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67"/>
  </p:notesMasterIdLst>
  <p:handoutMasterIdLst>
    <p:handoutMasterId r:id="rId68"/>
  </p:handoutMasterIdLst>
  <p:sldIdLst>
    <p:sldId id="695" r:id="rId2"/>
    <p:sldId id="595" r:id="rId3"/>
    <p:sldId id="597" r:id="rId4"/>
    <p:sldId id="598" r:id="rId5"/>
    <p:sldId id="600" r:id="rId6"/>
    <p:sldId id="602" r:id="rId7"/>
    <p:sldId id="696" r:id="rId8"/>
    <p:sldId id="654" r:id="rId9"/>
    <p:sldId id="680" r:id="rId10"/>
    <p:sldId id="697" r:id="rId11"/>
    <p:sldId id="676" r:id="rId12"/>
    <p:sldId id="681" r:id="rId13"/>
    <p:sldId id="658" r:id="rId14"/>
    <p:sldId id="659" r:id="rId15"/>
    <p:sldId id="660" r:id="rId16"/>
    <p:sldId id="698" r:id="rId17"/>
    <p:sldId id="699" r:id="rId18"/>
    <p:sldId id="686" r:id="rId19"/>
    <p:sldId id="661" r:id="rId20"/>
    <p:sldId id="662" r:id="rId21"/>
    <p:sldId id="663" r:id="rId22"/>
    <p:sldId id="664" r:id="rId23"/>
    <p:sldId id="667" r:id="rId24"/>
    <p:sldId id="671" r:id="rId25"/>
    <p:sldId id="672" r:id="rId26"/>
    <p:sldId id="673" r:id="rId27"/>
    <p:sldId id="674" r:id="rId28"/>
    <p:sldId id="656" r:id="rId29"/>
    <p:sldId id="479" r:id="rId30"/>
    <p:sldId id="570" r:id="rId31"/>
    <p:sldId id="481" r:id="rId32"/>
    <p:sldId id="482" r:id="rId33"/>
    <p:sldId id="483" r:id="rId34"/>
    <p:sldId id="484" r:id="rId35"/>
    <p:sldId id="485" r:id="rId36"/>
    <p:sldId id="486" r:id="rId37"/>
    <p:sldId id="487" r:id="rId38"/>
    <p:sldId id="489" r:id="rId39"/>
    <p:sldId id="492" r:id="rId40"/>
    <p:sldId id="490" r:id="rId41"/>
    <p:sldId id="503" r:id="rId42"/>
    <p:sldId id="504" r:id="rId43"/>
    <p:sldId id="505" r:id="rId44"/>
    <p:sldId id="506" r:id="rId45"/>
    <p:sldId id="507" r:id="rId46"/>
    <p:sldId id="511" r:id="rId47"/>
    <p:sldId id="571" r:id="rId48"/>
    <p:sldId id="514" r:id="rId49"/>
    <p:sldId id="513" r:id="rId50"/>
    <p:sldId id="515" r:id="rId51"/>
    <p:sldId id="617" r:id="rId52"/>
    <p:sldId id="619" r:id="rId53"/>
    <p:sldId id="620" r:id="rId54"/>
    <p:sldId id="621" r:id="rId55"/>
    <p:sldId id="622" r:id="rId56"/>
    <p:sldId id="626" r:id="rId57"/>
    <p:sldId id="627" r:id="rId58"/>
    <p:sldId id="628" r:id="rId59"/>
    <p:sldId id="632" r:id="rId60"/>
    <p:sldId id="634" r:id="rId61"/>
    <p:sldId id="635" r:id="rId62"/>
    <p:sldId id="636" r:id="rId63"/>
    <p:sldId id="637" r:id="rId64"/>
    <p:sldId id="638" r:id="rId65"/>
    <p:sldId id="70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3300"/>
    <a:srgbClr val="FF5050"/>
    <a:srgbClr val="0099FF"/>
    <a:srgbClr val="008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434" autoAdjust="0"/>
  </p:normalViewPr>
  <p:slideViewPr>
    <p:cSldViewPr snapToGrid="0">
      <p:cViewPr>
        <p:scale>
          <a:sx n="64" d="100"/>
          <a:sy n="64" d="100"/>
        </p:scale>
        <p:origin x="22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3FE75-0674-47E8-B31B-4857F98FDDEE}" type="doc">
      <dgm:prSet loTypeId="urn:microsoft.com/office/officeart/2005/8/layout/default#1" loCatId="list" qsTypeId="urn:microsoft.com/office/officeart/2005/8/quickstyle/3d7" qsCatId="3D" csTypeId="urn:microsoft.com/office/officeart/2005/8/colors/accent2_3" csCatId="accent2" phldr="1"/>
      <dgm:spPr/>
      <dgm:t>
        <a:bodyPr/>
        <a:lstStyle/>
        <a:p>
          <a:endParaRPr lang="en-US"/>
        </a:p>
      </dgm:t>
    </dgm:pt>
    <dgm:pt modelId="{A8694CED-E7A1-4E04-A94D-9CB0E2767A42}">
      <dgm:prSet phldrT="[Text]" custT="1"/>
      <dgm:spPr>
        <a:sp3d extrusionH="50600" prstMaterial="metal">
          <a:bevelT w="101600" h="80600"/>
          <a:bevelB w="80600" h="80600" prst="relaxedInset"/>
        </a:sp3d>
      </dgm:spPr>
      <dgm:t>
        <a:bodyPr/>
        <a:lstStyle/>
        <a:p>
          <a:r>
            <a:rPr lang="en-US" sz="2800" dirty="0" smtClean="0"/>
            <a:t>Frequent Urination</a:t>
          </a:r>
          <a:endParaRPr lang="en-US" sz="2800" dirty="0"/>
        </a:p>
      </dgm:t>
    </dgm:pt>
    <dgm:pt modelId="{F484D2E6-58CA-4141-9AD3-EBC55D15D3A6}" type="parTrans" cxnId="{A71CC165-703E-472E-891A-A2A6FCE3535E}">
      <dgm:prSet/>
      <dgm:spPr/>
      <dgm:t>
        <a:bodyPr/>
        <a:lstStyle/>
        <a:p>
          <a:endParaRPr lang="en-US"/>
        </a:p>
      </dgm:t>
    </dgm:pt>
    <dgm:pt modelId="{4B069CC2-36B0-4AD8-B179-710935889138}" type="sibTrans" cxnId="{A71CC165-703E-472E-891A-A2A6FCE3535E}">
      <dgm:prSet/>
      <dgm:spPr/>
      <dgm:t>
        <a:bodyPr/>
        <a:lstStyle/>
        <a:p>
          <a:endParaRPr lang="en-US"/>
        </a:p>
      </dgm:t>
    </dgm:pt>
    <dgm:pt modelId="{349BA779-2C52-41D2-AF67-F8E9EF558BEB}">
      <dgm:prSet phldrT="[Text]" custT="1"/>
      <dgm:spPr>
        <a:sp3d extrusionH="50600" prstMaterial="metal">
          <a:bevelT w="101600" h="80600"/>
          <a:bevelB w="80600" h="80600" prst="relaxedInset"/>
        </a:sp3d>
      </dgm:spPr>
      <dgm:t>
        <a:bodyPr/>
        <a:lstStyle/>
        <a:p>
          <a:r>
            <a:rPr lang="en-US" sz="2800" smtClean="0"/>
            <a:t>Blurry Vision</a:t>
          </a:r>
          <a:endParaRPr lang="en-US" sz="2800" dirty="0"/>
        </a:p>
      </dgm:t>
    </dgm:pt>
    <dgm:pt modelId="{FFF75448-725F-4B01-8A28-EA0B55674C4D}" type="parTrans" cxnId="{7671A080-5E61-469D-8D6E-554B8D2BFE55}">
      <dgm:prSet/>
      <dgm:spPr/>
      <dgm:t>
        <a:bodyPr/>
        <a:lstStyle/>
        <a:p>
          <a:endParaRPr lang="en-US"/>
        </a:p>
      </dgm:t>
    </dgm:pt>
    <dgm:pt modelId="{76E40C23-886F-48A3-99C5-3398631A8313}" type="sibTrans" cxnId="{7671A080-5E61-469D-8D6E-554B8D2BFE55}">
      <dgm:prSet/>
      <dgm:spPr/>
      <dgm:t>
        <a:bodyPr/>
        <a:lstStyle/>
        <a:p>
          <a:endParaRPr lang="en-US"/>
        </a:p>
      </dgm:t>
    </dgm:pt>
    <dgm:pt modelId="{D9EC1E1D-5A6B-4F0F-B45B-03C108777BEE}">
      <dgm:prSet phldrT="[Text]" custT="1"/>
      <dgm:spPr>
        <a:sp3d extrusionH="50600" prstMaterial="metal">
          <a:bevelT w="101600" h="80600"/>
          <a:bevelB w="80600" h="80600" prst="relaxedInset"/>
        </a:sp3d>
      </dgm:spPr>
      <dgm:t>
        <a:bodyPr/>
        <a:lstStyle/>
        <a:p>
          <a:r>
            <a:rPr lang="en-US" sz="2800" smtClean="0"/>
            <a:t>Abnormal Thirst</a:t>
          </a:r>
          <a:endParaRPr lang="en-US" sz="2800" dirty="0"/>
        </a:p>
      </dgm:t>
    </dgm:pt>
    <dgm:pt modelId="{33AA1D9F-8BA0-42CC-8995-7FCB2016755D}" type="parTrans" cxnId="{33A42690-A35B-4FFC-8C0D-EF710FDA02D0}">
      <dgm:prSet/>
      <dgm:spPr/>
      <dgm:t>
        <a:bodyPr/>
        <a:lstStyle/>
        <a:p>
          <a:endParaRPr lang="en-US"/>
        </a:p>
      </dgm:t>
    </dgm:pt>
    <dgm:pt modelId="{973E0A73-8289-432A-8D1B-C012EE841422}" type="sibTrans" cxnId="{33A42690-A35B-4FFC-8C0D-EF710FDA02D0}">
      <dgm:prSet/>
      <dgm:spPr/>
      <dgm:t>
        <a:bodyPr/>
        <a:lstStyle/>
        <a:p>
          <a:endParaRPr lang="en-US"/>
        </a:p>
      </dgm:t>
    </dgm:pt>
    <dgm:pt modelId="{368DA8C7-7808-4974-BA04-F4B1AB652B9C}">
      <dgm:prSet phldrT="[Text]" custT="1"/>
      <dgm:spPr>
        <a:sp3d extrusionH="50600" prstMaterial="metal">
          <a:bevelT w="101600" h="80600"/>
          <a:bevelB w="80600" h="80600" prst="relaxedInset"/>
        </a:sp3d>
      </dgm:spPr>
      <dgm:t>
        <a:bodyPr/>
        <a:lstStyle/>
        <a:p>
          <a:r>
            <a:rPr lang="en-US" sz="2800" smtClean="0"/>
            <a:t>Extreme Hunger</a:t>
          </a:r>
          <a:endParaRPr lang="en-US" sz="2800" dirty="0"/>
        </a:p>
      </dgm:t>
    </dgm:pt>
    <dgm:pt modelId="{FEACE9CF-0DEA-46A8-891F-EA1A3C7C5F65}" type="parTrans" cxnId="{6D08FAB5-E52B-400C-BF93-1C11F4C3DFA1}">
      <dgm:prSet/>
      <dgm:spPr/>
      <dgm:t>
        <a:bodyPr/>
        <a:lstStyle/>
        <a:p>
          <a:endParaRPr lang="en-US"/>
        </a:p>
      </dgm:t>
    </dgm:pt>
    <dgm:pt modelId="{B8917453-76E2-4612-BE68-A30A79554542}" type="sibTrans" cxnId="{6D08FAB5-E52B-400C-BF93-1C11F4C3DFA1}">
      <dgm:prSet/>
      <dgm:spPr/>
      <dgm:t>
        <a:bodyPr/>
        <a:lstStyle/>
        <a:p>
          <a:endParaRPr lang="en-US"/>
        </a:p>
      </dgm:t>
    </dgm:pt>
    <dgm:pt modelId="{6931E6DA-80AD-4543-8B90-DEA5FD4A846A}">
      <dgm:prSet phldrT="[Text]" custT="1"/>
      <dgm:spPr>
        <a:sp3d extrusionH="50600" prstMaterial="metal">
          <a:bevelT w="101600" h="80600"/>
          <a:bevelB w="80600" h="80600" prst="relaxedInset"/>
        </a:sp3d>
      </dgm:spPr>
      <dgm:t>
        <a:bodyPr/>
        <a:lstStyle/>
        <a:p>
          <a:r>
            <a:rPr lang="en-US" sz="2800" smtClean="0"/>
            <a:t>Increased Fatigue</a:t>
          </a:r>
          <a:endParaRPr lang="en-US" sz="2800" dirty="0"/>
        </a:p>
      </dgm:t>
    </dgm:pt>
    <dgm:pt modelId="{F536ABA1-9828-40EF-BBA0-9E34E16AE553}" type="parTrans" cxnId="{1A011A5A-E92B-42B9-99A1-1F4A8491DC10}">
      <dgm:prSet/>
      <dgm:spPr/>
      <dgm:t>
        <a:bodyPr/>
        <a:lstStyle/>
        <a:p>
          <a:endParaRPr lang="en-US"/>
        </a:p>
      </dgm:t>
    </dgm:pt>
    <dgm:pt modelId="{0393A83A-FED7-48A3-8F55-FA8CAE5E2BB6}" type="sibTrans" cxnId="{1A011A5A-E92B-42B9-99A1-1F4A8491DC10}">
      <dgm:prSet/>
      <dgm:spPr/>
      <dgm:t>
        <a:bodyPr/>
        <a:lstStyle/>
        <a:p>
          <a:endParaRPr lang="en-US"/>
        </a:p>
      </dgm:t>
    </dgm:pt>
    <dgm:pt modelId="{D44D255C-A727-40C3-BE2B-A151FC57DC7E}">
      <dgm:prSet custT="1"/>
      <dgm:spPr>
        <a:sp3d extrusionH="50600" prstMaterial="metal">
          <a:bevelT w="101600" h="80600"/>
          <a:bevelB w="80600" h="80600" prst="relaxedInset"/>
        </a:sp3d>
      </dgm:spPr>
      <dgm:t>
        <a:bodyPr/>
        <a:lstStyle/>
        <a:p>
          <a:r>
            <a:rPr lang="en-US" sz="2800" smtClean="0"/>
            <a:t>Unexplained Weight Loss</a:t>
          </a:r>
          <a:endParaRPr lang="en-US" sz="2800" dirty="0"/>
        </a:p>
      </dgm:t>
    </dgm:pt>
    <dgm:pt modelId="{51E4C73C-E462-4205-B55B-6CE6FE9E5D34}" type="parTrans" cxnId="{8BD45209-AF68-4197-A434-1A0332D9E028}">
      <dgm:prSet/>
      <dgm:spPr/>
      <dgm:t>
        <a:bodyPr/>
        <a:lstStyle/>
        <a:p>
          <a:endParaRPr lang="en-US"/>
        </a:p>
      </dgm:t>
    </dgm:pt>
    <dgm:pt modelId="{52245EE3-B7D4-4041-BC55-86829B8D61FA}" type="sibTrans" cxnId="{8BD45209-AF68-4197-A434-1A0332D9E028}">
      <dgm:prSet/>
      <dgm:spPr/>
      <dgm:t>
        <a:bodyPr/>
        <a:lstStyle/>
        <a:p>
          <a:endParaRPr lang="en-US"/>
        </a:p>
      </dgm:t>
    </dgm:pt>
    <dgm:pt modelId="{A5D7C071-4FF6-4124-B769-15070F026E2B}" type="pres">
      <dgm:prSet presAssocID="{F9F3FE75-0674-47E8-B31B-4857F98FDDEE}" presName="diagram" presStyleCnt="0">
        <dgm:presLayoutVars>
          <dgm:dir/>
          <dgm:resizeHandles val="exact"/>
        </dgm:presLayoutVars>
      </dgm:prSet>
      <dgm:spPr/>
      <dgm:t>
        <a:bodyPr/>
        <a:lstStyle/>
        <a:p>
          <a:endParaRPr lang="en-US"/>
        </a:p>
      </dgm:t>
    </dgm:pt>
    <dgm:pt modelId="{7619867F-59A0-4601-BC69-4F40502C9F49}" type="pres">
      <dgm:prSet presAssocID="{A8694CED-E7A1-4E04-A94D-9CB0E2767A42}" presName="node" presStyleLbl="node1" presStyleIdx="0" presStyleCnt="6">
        <dgm:presLayoutVars>
          <dgm:bulletEnabled val="1"/>
        </dgm:presLayoutVars>
      </dgm:prSet>
      <dgm:spPr/>
      <dgm:t>
        <a:bodyPr/>
        <a:lstStyle/>
        <a:p>
          <a:endParaRPr lang="en-US"/>
        </a:p>
      </dgm:t>
    </dgm:pt>
    <dgm:pt modelId="{C8964238-C5CB-4796-92E6-7D5C07B219B7}" type="pres">
      <dgm:prSet presAssocID="{4B069CC2-36B0-4AD8-B179-710935889138}" presName="sibTrans" presStyleCnt="0"/>
      <dgm:spPr>
        <a:sp3d>
          <a:bevelT/>
        </a:sp3d>
      </dgm:spPr>
      <dgm:t>
        <a:bodyPr/>
        <a:lstStyle/>
        <a:p>
          <a:endParaRPr lang="en-US"/>
        </a:p>
      </dgm:t>
    </dgm:pt>
    <dgm:pt modelId="{E80C19F6-72A9-4429-B47B-6F54A4B8011F}" type="pres">
      <dgm:prSet presAssocID="{349BA779-2C52-41D2-AF67-F8E9EF558BEB}" presName="node" presStyleLbl="node1" presStyleIdx="1" presStyleCnt="6">
        <dgm:presLayoutVars>
          <dgm:bulletEnabled val="1"/>
        </dgm:presLayoutVars>
      </dgm:prSet>
      <dgm:spPr/>
      <dgm:t>
        <a:bodyPr/>
        <a:lstStyle/>
        <a:p>
          <a:endParaRPr lang="en-US"/>
        </a:p>
      </dgm:t>
    </dgm:pt>
    <dgm:pt modelId="{79C684A8-6736-4C4A-8B50-D51537FCB2D3}" type="pres">
      <dgm:prSet presAssocID="{76E40C23-886F-48A3-99C5-3398631A8313}" presName="sibTrans" presStyleCnt="0"/>
      <dgm:spPr>
        <a:sp3d>
          <a:bevelT/>
        </a:sp3d>
      </dgm:spPr>
      <dgm:t>
        <a:bodyPr/>
        <a:lstStyle/>
        <a:p>
          <a:endParaRPr lang="en-US"/>
        </a:p>
      </dgm:t>
    </dgm:pt>
    <dgm:pt modelId="{E970AD0A-8523-4344-846D-8357F3C1D62C}" type="pres">
      <dgm:prSet presAssocID="{D9EC1E1D-5A6B-4F0F-B45B-03C108777BEE}" presName="node" presStyleLbl="node1" presStyleIdx="2" presStyleCnt="6">
        <dgm:presLayoutVars>
          <dgm:bulletEnabled val="1"/>
        </dgm:presLayoutVars>
      </dgm:prSet>
      <dgm:spPr/>
      <dgm:t>
        <a:bodyPr/>
        <a:lstStyle/>
        <a:p>
          <a:endParaRPr lang="en-US"/>
        </a:p>
      </dgm:t>
    </dgm:pt>
    <dgm:pt modelId="{1C3041B4-1480-45F7-9E7D-08FBBB02A630}" type="pres">
      <dgm:prSet presAssocID="{973E0A73-8289-432A-8D1B-C012EE841422}" presName="sibTrans" presStyleCnt="0"/>
      <dgm:spPr>
        <a:sp3d>
          <a:bevelT/>
        </a:sp3d>
      </dgm:spPr>
      <dgm:t>
        <a:bodyPr/>
        <a:lstStyle/>
        <a:p>
          <a:endParaRPr lang="en-US"/>
        </a:p>
      </dgm:t>
    </dgm:pt>
    <dgm:pt modelId="{102386DA-BE88-4BA1-B682-71031FFA874A}" type="pres">
      <dgm:prSet presAssocID="{368DA8C7-7808-4974-BA04-F4B1AB652B9C}" presName="node" presStyleLbl="node1" presStyleIdx="3" presStyleCnt="6">
        <dgm:presLayoutVars>
          <dgm:bulletEnabled val="1"/>
        </dgm:presLayoutVars>
      </dgm:prSet>
      <dgm:spPr/>
      <dgm:t>
        <a:bodyPr/>
        <a:lstStyle/>
        <a:p>
          <a:endParaRPr lang="en-US"/>
        </a:p>
      </dgm:t>
    </dgm:pt>
    <dgm:pt modelId="{F18C4A4B-BF86-4B13-80E2-03FD2976B4CD}" type="pres">
      <dgm:prSet presAssocID="{B8917453-76E2-4612-BE68-A30A79554542}" presName="sibTrans" presStyleCnt="0"/>
      <dgm:spPr>
        <a:sp3d>
          <a:bevelT/>
        </a:sp3d>
      </dgm:spPr>
      <dgm:t>
        <a:bodyPr/>
        <a:lstStyle/>
        <a:p>
          <a:endParaRPr lang="en-US"/>
        </a:p>
      </dgm:t>
    </dgm:pt>
    <dgm:pt modelId="{E578DC12-40B3-4870-98D8-E3B814F0F26E}" type="pres">
      <dgm:prSet presAssocID="{6931E6DA-80AD-4543-8B90-DEA5FD4A846A}" presName="node" presStyleLbl="node1" presStyleIdx="4" presStyleCnt="6">
        <dgm:presLayoutVars>
          <dgm:bulletEnabled val="1"/>
        </dgm:presLayoutVars>
      </dgm:prSet>
      <dgm:spPr/>
      <dgm:t>
        <a:bodyPr/>
        <a:lstStyle/>
        <a:p>
          <a:endParaRPr lang="en-US"/>
        </a:p>
      </dgm:t>
    </dgm:pt>
    <dgm:pt modelId="{008E20D5-F346-440A-A0B6-66B795FEA925}" type="pres">
      <dgm:prSet presAssocID="{0393A83A-FED7-48A3-8F55-FA8CAE5E2BB6}" presName="sibTrans" presStyleCnt="0"/>
      <dgm:spPr>
        <a:sp3d>
          <a:bevelT/>
        </a:sp3d>
      </dgm:spPr>
      <dgm:t>
        <a:bodyPr/>
        <a:lstStyle/>
        <a:p>
          <a:endParaRPr lang="en-US"/>
        </a:p>
      </dgm:t>
    </dgm:pt>
    <dgm:pt modelId="{206F582B-87A6-46FE-8B4E-A5DF8BCFCD00}" type="pres">
      <dgm:prSet presAssocID="{D44D255C-A727-40C3-BE2B-A151FC57DC7E}" presName="node" presStyleLbl="node1" presStyleIdx="5" presStyleCnt="6">
        <dgm:presLayoutVars>
          <dgm:bulletEnabled val="1"/>
        </dgm:presLayoutVars>
      </dgm:prSet>
      <dgm:spPr/>
      <dgm:t>
        <a:bodyPr/>
        <a:lstStyle/>
        <a:p>
          <a:endParaRPr lang="en-US"/>
        </a:p>
      </dgm:t>
    </dgm:pt>
  </dgm:ptLst>
  <dgm:cxnLst>
    <dgm:cxn modelId="{6D08FAB5-E52B-400C-BF93-1C11F4C3DFA1}" srcId="{F9F3FE75-0674-47E8-B31B-4857F98FDDEE}" destId="{368DA8C7-7808-4974-BA04-F4B1AB652B9C}" srcOrd="3" destOrd="0" parTransId="{FEACE9CF-0DEA-46A8-891F-EA1A3C7C5F65}" sibTransId="{B8917453-76E2-4612-BE68-A30A79554542}"/>
    <dgm:cxn modelId="{7671A080-5E61-469D-8D6E-554B8D2BFE55}" srcId="{F9F3FE75-0674-47E8-B31B-4857F98FDDEE}" destId="{349BA779-2C52-41D2-AF67-F8E9EF558BEB}" srcOrd="1" destOrd="0" parTransId="{FFF75448-725F-4B01-8A28-EA0B55674C4D}" sibTransId="{76E40C23-886F-48A3-99C5-3398631A8313}"/>
    <dgm:cxn modelId="{1A011A5A-E92B-42B9-99A1-1F4A8491DC10}" srcId="{F9F3FE75-0674-47E8-B31B-4857F98FDDEE}" destId="{6931E6DA-80AD-4543-8B90-DEA5FD4A846A}" srcOrd="4" destOrd="0" parTransId="{F536ABA1-9828-40EF-BBA0-9E34E16AE553}" sibTransId="{0393A83A-FED7-48A3-8F55-FA8CAE5E2BB6}"/>
    <dgm:cxn modelId="{2BED0339-AF97-4958-90C3-4ED073749DEA}" type="presOf" srcId="{368DA8C7-7808-4974-BA04-F4B1AB652B9C}" destId="{102386DA-BE88-4BA1-B682-71031FFA874A}" srcOrd="0" destOrd="0" presId="urn:microsoft.com/office/officeart/2005/8/layout/default#1"/>
    <dgm:cxn modelId="{8BD45209-AF68-4197-A434-1A0332D9E028}" srcId="{F9F3FE75-0674-47E8-B31B-4857F98FDDEE}" destId="{D44D255C-A727-40C3-BE2B-A151FC57DC7E}" srcOrd="5" destOrd="0" parTransId="{51E4C73C-E462-4205-B55B-6CE6FE9E5D34}" sibTransId="{52245EE3-B7D4-4041-BC55-86829B8D61FA}"/>
    <dgm:cxn modelId="{81C729F3-50A1-4ABF-8BB6-6BA430E65606}" type="presOf" srcId="{349BA779-2C52-41D2-AF67-F8E9EF558BEB}" destId="{E80C19F6-72A9-4429-B47B-6F54A4B8011F}" srcOrd="0" destOrd="0" presId="urn:microsoft.com/office/officeart/2005/8/layout/default#1"/>
    <dgm:cxn modelId="{A6F5423F-D541-4452-B5C0-71DAA0B925AD}" type="presOf" srcId="{6931E6DA-80AD-4543-8B90-DEA5FD4A846A}" destId="{E578DC12-40B3-4870-98D8-E3B814F0F26E}" srcOrd="0" destOrd="0" presId="urn:microsoft.com/office/officeart/2005/8/layout/default#1"/>
    <dgm:cxn modelId="{53C69538-A853-4ADC-9D2A-4FEB9BBB513F}" type="presOf" srcId="{A8694CED-E7A1-4E04-A94D-9CB0E2767A42}" destId="{7619867F-59A0-4601-BC69-4F40502C9F49}" srcOrd="0" destOrd="0" presId="urn:microsoft.com/office/officeart/2005/8/layout/default#1"/>
    <dgm:cxn modelId="{33A42690-A35B-4FFC-8C0D-EF710FDA02D0}" srcId="{F9F3FE75-0674-47E8-B31B-4857F98FDDEE}" destId="{D9EC1E1D-5A6B-4F0F-B45B-03C108777BEE}" srcOrd="2" destOrd="0" parTransId="{33AA1D9F-8BA0-42CC-8995-7FCB2016755D}" sibTransId="{973E0A73-8289-432A-8D1B-C012EE841422}"/>
    <dgm:cxn modelId="{B6FE6AF5-DCC9-4EB2-AE98-5979532BDBA4}" type="presOf" srcId="{D44D255C-A727-40C3-BE2B-A151FC57DC7E}" destId="{206F582B-87A6-46FE-8B4E-A5DF8BCFCD00}" srcOrd="0" destOrd="0" presId="urn:microsoft.com/office/officeart/2005/8/layout/default#1"/>
    <dgm:cxn modelId="{2B41F638-628B-4CF8-AD20-EB910A239732}" type="presOf" srcId="{F9F3FE75-0674-47E8-B31B-4857F98FDDEE}" destId="{A5D7C071-4FF6-4124-B769-15070F026E2B}" srcOrd="0" destOrd="0" presId="urn:microsoft.com/office/officeart/2005/8/layout/default#1"/>
    <dgm:cxn modelId="{DE0534B3-03C3-4829-B8AC-D4FB74C08A63}" type="presOf" srcId="{D9EC1E1D-5A6B-4F0F-B45B-03C108777BEE}" destId="{E970AD0A-8523-4344-846D-8357F3C1D62C}" srcOrd="0" destOrd="0" presId="urn:microsoft.com/office/officeart/2005/8/layout/default#1"/>
    <dgm:cxn modelId="{A71CC165-703E-472E-891A-A2A6FCE3535E}" srcId="{F9F3FE75-0674-47E8-B31B-4857F98FDDEE}" destId="{A8694CED-E7A1-4E04-A94D-9CB0E2767A42}" srcOrd="0" destOrd="0" parTransId="{F484D2E6-58CA-4141-9AD3-EBC55D15D3A6}" sibTransId="{4B069CC2-36B0-4AD8-B179-710935889138}"/>
    <dgm:cxn modelId="{329C9AEF-6B88-48EC-84C6-DC4F584D0F97}" type="presParOf" srcId="{A5D7C071-4FF6-4124-B769-15070F026E2B}" destId="{7619867F-59A0-4601-BC69-4F40502C9F49}" srcOrd="0" destOrd="0" presId="urn:microsoft.com/office/officeart/2005/8/layout/default#1"/>
    <dgm:cxn modelId="{5853A7DE-C2E4-47A8-B8CA-89B8DC3B6786}" type="presParOf" srcId="{A5D7C071-4FF6-4124-B769-15070F026E2B}" destId="{C8964238-C5CB-4796-92E6-7D5C07B219B7}" srcOrd="1" destOrd="0" presId="urn:microsoft.com/office/officeart/2005/8/layout/default#1"/>
    <dgm:cxn modelId="{9BC66CDE-B7B9-43BF-A87E-022E8E6F6092}" type="presParOf" srcId="{A5D7C071-4FF6-4124-B769-15070F026E2B}" destId="{E80C19F6-72A9-4429-B47B-6F54A4B8011F}" srcOrd="2" destOrd="0" presId="urn:microsoft.com/office/officeart/2005/8/layout/default#1"/>
    <dgm:cxn modelId="{DBFBAB24-2BB2-4CF1-93A0-0007006B4AD7}" type="presParOf" srcId="{A5D7C071-4FF6-4124-B769-15070F026E2B}" destId="{79C684A8-6736-4C4A-8B50-D51537FCB2D3}" srcOrd="3" destOrd="0" presId="urn:microsoft.com/office/officeart/2005/8/layout/default#1"/>
    <dgm:cxn modelId="{CD2302D3-D55B-43C9-B59A-6E7B05C2393B}" type="presParOf" srcId="{A5D7C071-4FF6-4124-B769-15070F026E2B}" destId="{E970AD0A-8523-4344-846D-8357F3C1D62C}" srcOrd="4" destOrd="0" presId="urn:microsoft.com/office/officeart/2005/8/layout/default#1"/>
    <dgm:cxn modelId="{7650D238-6A6F-4239-B742-7F43DBCC57D7}" type="presParOf" srcId="{A5D7C071-4FF6-4124-B769-15070F026E2B}" destId="{1C3041B4-1480-45F7-9E7D-08FBBB02A630}" srcOrd="5" destOrd="0" presId="urn:microsoft.com/office/officeart/2005/8/layout/default#1"/>
    <dgm:cxn modelId="{9D102985-8240-4962-873E-EB02AF9B321A}" type="presParOf" srcId="{A5D7C071-4FF6-4124-B769-15070F026E2B}" destId="{102386DA-BE88-4BA1-B682-71031FFA874A}" srcOrd="6" destOrd="0" presId="urn:microsoft.com/office/officeart/2005/8/layout/default#1"/>
    <dgm:cxn modelId="{9B810C54-6D0C-40D5-BDD1-09E51E20D39A}" type="presParOf" srcId="{A5D7C071-4FF6-4124-B769-15070F026E2B}" destId="{F18C4A4B-BF86-4B13-80E2-03FD2976B4CD}" srcOrd="7" destOrd="0" presId="urn:microsoft.com/office/officeart/2005/8/layout/default#1"/>
    <dgm:cxn modelId="{36BD719C-69AB-4844-90A7-99DACE6D4760}" type="presParOf" srcId="{A5D7C071-4FF6-4124-B769-15070F026E2B}" destId="{E578DC12-40B3-4870-98D8-E3B814F0F26E}" srcOrd="8" destOrd="0" presId="urn:microsoft.com/office/officeart/2005/8/layout/default#1"/>
    <dgm:cxn modelId="{1E6F700A-923E-40F6-8898-9E1127472BF6}" type="presParOf" srcId="{A5D7C071-4FF6-4124-B769-15070F026E2B}" destId="{008E20D5-F346-440A-A0B6-66B795FEA925}" srcOrd="9" destOrd="0" presId="urn:microsoft.com/office/officeart/2005/8/layout/default#1"/>
    <dgm:cxn modelId="{3222C000-0608-4A2D-B69B-9B9BC8A7D5A2}" type="presParOf" srcId="{A5D7C071-4FF6-4124-B769-15070F026E2B}" destId="{206F582B-87A6-46FE-8B4E-A5DF8BCFCD00}" srcOrd="10" destOrd="0" presId="urn:microsoft.com/office/officeart/2005/8/layout/default#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ED03DC-C050-417A-93BA-82AA31B32DD5}" type="doc">
      <dgm:prSet loTypeId="urn:microsoft.com/office/officeart/2005/8/layout/default#3" loCatId="list" qsTypeId="urn:microsoft.com/office/officeart/2005/8/quickstyle/3d3" qsCatId="3D" csTypeId="urn:microsoft.com/office/officeart/2005/8/colors/colorful1#3" csCatId="colorful" phldr="1"/>
      <dgm:spPr/>
      <dgm:t>
        <a:bodyPr/>
        <a:lstStyle/>
        <a:p>
          <a:endParaRPr lang="en-US"/>
        </a:p>
      </dgm:t>
    </dgm:pt>
    <dgm:pt modelId="{87A7DA3F-D4D4-4E4F-9E94-C2215C81D899}">
      <dgm:prSet phldrT="[Text]" custT="1"/>
      <dgm:spPr/>
      <dgm:t>
        <a:bodyPr/>
        <a:lstStyle/>
        <a:p>
          <a:r>
            <a:rPr lang="en-IN" sz="2000" dirty="0" smtClean="0">
              <a:latin typeface="+mj-lt"/>
            </a:rPr>
            <a:t>Explore healthy living</a:t>
          </a:r>
          <a:endParaRPr lang="en-US" sz="2000" dirty="0">
            <a:latin typeface="+mj-lt"/>
          </a:endParaRPr>
        </a:p>
      </dgm:t>
    </dgm:pt>
    <dgm:pt modelId="{956960C5-AD11-4600-B4E1-4457A0D041EA}" type="parTrans" cxnId="{A007D3AD-FFEC-4FAC-93CC-9489B57640DB}">
      <dgm:prSet/>
      <dgm:spPr/>
      <dgm:t>
        <a:bodyPr/>
        <a:lstStyle/>
        <a:p>
          <a:endParaRPr lang="en-US" sz="1800"/>
        </a:p>
      </dgm:t>
    </dgm:pt>
    <dgm:pt modelId="{033F61FA-F4E7-4C2A-82D8-579254E2B6D9}" type="sibTrans" cxnId="{A007D3AD-FFEC-4FAC-93CC-9489B57640DB}">
      <dgm:prSet/>
      <dgm:spPr/>
      <dgm:t>
        <a:bodyPr/>
        <a:lstStyle/>
        <a:p>
          <a:endParaRPr lang="en-US" sz="1800"/>
        </a:p>
      </dgm:t>
    </dgm:pt>
    <dgm:pt modelId="{C6428253-511C-4B8A-BC71-54708A672E7E}">
      <dgm:prSet phldrT="[Text]" custT="1"/>
      <dgm:spPr/>
      <dgm:t>
        <a:bodyPr/>
        <a:lstStyle/>
        <a:p>
          <a:r>
            <a:rPr lang="en-IN" sz="2000" dirty="0" smtClean="0">
              <a:latin typeface="+mj-lt"/>
            </a:rPr>
            <a:t>Improve lifestyle</a:t>
          </a:r>
          <a:endParaRPr lang="en-US" sz="2000" dirty="0">
            <a:latin typeface="+mj-lt"/>
          </a:endParaRPr>
        </a:p>
      </dgm:t>
    </dgm:pt>
    <dgm:pt modelId="{B303BEDA-A4F5-421D-A20E-FE030505FC06}" type="parTrans" cxnId="{1917CDF9-10A1-4D45-BAF8-DBCD8CD6F388}">
      <dgm:prSet/>
      <dgm:spPr/>
      <dgm:t>
        <a:bodyPr/>
        <a:lstStyle/>
        <a:p>
          <a:endParaRPr lang="en-US" sz="1800"/>
        </a:p>
      </dgm:t>
    </dgm:pt>
    <dgm:pt modelId="{A092B346-740C-4F2A-8DD5-2B9DB313318D}" type="sibTrans" cxnId="{1917CDF9-10A1-4D45-BAF8-DBCD8CD6F388}">
      <dgm:prSet/>
      <dgm:spPr/>
      <dgm:t>
        <a:bodyPr/>
        <a:lstStyle/>
        <a:p>
          <a:endParaRPr lang="en-US" sz="1800"/>
        </a:p>
      </dgm:t>
    </dgm:pt>
    <dgm:pt modelId="{A3C47DEA-7023-4498-BE27-24B5001E4201}">
      <dgm:prSet phldrT="[Text]" custT="1"/>
      <dgm:spPr/>
      <dgm:t>
        <a:bodyPr/>
        <a:lstStyle/>
        <a:p>
          <a:r>
            <a:rPr lang="en-IN" sz="2000" dirty="0" smtClean="0">
              <a:latin typeface="+mj-lt"/>
            </a:rPr>
            <a:t>Maintain Appointments </a:t>
          </a:r>
          <a:endParaRPr lang="en-US" sz="2000" dirty="0">
            <a:latin typeface="+mj-lt"/>
          </a:endParaRPr>
        </a:p>
      </dgm:t>
    </dgm:pt>
    <dgm:pt modelId="{DCEA05AA-9A06-42BC-A136-D869FCCDFAF6}" type="parTrans" cxnId="{97FD67B3-99C7-4763-954E-38DA644A61BC}">
      <dgm:prSet/>
      <dgm:spPr/>
      <dgm:t>
        <a:bodyPr/>
        <a:lstStyle/>
        <a:p>
          <a:endParaRPr lang="en-US" sz="1800"/>
        </a:p>
      </dgm:t>
    </dgm:pt>
    <dgm:pt modelId="{FEA2B017-C9E7-44E1-8652-A168519B4333}" type="sibTrans" cxnId="{97FD67B3-99C7-4763-954E-38DA644A61BC}">
      <dgm:prSet/>
      <dgm:spPr/>
      <dgm:t>
        <a:bodyPr/>
        <a:lstStyle/>
        <a:p>
          <a:endParaRPr lang="en-US" sz="1800"/>
        </a:p>
      </dgm:t>
    </dgm:pt>
    <dgm:pt modelId="{317BDA3D-1814-47FC-AE8A-E723CDF615B3}">
      <dgm:prSet phldrT="[Text]" custT="1"/>
      <dgm:spPr/>
      <dgm:t>
        <a:bodyPr/>
        <a:lstStyle/>
        <a:p>
          <a:r>
            <a:rPr lang="en-IN" sz="2000" dirty="0" smtClean="0">
              <a:latin typeface="+mj-lt"/>
            </a:rPr>
            <a:t>Access and store medical reports</a:t>
          </a:r>
          <a:endParaRPr lang="en-US" sz="2000" dirty="0">
            <a:latin typeface="+mj-lt"/>
          </a:endParaRPr>
        </a:p>
      </dgm:t>
    </dgm:pt>
    <dgm:pt modelId="{01BC7B68-01BB-4E88-BE27-7FA34D29CB65}" type="parTrans" cxnId="{1815726E-08E0-4DF3-8368-62A50E775F46}">
      <dgm:prSet/>
      <dgm:spPr/>
      <dgm:t>
        <a:bodyPr/>
        <a:lstStyle/>
        <a:p>
          <a:endParaRPr lang="en-US" sz="1800"/>
        </a:p>
      </dgm:t>
    </dgm:pt>
    <dgm:pt modelId="{3B207FA2-BEDD-4605-BC3D-37DD6ED36CC2}" type="sibTrans" cxnId="{1815726E-08E0-4DF3-8368-62A50E775F46}">
      <dgm:prSet/>
      <dgm:spPr/>
      <dgm:t>
        <a:bodyPr/>
        <a:lstStyle/>
        <a:p>
          <a:endParaRPr lang="en-US" sz="1800"/>
        </a:p>
      </dgm:t>
    </dgm:pt>
    <dgm:pt modelId="{C1DD089B-BF4F-45FA-A001-20F98B7F5806}" type="pres">
      <dgm:prSet presAssocID="{96ED03DC-C050-417A-93BA-82AA31B32DD5}" presName="diagram" presStyleCnt="0">
        <dgm:presLayoutVars>
          <dgm:dir/>
          <dgm:resizeHandles val="exact"/>
        </dgm:presLayoutVars>
      </dgm:prSet>
      <dgm:spPr/>
      <dgm:t>
        <a:bodyPr/>
        <a:lstStyle/>
        <a:p>
          <a:endParaRPr lang="en-US"/>
        </a:p>
      </dgm:t>
    </dgm:pt>
    <dgm:pt modelId="{91B45ABE-E238-4A16-8240-FF70F53F58BC}" type="pres">
      <dgm:prSet presAssocID="{87A7DA3F-D4D4-4E4F-9E94-C2215C81D899}" presName="node" presStyleLbl="node1" presStyleIdx="0" presStyleCnt="4">
        <dgm:presLayoutVars>
          <dgm:bulletEnabled val="1"/>
        </dgm:presLayoutVars>
      </dgm:prSet>
      <dgm:spPr/>
      <dgm:t>
        <a:bodyPr/>
        <a:lstStyle/>
        <a:p>
          <a:endParaRPr lang="en-US"/>
        </a:p>
      </dgm:t>
    </dgm:pt>
    <dgm:pt modelId="{E0924983-713A-4CA1-A17F-C76E23F9FA72}" type="pres">
      <dgm:prSet presAssocID="{033F61FA-F4E7-4C2A-82D8-579254E2B6D9}" presName="sibTrans" presStyleCnt="0"/>
      <dgm:spPr/>
      <dgm:t>
        <a:bodyPr/>
        <a:lstStyle/>
        <a:p>
          <a:endParaRPr lang="en-US"/>
        </a:p>
      </dgm:t>
    </dgm:pt>
    <dgm:pt modelId="{F8E9294F-CA17-4585-8FDC-05A26D118540}" type="pres">
      <dgm:prSet presAssocID="{C6428253-511C-4B8A-BC71-54708A672E7E}" presName="node" presStyleLbl="node1" presStyleIdx="1" presStyleCnt="4">
        <dgm:presLayoutVars>
          <dgm:bulletEnabled val="1"/>
        </dgm:presLayoutVars>
      </dgm:prSet>
      <dgm:spPr/>
      <dgm:t>
        <a:bodyPr/>
        <a:lstStyle/>
        <a:p>
          <a:endParaRPr lang="en-US"/>
        </a:p>
      </dgm:t>
    </dgm:pt>
    <dgm:pt modelId="{2566A1D0-4553-4EB7-9587-9F301F983AD5}" type="pres">
      <dgm:prSet presAssocID="{A092B346-740C-4F2A-8DD5-2B9DB313318D}" presName="sibTrans" presStyleCnt="0"/>
      <dgm:spPr/>
      <dgm:t>
        <a:bodyPr/>
        <a:lstStyle/>
        <a:p>
          <a:endParaRPr lang="en-US"/>
        </a:p>
      </dgm:t>
    </dgm:pt>
    <dgm:pt modelId="{CE64658C-A3BF-4546-8A57-65D318811724}" type="pres">
      <dgm:prSet presAssocID="{A3C47DEA-7023-4498-BE27-24B5001E4201}" presName="node" presStyleLbl="node1" presStyleIdx="2" presStyleCnt="4">
        <dgm:presLayoutVars>
          <dgm:bulletEnabled val="1"/>
        </dgm:presLayoutVars>
      </dgm:prSet>
      <dgm:spPr/>
      <dgm:t>
        <a:bodyPr/>
        <a:lstStyle/>
        <a:p>
          <a:endParaRPr lang="en-US"/>
        </a:p>
      </dgm:t>
    </dgm:pt>
    <dgm:pt modelId="{E375C17F-4206-4BED-96D3-37EFE24C007E}" type="pres">
      <dgm:prSet presAssocID="{FEA2B017-C9E7-44E1-8652-A168519B4333}" presName="sibTrans" presStyleCnt="0"/>
      <dgm:spPr/>
      <dgm:t>
        <a:bodyPr/>
        <a:lstStyle/>
        <a:p>
          <a:endParaRPr lang="en-US"/>
        </a:p>
      </dgm:t>
    </dgm:pt>
    <dgm:pt modelId="{111C08EE-C096-4FFF-A536-2887B4F74243}" type="pres">
      <dgm:prSet presAssocID="{317BDA3D-1814-47FC-AE8A-E723CDF615B3}" presName="node" presStyleLbl="node1" presStyleIdx="3" presStyleCnt="4">
        <dgm:presLayoutVars>
          <dgm:bulletEnabled val="1"/>
        </dgm:presLayoutVars>
      </dgm:prSet>
      <dgm:spPr/>
      <dgm:t>
        <a:bodyPr/>
        <a:lstStyle/>
        <a:p>
          <a:endParaRPr lang="en-US"/>
        </a:p>
      </dgm:t>
    </dgm:pt>
  </dgm:ptLst>
  <dgm:cxnLst>
    <dgm:cxn modelId="{2693CD31-23CA-4AAF-8A90-F4BABEE8E912}" type="presOf" srcId="{87A7DA3F-D4D4-4E4F-9E94-C2215C81D899}" destId="{91B45ABE-E238-4A16-8240-FF70F53F58BC}" srcOrd="0" destOrd="0" presId="urn:microsoft.com/office/officeart/2005/8/layout/default#3"/>
    <dgm:cxn modelId="{1917CDF9-10A1-4D45-BAF8-DBCD8CD6F388}" srcId="{96ED03DC-C050-417A-93BA-82AA31B32DD5}" destId="{C6428253-511C-4B8A-BC71-54708A672E7E}" srcOrd="1" destOrd="0" parTransId="{B303BEDA-A4F5-421D-A20E-FE030505FC06}" sibTransId="{A092B346-740C-4F2A-8DD5-2B9DB313318D}"/>
    <dgm:cxn modelId="{20899A6F-82F2-4C3F-A7B3-2EFB7E220FC1}" type="presOf" srcId="{A3C47DEA-7023-4498-BE27-24B5001E4201}" destId="{CE64658C-A3BF-4546-8A57-65D318811724}" srcOrd="0" destOrd="0" presId="urn:microsoft.com/office/officeart/2005/8/layout/default#3"/>
    <dgm:cxn modelId="{6C7DAC71-908E-475C-81D7-E3BB0D3120A1}" type="presOf" srcId="{96ED03DC-C050-417A-93BA-82AA31B32DD5}" destId="{C1DD089B-BF4F-45FA-A001-20F98B7F5806}" srcOrd="0" destOrd="0" presId="urn:microsoft.com/office/officeart/2005/8/layout/default#3"/>
    <dgm:cxn modelId="{32A20647-7FEC-40E2-A321-0C4E2E6B4660}" type="presOf" srcId="{C6428253-511C-4B8A-BC71-54708A672E7E}" destId="{F8E9294F-CA17-4585-8FDC-05A26D118540}" srcOrd="0" destOrd="0" presId="urn:microsoft.com/office/officeart/2005/8/layout/default#3"/>
    <dgm:cxn modelId="{97FD67B3-99C7-4763-954E-38DA644A61BC}" srcId="{96ED03DC-C050-417A-93BA-82AA31B32DD5}" destId="{A3C47DEA-7023-4498-BE27-24B5001E4201}" srcOrd="2" destOrd="0" parTransId="{DCEA05AA-9A06-42BC-A136-D869FCCDFAF6}" sibTransId="{FEA2B017-C9E7-44E1-8652-A168519B4333}"/>
    <dgm:cxn modelId="{1815726E-08E0-4DF3-8368-62A50E775F46}" srcId="{96ED03DC-C050-417A-93BA-82AA31B32DD5}" destId="{317BDA3D-1814-47FC-AE8A-E723CDF615B3}" srcOrd="3" destOrd="0" parTransId="{01BC7B68-01BB-4E88-BE27-7FA34D29CB65}" sibTransId="{3B207FA2-BEDD-4605-BC3D-37DD6ED36CC2}"/>
    <dgm:cxn modelId="{1DFA182B-816C-44B0-8F45-14DFC8D42605}" type="presOf" srcId="{317BDA3D-1814-47FC-AE8A-E723CDF615B3}" destId="{111C08EE-C096-4FFF-A536-2887B4F74243}" srcOrd="0" destOrd="0" presId="urn:microsoft.com/office/officeart/2005/8/layout/default#3"/>
    <dgm:cxn modelId="{A007D3AD-FFEC-4FAC-93CC-9489B57640DB}" srcId="{96ED03DC-C050-417A-93BA-82AA31B32DD5}" destId="{87A7DA3F-D4D4-4E4F-9E94-C2215C81D899}" srcOrd="0" destOrd="0" parTransId="{956960C5-AD11-4600-B4E1-4457A0D041EA}" sibTransId="{033F61FA-F4E7-4C2A-82D8-579254E2B6D9}"/>
    <dgm:cxn modelId="{FEA2E13C-A6E8-44A5-B0A4-798CFD642F33}" type="presParOf" srcId="{C1DD089B-BF4F-45FA-A001-20F98B7F5806}" destId="{91B45ABE-E238-4A16-8240-FF70F53F58BC}" srcOrd="0" destOrd="0" presId="urn:microsoft.com/office/officeart/2005/8/layout/default#3"/>
    <dgm:cxn modelId="{12333947-10D5-413C-B013-78DFC0DE1830}" type="presParOf" srcId="{C1DD089B-BF4F-45FA-A001-20F98B7F5806}" destId="{E0924983-713A-4CA1-A17F-C76E23F9FA72}" srcOrd="1" destOrd="0" presId="urn:microsoft.com/office/officeart/2005/8/layout/default#3"/>
    <dgm:cxn modelId="{5786C325-C98E-4215-B848-0D734ADB59DE}" type="presParOf" srcId="{C1DD089B-BF4F-45FA-A001-20F98B7F5806}" destId="{F8E9294F-CA17-4585-8FDC-05A26D118540}" srcOrd="2" destOrd="0" presId="urn:microsoft.com/office/officeart/2005/8/layout/default#3"/>
    <dgm:cxn modelId="{515A1706-EA13-479B-BDCB-D510F94C5B8E}" type="presParOf" srcId="{C1DD089B-BF4F-45FA-A001-20F98B7F5806}" destId="{2566A1D0-4553-4EB7-9587-9F301F983AD5}" srcOrd="3" destOrd="0" presId="urn:microsoft.com/office/officeart/2005/8/layout/default#3"/>
    <dgm:cxn modelId="{D935DC7F-7F58-4C2E-A7A0-032E4AA4C874}" type="presParOf" srcId="{C1DD089B-BF4F-45FA-A001-20F98B7F5806}" destId="{CE64658C-A3BF-4546-8A57-65D318811724}" srcOrd="4" destOrd="0" presId="urn:microsoft.com/office/officeart/2005/8/layout/default#3"/>
    <dgm:cxn modelId="{8423F181-9126-45DE-B19C-74F54C5FCD17}" type="presParOf" srcId="{C1DD089B-BF4F-45FA-A001-20F98B7F5806}" destId="{E375C17F-4206-4BED-96D3-37EFE24C007E}" srcOrd="5" destOrd="0" presId="urn:microsoft.com/office/officeart/2005/8/layout/default#3"/>
    <dgm:cxn modelId="{8EE52C87-EC97-4504-8202-52D4D966A0BC}" type="presParOf" srcId="{C1DD089B-BF4F-45FA-A001-20F98B7F5806}" destId="{111C08EE-C096-4FFF-A536-2887B4F74243}" srcOrd="6" destOrd="0" presId="urn:microsoft.com/office/officeart/2005/8/layout/defaul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33F7C4-B063-42A4-8670-AF5053074E26}"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21C4C254-0410-4E31-A462-1B91E9939CE7}">
      <dgm:prSet custT="1"/>
      <dgm:spPr/>
      <dgm:t>
        <a:bodyPr/>
        <a:lstStyle/>
        <a:p>
          <a:pPr rtl="0"/>
          <a:r>
            <a:rPr lang="en-US" sz="2600" b="1" i="1" dirty="0" smtClean="0">
              <a:solidFill>
                <a:schemeClr val="accent2"/>
              </a:solidFill>
            </a:rPr>
            <a:t>STEP 1  </a:t>
          </a:r>
          <a:r>
            <a:rPr lang="en-US" sz="2600" b="1" dirty="0" smtClean="0">
              <a:solidFill>
                <a:schemeClr val="accent2"/>
              </a:solidFill>
            </a:rPr>
            <a:t>: </a:t>
          </a:r>
          <a:r>
            <a:rPr lang="en-US" sz="2400" dirty="0" smtClean="0">
              <a:solidFill>
                <a:schemeClr val="accent6">
                  <a:lumMod val="50000"/>
                </a:schemeClr>
              </a:solidFill>
            </a:rPr>
            <a:t>Enrollment into the program with IHP account creation</a:t>
          </a:r>
          <a:endParaRPr lang="en-US" sz="2600" dirty="0">
            <a:solidFill>
              <a:schemeClr val="accent6">
                <a:lumMod val="50000"/>
              </a:schemeClr>
            </a:solidFill>
          </a:endParaRPr>
        </a:p>
      </dgm:t>
    </dgm:pt>
    <dgm:pt modelId="{53960BB7-6727-4BAC-8D85-9E7E1E0A9A40}" type="parTrans" cxnId="{EEC2BB52-FC4B-46AB-BBE6-4DB91D792C51}">
      <dgm:prSet/>
      <dgm:spPr/>
      <dgm:t>
        <a:bodyPr/>
        <a:lstStyle/>
        <a:p>
          <a:endParaRPr lang="en-US"/>
        </a:p>
      </dgm:t>
    </dgm:pt>
    <dgm:pt modelId="{BB32B5EF-FB26-4D38-A859-1B74018F9095}" type="sibTrans" cxnId="{EEC2BB52-FC4B-46AB-BBE6-4DB91D792C51}">
      <dgm:prSet/>
      <dgm:spPr/>
      <dgm:t>
        <a:bodyPr/>
        <a:lstStyle/>
        <a:p>
          <a:endParaRPr lang="en-US"/>
        </a:p>
      </dgm:t>
    </dgm:pt>
    <dgm:pt modelId="{4F1467E5-FA45-41B8-BAAA-A99737BAC1D2}">
      <dgm:prSet custT="1"/>
      <dgm:spPr/>
      <dgm:t>
        <a:bodyPr/>
        <a:lstStyle/>
        <a:p>
          <a:pPr rtl="0"/>
          <a:r>
            <a:rPr lang="en-US" sz="2600" b="1" i="1" dirty="0" smtClean="0">
              <a:solidFill>
                <a:schemeClr val="accent2"/>
              </a:solidFill>
            </a:rPr>
            <a:t>STEP 2  </a:t>
          </a:r>
          <a:r>
            <a:rPr lang="en-US" sz="2600" b="1" dirty="0" smtClean="0">
              <a:solidFill>
                <a:schemeClr val="accent2"/>
              </a:solidFill>
            </a:rPr>
            <a:t>: </a:t>
          </a:r>
          <a:r>
            <a:rPr lang="en-US" sz="2400" dirty="0" smtClean="0">
              <a:solidFill>
                <a:schemeClr val="accent6">
                  <a:lumMod val="50000"/>
                </a:schemeClr>
              </a:solidFill>
            </a:rPr>
            <a:t>Login to the IHP using the credentials shared</a:t>
          </a:r>
          <a:endParaRPr lang="en-US" sz="2600" dirty="0">
            <a:solidFill>
              <a:schemeClr val="accent6">
                <a:lumMod val="50000"/>
              </a:schemeClr>
            </a:solidFill>
          </a:endParaRPr>
        </a:p>
      </dgm:t>
    </dgm:pt>
    <dgm:pt modelId="{BDD70CAF-3DFC-40A1-93A5-C7EE3C5D1E30}" type="parTrans" cxnId="{341287D3-FD01-4814-B8AC-F52CFE9B370E}">
      <dgm:prSet/>
      <dgm:spPr/>
      <dgm:t>
        <a:bodyPr/>
        <a:lstStyle/>
        <a:p>
          <a:endParaRPr lang="en-US"/>
        </a:p>
      </dgm:t>
    </dgm:pt>
    <dgm:pt modelId="{49167AC2-056A-4AB1-9A35-65DFB73BDD1F}" type="sibTrans" cxnId="{341287D3-FD01-4814-B8AC-F52CFE9B370E}">
      <dgm:prSet/>
      <dgm:spPr/>
      <dgm:t>
        <a:bodyPr/>
        <a:lstStyle/>
        <a:p>
          <a:endParaRPr lang="en-US"/>
        </a:p>
      </dgm:t>
    </dgm:pt>
    <dgm:pt modelId="{CBDB700D-42FC-4484-876D-640C966BF921}">
      <dgm:prSet custT="1"/>
      <dgm:spPr/>
      <dgm:t>
        <a:bodyPr/>
        <a:lstStyle/>
        <a:p>
          <a:pPr rtl="0"/>
          <a:r>
            <a:rPr lang="en-US" sz="2600" b="1" i="1" dirty="0" smtClean="0">
              <a:solidFill>
                <a:schemeClr val="accent2"/>
              </a:solidFill>
            </a:rPr>
            <a:t>STEP 3  </a:t>
          </a:r>
          <a:r>
            <a:rPr lang="en-US" sz="2600" dirty="0" smtClean="0">
              <a:solidFill>
                <a:schemeClr val="accent2"/>
              </a:solidFill>
            </a:rPr>
            <a:t>: </a:t>
          </a:r>
          <a:r>
            <a:rPr lang="en-US" sz="2400" dirty="0" smtClean="0">
              <a:solidFill>
                <a:schemeClr val="accent6">
                  <a:lumMod val="50000"/>
                </a:schemeClr>
              </a:solidFill>
            </a:rPr>
            <a:t>Enter Personal Information</a:t>
          </a:r>
          <a:endParaRPr lang="en-US" sz="2600" dirty="0">
            <a:solidFill>
              <a:schemeClr val="accent6">
                <a:lumMod val="50000"/>
              </a:schemeClr>
            </a:solidFill>
          </a:endParaRPr>
        </a:p>
      </dgm:t>
    </dgm:pt>
    <dgm:pt modelId="{D1E622E0-2C00-4756-8D33-78AC4F81F9FB}" type="parTrans" cxnId="{42A69652-70EF-4482-844C-64CF6657D7A7}">
      <dgm:prSet/>
      <dgm:spPr/>
      <dgm:t>
        <a:bodyPr/>
        <a:lstStyle/>
        <a:p>
          <a:endParaRPr lang="en-US"/>
        </a:p>
      </dgm:t>
    </dgm:pt>
    <dgm:pt modelId="{827C36A3-C0D2-4107-92C4-15E5740CC790}" type="sibTrans" cxnId="{42A69652-70EF-4482-844C-64CF6657D7A7}">
      <dgm:prSet/>
      <dgm:spPr/>
      <dgm:t>
        <a:bodyPr/>
        <a:lstStyle/>
        <a:p>
          <a:endParaRPr lang="en-US"/>
        </a:p>
      </dgm:t>
    </dgm:pt>
    <dgm:pt modelId="{9DB9FADC-15BE-4CF1-9392-2D74A03E7DDD}">
      <dgm:prSet custT="1"/>
      <dgm:spPr/>
      <dgm:t>
        <a:bodyPr/>
        <a:lstStyle/>
        <a:p>
          <a:pPr rtl="0"/>
          <a:r>
            <a:rPr lang="en-US" sz="2600" b="1" i="1" dirty="0" smtClean="0">
              <a:solidFill>
                <a:schemeClr val="accent2"/>
              </a:solidFill>
            </a:rPr>
            <a:t>STEP 4  </a:t>
          </a:r>
          <a:r>
            <a:rPr lang="en-US" sz="2600" dirty="0" smtClean="0">
              <a:solidFill>
                <a:schemeClr val="accent2"/>
              </a:solidFill>
            </a:rPr>
            <a:t>: </a:t>
          </a:r>
          <a:r>
            <a:rPr lang="en-GB" sz="2400" dirty="0" smtClean="0">
              <a:solidFill>
                <a:schemeClr val="accent6">
                  <a:lumMod val="50000"/>
                </a:schemeClr>
              </a:solidFill>
            </a:rPr>
            <a:t>Enter Medical Information</a:t>
          </a:r>
          <a:endParaRPr lang="en-US" sz="2600" dirty="0">
            <a:solidFill>
              <a:schemeClr val="accent6">
                <a:lumMod val="50000"/>
              </a:schemeClr>
            </a:solidFill>
          </a:endParaRPr>
        </a:p>
      </dgm:t>
    </dgm:pt>
    <dgm:pt modelId="{D83AE867-7E93-4BA0-9C37-E9F1D43C3B66}" type="parTrans" cxnId="{1C753EC9-E56A-47BC-A709-B0FAE2B51674}">
      <dgm:prSet/>
      <dgm:spPr/>
      <dgm:t>
        <a:bodyPr/>
        <a:lstStyle/>
        <a:p>
          <a:endParaRPr lang="en-US"/>
        </a:p>
      </dgm:t>
    </dgm:pt>
    <dgm:pt modelId="{3D319E18-B87A-44C8-B5D2-D5939E06FDAD}" type="sibTrans" cxnId="{1C753EC9-E56A-47BC-A709-B0FAE2B51674}">
      <dgm:prSet/>
      <dgm:spPr/>
      <dgm:t>
        <a:bodyPr/>
        <a:lstStyle/>
        <a:p>
          <a:endParaRPr lang="en-US"/>
        </a:p>
      </dgm:t>
    </dgm:pt>
    <dgm:pt modelId="{EB34464E-9D63-4DD4-BCF7-ACDD866AEA56}">
      <dgm:prSet custT="1"/>
      <dgm:spPr/>
      <dgm:t>
        <a:bodyPr/>
        <a:lstStyle/>
        <a:p>
          <a:pPr rtl="0"/>
          <a:r>
            <a:rPr lang="en-US" sz="2600" b="1" i="1" dirty="0" smtClean="0">
              <a:solidFill>
                <a:schemeClr val="accent2"/>
              </a:solidFill>
            </a:rPr>
            <a:t>STEP 5  </a:t>
          </a:r>
          <a:r>
            <a:rPr lang="en-US" sz="2600" dirty="0" smtClean="0">
              <a:solidFill>
                <a:schemeClr val="accent2"/>
              </a:solidFill>
            </a:rPr>
            <a:t>: </a:t>
          </a:r>
          <a:r>
            <a:rPr lang="en-GB" sz="2400" dirty="0" smtClean="0">
              <a:solidFill>
                <a:schemeClr val="accent6">
                  <a:lumMod val="50000"/>
                </a:schemeClr>
              </a:solidFill>
            </a:rPr>
            <a:t>Take the </a:t>
          </a:r>
          <a:r>
            <a:rPr lang="en-GB" sz="2400" b="1" dirty="0" smtClean="0">
              <a:solidFill>
                <a:schemeClr val="accent6">
                  <a:lumMod val="50000"/>
                </a:schemeClr>
              </a:solidFill>
            </a:rPr>
            <a:t>Health &amp; Lifestyle Assessment</a:t>
          </a:r>
          <a:r>
            <a:rPr lang="en-GB" sz="2400" dirty="0" smtClean="0">
              <a:solidFill>
                <a:schemeClr val="accent6">
                  <a:lumMod val="50000"/>
                </a:schemeClr>
              </a:solidFill>
            </a:rPr>
            <a:t>: To evaluate current health status and establish a </a:t>
          </a:r>
          <a:r>
            <a:rPr lang="en-GB" sz="2400" b="1" dirty="0" smtClean="0">
              <a:solidFill>
                <a:schemeClr val="accent6">
                  <a:lumMod val="50000"/>
                </a:schemeClr>
              </a:solidFill>
            </a:rPr>
            <a:t>baseline</a:t>
          </a:r>
          <a:endParaRPr lang="en-US" sz="2600" b="1" dirty="0">
            <a:solidFill>
              <a:schemeClr val="accent6">
                <a:lumMod val="50000"/>
              </a:schemeClr>
            </a:solidFill>
          </a:endParaRPr>
        </a:p>
      </dgm:t>
    </dgm:pt>
    <dgm:pt modelId="{76D51D7C-B6CC-496A-8ABF-29F5211C6A48}" type="parTrans" cxnId="{C56FD3CB-5E19-4970-98B3-D3A792F588E7}">
      <dgm:prSet/>
      <dgm:spPr/>
      <dgm:t>
        <a:bodyPr/>
        <a:lstStyle/>
        <a:p>
          <a:endParaRPr lang="en-US"/>
        </a:p>
      </dgm:t>
    </dgm:pt>
    <dgm:pt modelId="{0414AA92-FA43-4F58-9DA7-B00A58B5CCAA}" type="sibTrans" cxnId="{C56FD3CB-5E19-4970-98B3-D3A792F588E7}">
      <dgm:prSet/>
      <dgm:spPr/>
      <dgm:t>
        <a:bodyPr/>
        <a:lstStyle/>
        <a:p>
          <a:endParaRPr lang="en-US"/>
        </a:p>
      </dgm:t>
    </dgm:pt>
    <dgm:pt modelId="{382CBA2B-04A9-4278-ADAB-5732DA361C68}" type="pres">
      <dgm:prSet presAssocID="{4733F7C4-B063-42A4-8670-AF5053074E26}" presName="linear" presStyleCnt="0">
        <dgm:presLayoutVars>
          <dgm:animLvl val="lvl"/>
          <dgm:resizeHandles val="exact"/>
        </dgm:presLayoutVars>
      </dgm:prSet>
      <dgm:spPr/>
      <dgm:t>
        <a:bodyPr/>
        <a:lstStyle/>
        <a:p>
          <a:endParaRPr lang="en-US"/>
        </a:p>
      </dgm:t>
    </dgm:pt>
    <dgm:pt modelId="{430CBFF4-0F22-41D8-9878-51FB1C59B81E}" type="pres">
      <dgm:prSet presAssocID="{21C4C254-0410-4E31-A462-1B91E9939CE7}" presName="parentText" presStyleLbl="node1" presStyleIdx="0" presStyleCnt="5" custScaleY="75376">
        <dgm:presLayoutVars>
          <dgm:chMax val="0"/>
          <dgm:bulletEnabled val="1"/>
        </dgm:presLayoutVars>
      </dgm:prSet>
      <dgm:spPr/>
      <dgm:t>
        <a:bodyPr/>
        <a:lstStyle/>
        <a:p>
          <a:endParaRPr lang="en-US"/>
        </a:p>
      </dgm:t>
    </dgm:pt>
    <dgm:pt modelId="{183E64E9-EDF9-40DC-90A9-34B36A4F1447}" type="pres">
      <dgm:prSet presAssocID="{BB32B5EF-FB26-4D38-A859-1B74018F9095}" presName="spacer" presStyleCnt="0"/>
      <dgm:spPr/>
      <dgm:t>
        <a:bodyPr/>
        <a:lstStyle/>
        <a:p>
          <a:endParaRPr lang="en-US"/>
        </a:p>
      </dgm:t>
    </dgm:pt>
    <dgm:pt modelId="{62E5509E-FDFB-400F-878F-C32F487D8CB5}" type="pres">
      <dgm:prSet presAssocID="{4F1467E5-FA45-41B8-BAAA-A99737BAC1D2}" presName="parentText" presStyleLbl="node1" presStyleIdx="1" presStyleCnt="5" custScaleY="82017" custLinFactNeighborY="-17108">
        <dgm:presLayoutVars>
          <dgm:chMax val="0"/>
          <dgm:bulletEnabled val="1"/>
        </dgm:presLayoutVars>
      </dgm:prSet>
      <dgm:spPr/>
      <dgm:t>
        <a:bodyPr/>
        <a:lstStyle/>
        <a:p>
          <a:endParaRPr lang="en-US"/>
        </a:p>
      </dgm:t>
    </dgm:pt>
    <dgm:pt modelId="{FF716B42-0FA3-477E-A358-472AF98BBF99}" type="pres">
      <dgm:prSet presAssocID="{49167AC2-056A-4AB1-9A35-65DFB73BDD1F}" presName="spacer" presStyleCnt="0"/>
      <dgm:spPr/>
      <dgm:t>
        <a:bodyPr/>
        <a:lstStyle/>
        <a:p>
          <a:endParaRPr lang="en-US"/>
        </a:p>
      </dgm:t>
    </dgm:pt>
    <dgm:pt modelId="{5947A0D1-9624-424C-85CB-FE390DF3AABD}" type="pres">
      <dgm:prSet presAssocID="{CBDB700D-42FC-4484-876D-640C966BF921}" presName="parentText" presStyleLbl="node1" presStyleIdx="2" presStyleCnt="5" custScaleY="75104" custLinFactNeighborY="-25662">
        <dgm:presLayoutVars>
          <dgm:chMax val="0"/>
          <dgm:bulletEnabled val="1"/>
        </dgm:presLayoutVars>
      </dgm:prSet>
      <dgm:spPr/>
      <dgm:t>
        <a:bodyPr/>
        <a:lstStyle/>
        <a:p>
          <a:endParaRPr lang="en-US"/>
        </a:p>
      </dgm:t>
    </dgm:pt>
    <dgm:pt modelId="{778BCA40-082B-450A-8712-E07F98B49BB0}" type="pres">
      <dgm:prSet presAssocID="{827C36A3-C0D2-4107-92C4-15E5740CC790}" presName="spacer" presStyleCnt="0"/>
      <dgm:spPr/>
      <dgm:t>
        <a:bodyPr/>
        <a:lstStyle/>
        <a:p>
          <a:endParaRPr lang="en-US"/>
        </a:p>
      </dgm:t>
    </dgm:pt>
    <dgm:pt modelId="{A7E1442E-1CE5-4864-9A81-F76226364669}" type="pres">
      <dgm:prSet presAssocID="{9DB9FADC-15BE-4CF1-9392-2D74A03E7DDD}" presName="parentText" presStyleLbl="node1" presStyleIdx="3" presStyleCnt="5" custScaleY="74137" custLinFactNeighborY="-42770">
        <dgm:presLayoutVars>
          <dgm:chMax val="0"/>
          <dgm:bulletEnabled val="1"/>
        </dgm:presLayoutVars>
      </dgm:prSet>
      <dgm:spPr/>
      <dgm:t>
        <a:bodyPr/>
        <a:lstStyle/>
        <a:p>
          <a:endParaRPr lang="en-US"/>
        </a:p>
      </dgm:t>
    </dgm:pt>
    <dgm:pt modelId="{24F07269-279E-42B3-841B-295DA10E25D7}" type="pres">
      <dgm:prSet presAssocID="{3D319E18-B87A-44C8-B5D2-D5939E06FDAD}" presName="spacer" presStyleCnt="0"/>
      <dgm:spPr/>
      <dgm:t>
        <a:bodyPr/>
        <a:lstStyle/>
        <a:p>
          <a:endParaRPr lang="en-US"/>
        </a:p>
      </dgm:t>
    </dgm:pt>
    <dgm:pt modelId="{9083C7DD-6C3B-46CD-B2C8-385F3DCA2026}" type="pres">
      <dgm:prSet presAssocID="{EB34464E-9D63-4DD4-BCF7-ACDD866AEA56}" presName="parentText" presStyleLbl="node1" presStyleIdx="4" presStyleCnt="5" custScaleY="65788" custLinFactNeighborY="-68432">
        <dgm:presLayoutVars>
          <dgm:chMax val="0"/>
          <dgm:bulletEnabled val="1"/>
        </dgm:presLayoutVars>
      </dgm:prSet>
      <dgm:spPr/>
      <dgm:t>
        <a:bodyPr/>
        <a:lstStyle/>
        <a:p>
          <a:endParaRPr lang="en-US"/>
        </a:p>
      </dgm:t>
    </dgm:pt>
  </dgm:ptLst>
  <dgm:cxnLst>
    <dgm:cxn modelId="{6E118C3F-15FA-4BFD-93F7-7E066532E2B9}" type="presOf" srcId="{CBDB700D-42FC-4484-876D-640C966BF921}" destId="{5947A0D1-9624-424C-85CB-FE390DF3AABD}" srcOrd="0" destOrd="0" presId="urn:microsoft.com/office/officeart/2005/8/layout/vList2"/>
    <dgm:cxn modelId="{5C7D08D5-C4A2-443F-9750-9DA4C17087C4}" type="presOf" srcId="{9DB9FADC-15BE-4CF1-9392-2D74A03E7DDD}" destId="{A7E1442E-1CE5-4864-9A81-F76226364669}" srcOrd="0" destOrd="0" presId="urn:microsoft.com/office/officeart/2005/8/layout/vList2"/>
    <dgm:cxn modelId="{42A69652-70EF-4482-844C-64CF6657D7A7}" srcId="{4733F7C4-B063-42A4-8670-AF5053074E26}" destId="{CBDB700D-42FC-4484-876D-640C966BF921}" srcOrd="2" destOrd="0" parTransId="{D1E622E0-2C00-4756-8D33-78AC4F81F9FB}" sibTransId="{827C36A3-C0D2-4107-92C4-15E5740CC790}"/>
    <dgm:cxn modelId="{57998765-3212-41A8-B743-036142319461}" type="presOf" srcId="{4F1467E5-FA45-41B8-BAAA-A99737BAC1D2}" destId="{62E5509E-FDFB-400F-878F-C32F487D8CB5}" srcOrd="0" destOrd="0" presId="urn:microsoft.com/office/officeart/2005/8/layout/vList2"/>
    <dgm:cxn modelId="{06877ABB-D4FD-42CB-80E6-97A4EA1880A9}" type="presOf" srcId="{EB34464E-9D63-4DD4-BCF7-ACDD866AEA56}" destId="{9083C7DD-6C3B-46CD-B2C8-385F3DCA2026}" srcOrd="0" destOrd="0" presId="urn:microsoft.com/office/officeart/2005/8/layout/vList2"/>
    <dgm:cxn modelId="{48CFF856-2EF8-49A0-BE84-95694DB7E132}" type="presOf" srcId="{21C4C254-0410-4E31-A462-1B91E9939CE7}" destId="{430CBFF4-0F22-41D8-9878-51FB1C59B81E}" srcOrd="0" destOrd="0" presId="urn:microsoft.com/office/officeart/2005/8/layout/vList2"/>
    <dgm:cxn modelId="{1C753EC9-E56A-47BC-A709-B0FAE2B51674}" srcId="{4733F7C4-B063-42A4-8670-AF5053074E26}" destId="{9DB9FADC-15BE-4CF1-9392-2D74A03E7DDD}" srcOrd="3" destOrd="0" parTransId="{D83AE867-7E93-4BA0-9C37-E9F1D43C3B66}" sibTransId="{3D319E18-B87A-44C8-B5D2-D5939E06FDAD}"/>
    <dgm:cxn modelId="{C56FD3CB-5E19-4970-98B3-D3A792F588E7}" srcId="{4733F7C4-B063-42A4-8670-AF5053074E26}" destId="{EB34464E-9D63-4DD4-BCF7-ACDD866AEA56}" srcOrd="4" destOrd="0" parTransId="{76D51D7C-B6CC-496A-8ABF-29F5211C6A48}" sibTransId="{0414AA92-FA43-4F58-9DA7-B00A58B5CCAA}"/>
    <dgm:cxn modelId="{341287D3-FD01-4814-B8AC-F52CFE9B370E}" srcId="{4733F7C4-B063-42A4-8670-AF5053074E26}" destId="{4F1467E5-FA45-41B8-BAAA-A99737BAC1D2}" srcOrd="1" destOrd="0" parTransId="{BDD70CAF-3DFC-40A1-93A5-C7EE3C5D1E30}" sibTransId="{49167AC2-056A-4AB1-9A35-65DFB73BDD1F}"/>
    <dgm:cxn modelId="{D5488450-84EB-4801-8FEC-6559306C81DC}" type="presOf" srcId="{4733F7C4-B063-42A4-8670-AF5053074E26}" destId="{382CBA2B-04A9-4278-ADAB-5732DA361C68}" srcOrd="0" destOrd="0" presId="urn:microsoft.com/office/officeart/2005/8/layout/vList2"/>
    <dgm:cxn modelId="{EEC2BB52-FC4B-46AB-BBE6-4DB91D792C51}" srcId="{4733F7C4-B063-42A4-8670-AF5053074E26}" destId="{21C4C254-0410-4E31-A462-1B91E9939CE7}" srcOrd="0" destOrd="0" parTransId="{53960BB7-6727-4BAC-8D85-9E7E1E0A9A40}" sibTransId="{BB32B5EF-FB26-4D38-A859-1B74018F9095}"/>
    <dgm:cxn modelId="{42953B99-0381-4737-BE37-4FAA1E6F6B9D}" type="presParOf" srcId="{382CBA2B-04A9-4278-ADAB-5732DA361C68}" destId="{430CBFF4-0F22-41D8-9878-51FB1C59B81E}" srcOrd="0" destOrd="0" presId="urn:microsoft.com/office/officeart/2005/8/layout/vList2"/>
    <dgm:cxn modelId="{3AA90BDF-CFB6-4B7A-9CE8-6CBC14A57260}" type="presParOf" srcId="{382CBA2B-04A9-4278-ADAB-5732DA361C68}" destId="{183E64E9-EDF9-40DC-90A9-34B36A4F1447}" srcOrd="1" destOrd="0" presId="urn:microsoft.com/office/officeart/2005/8/layout/vList2"/>
    <dgm:cxn modelId="{B12D09FA-896B-4890-B571-A961D9338C73}" type="presParOf" srcId="{382CBA2B-04A9-4278-ADAB-5732DA361C68}" destId="{62E5509E-FDFB-400F-878F-C32F487D8CB5}" srcOrd="2" destOrd="0" presId="urn:microsoft.com/office/officeart/2005/8/layout/vList2"/>
    <dgm:cxn modelId="{EA634EF4-4236-454D-B658-8F510217E628}" type="presParOf" srcId="{382CBA2B-04A9-4278-ADAB-5732DA361C68}" destId="{FF716B42-0FA3-477E-A358-472AF98BBF99}" srcOrd="3" destOrd="0" presId="urn:microsoft.com/office/officeart/2005/8/layout/vList2"/>
    <dgm:cxn modelId="{68D52C5F-804A-40CC-AEC2-F7D563D55B67}" type="presParOf" srcId="{382CBA2B-04A9-4278-ADAB-5732DA361C68}" destId="{5947A0D1-9624-424C-85CB-FE390DF3AABD}" srcOrd="4" destOrd="0" presId="urn:microsoft.com/office/officeart/2005/8/layout/vList2"/>
    <dgm:cxn modelId="{28768D75-542C-4245-8290-852E08477A34}" type="presParOf" srcId="{382CBA2B-04A9-4278-ADAB-5732DA361C68}" destId="{778BCA40-082B-450A-8712-E07F98B49BB0}" srcOrd="5" destOrd="0" presId="urn:microsoft.com/office/officeart/2005/8/layout/vList2"/>
    <dgm:cxn modelId="{1CC1BCB1-6366-4E99-B99D-21D6BF5B0A6E}" type="presParOf" srcId="{382CBA2B-04A9-4278-ADAB-5732DA361C68}" destId="{A7E1442E-1CE5-4864-9A81-F76226364669}" srcOrd="6" destOrd="0" presId="urn:microsoft.com/office/officeart/2005/8/layout/vList2"/>
    <dgm:cxn modelId="{D4B986DD-E23E-4B6F-A32A-FED54007EF1A}" type="presParOf" srcId="{382CBA2B-04A9-4278-ADAB-5732DA361C68}" destId="{24F07269-279E-42B3-841B-295DA10E25D7}" srcOrd="7" destOrd="0" presId="urn:microsoft.com/office/officeart/2005/8/layout/vList2"/>
    <dgm:cxn modelId="{2AC44AE4-675F-4C52-B2A7-438670E0DF38}" type="presParOf" srcId="{382CBA2B-04A9-4278-ADAB-5732DA361C68}" destId="{9083C7DD-6C3B-46CD-B2C8-385F3DCA20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420022-28EC-4728-84E2-592CA1145BB2}"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en-US"/>
        </a:p>
      </dgm:t>
    </dgm:pt>
    <dgm:pt modelId="{7D84DBCD-D214-45FF-A8DB-8C9A978E8460}">
      <dgm:prSet phldrT="[Text]" custT="1"/>
      <dgm:spPr>
        <a:solidFill>
          <a:schemeClr val="bg1"/>
        </a:solidFill>
        <a:ln>
          <a:solidFill>
            <a:schemeClr val="tx1"/>
          </a:solidFill>
        </a:ln>
      </dgm:spPr>
      <dgm:t>
        <a:bodyPr/>
        <a:lstStyle/>
        <a:p>
          <a:r>
            <a:rPr lang="en-US" sz="900" dirty="0" smtClean="0">
              <a:solidFill>
                <a:schemeClr val="tx1"/>
              </a:solidFill>
              <a:latin typeface="+mj-lt"/>
            </a:rPr>
            <a:t>Wellness Program</a:t>
          </a:r>
          <a:endParaRPr lang="en-US" sz="900" dirty="0">
            <a:solidFill>
              <a:schemeClr val="tx1"/>
            </a:solidFill>
            <a:latin typeface="+mj-lt"/>
          </a:endParaRPr>
        </a:p>
      </dgm:t>
    </dgm:pt>
    <dgm:pt modelId="{81F31B2D-A015-4A37-881B-F18E73829DD4}" type="parTrans" cxnId="{86C4CA64-5BEE-4416-AA7C-188CE538358C}">
      <dgm:prSet/>
      <dgm:spPr/>
      <dgm:t>
        <a:bodyPr/>
        <a:lstStyle/>
        <a:p>
          <a:endParaRPr lang="en-US"/>
        </a:p>
      </dgm:t>
    </dgm:pt>
    <dgm:pt modelId="{99446B4D-98E9-4E7F-966B-8A972DD1507D}" type="sibTrans" cxnId="{86C4CA64-5BEE-4416-AA7C-188CE538358C}">
      <dgm:prSet/>
      <dgm:spPr/>
      <dgm:t>
        <a:bodyPr/>
        <a:lstStyle/>
        <a:p>
          <a:endParaRPr lang="en-US"/>
        </a:p>
      </dgm:t>
    </dgm:pt>
    <dgm:pt modelId="{5405A24F-D8C1-4ED4-94CD-68857079F380}">
      <dgm:prSet phldrT="[Text]" custT="1"/>
      <dgm:spPr>
        <a:solidFill>
          <a:srgbClr val="FC5F18"/>
        </a:solidFill>
      </dgm:spPr>
      <dgm:t>
        <a:bodyPr/>
        <a:lstStyle/>
        <a:p>
          <a:r>
            <a:rPr lang="en-US" sz="900" dirty="0" smtClean="0">
              <a:latin typeface="+mj-lt"/>
            </a:rPr>
            <a:t>Wellness Tests</a:t>
          </a:r>
        </a:p>
      </dgm:t>
    </dgm:pt>
    <dgm:pt modelId="{67520EFD-BE4F-4652-9CC3-7537973FFB97}" type="parTrans" cxnId="{A5DD9671-2401-4D43-AC41-7CDF3A4FAA19}">
      <dgm:prSet/>
      <dgm:spPr>
        <a:solidFill>
          <a:srgbClr val="FC5F18"/>
        </a:solidFill>
      </dgm:spPr>
      <dgm:t>
        <a:bodyPr/>
        <a:lstStyle/>
        <a:p>
          <a:endParaRPr lang="en-US"/>
        </a:p>
      </dgm:t>
    </dgm:pt>
    <dgm:pt modelId="{E97CCFD9-ED0E-40A9-9745-AAA89ED61AC8}" type="sibTrans" cxnId="{A5DD9671-2401-4D43-AC41-7CDF3A4FAA19}">
      <dgm:prSet/>
      <dgm:spPr/>
      <dgm:t>
        <a:bodyPr/>
        <a:lstStyle/>
        <a:p>
          <a:endParaRPr lang="en-US"/>
        </a:p>
      </dgm:t>
    </dgm:pt>
    <dgm:pt modelId="{2C9CB3F7-C82B-41D0-96FD-24AD6FC001C7}">
      <dgm:prSet phldrT="[Text]" custT="1"/>
      <dgm:spPr>
        <a:solidFill>
          <a:schemeClr val="tx1">
            <a:lumMod val="50000"/>
            <a:lumOff val="50000"/>
          </a:schemeClr>
        </a:solidFill>
      </dgm:spPr>
      <dgm:t>
        <a:bodyPr/>
        <a:lstStyle/>
        <a:p>
          <a:r>
            <a:rPr lang="en-US" sz="900" dirty="0" smtClean="0">
              <a:latin typeface="+mj-lt"/>
            </a:rPr>
            <a:t>Integrated Health Portal</a:t>
          </a:r>
          <a:endParaRPr lang="en-US" sz="900" dirty="0">
            <a:latin typeface="+mj-lt"/>
          </a:endParaRPr>
        </a:p>
      </dgm:t>
    </dgm:pt>
    <dgm:pt modelId="{ACFAEA2B-02CB-4DE4-9589-17D4E49C4D84}" type="parTrans" cxnId="{258286F3-3930-4C46-9FB7-F3E92C580DA3}">
      <dgm:prSet/>
      <dgm:spPr>
        <a:solidFill>
          <a:schemeClr val="tx1">
            <a:lumMod val="50000"/>
            <a:lumOff val="50000"/>
          </a:schemeClr>
        </a:solidFill>
      </dgm:spPr>
      <dgm:t>
        <a:bodyPr/>
        <a:lstStyle/>
        <a:p>
          <a:endParaRPr lang="en-US"/>
        </a:p>
      </dgm:t>
    </dgm:pt>
    <dgm:pt modelId="{AE16508D-2604-4A9D-8439-359D4956D9DD}" type="sibTrans" cxnId="{258286F3-3930-4C46-9FB7-F3E92C580DA3}">
      <dgm:prSet/>
      <dgm:spPr/>
      <dgm:t>
        <a:bodyPr/>
        <a:lstStyle/>
        <a:p>
          <a:endParaRPr lang="en-US"/>
        </a:p>
      </dgm:t>
    </dgm:pt>
    <dgm:pt modelId="{DDFFB737-8120-4C04-9E3B-64C0D28FD6E2}">
      <dgm:prSet phldrT="[Text]" custT="1"/>
      <dgm:spPr>
        <a:solidFill>
          <a:srgbClr val="059565"/>
        </a:solidFill>
      </dgm:spPr>
      <dgm:t>
        <a:bodyPr/>
        <a:lstStyle/>
        <a:p>
          <a:r>
            <a:rPr lang="en-US" sz="900" dirty="0" smtClean="0">
              <a:latin typeface="+mj-lt"/>
            </a:rPr>
            <a:t>Health Coach</a:t>
          </a:r>
          <a:endParaRPr lang="en-US" sz="900" dirty="0">
            <a:latin typeface="+mj-lt"/>
          </a:endParaRPr>
        </a:p>
      </dgm:t>
    </dgm:pt>
    <dgm:pt modelId="{4E2626B7-96F1-4A5F-9817-ABC2366FD23A}" type="parTrans" cxnId="{4A28D0F9-EF94-4BF8-A327-E0B56A4A3016}">
      <dgm:prSet/>
      <dgm:spPr>
        <a:solidFill>
          <a:srgbClr val="059565"/>
        </a:solidFill>
      </dgm:spPr>
      <dgm:t>
        <a:bodyPr/>
        <a:lstStyle/>
        <a:p>
          <a:endParaRPr lang="en-US"/>
        </a:p>
      </dgm:t>
    </dgm:pt>
    <dgm:pt modelId="{F5385651-17FB-4D06-97CA-DE2C24D86C98}" type="sibTrans" cxnId="{4A28D0F9-EF94-4BF8-A327-E0B56A4A3016}">
      <dgm:prSet/>
      <dgm:spPr/>
      <dgm:t>
        <a:bodyPr/>
        <a:lstStyle/>
        <a:p>
          <a:endParaRPr lang="en-US"/>
        </a:p>
      </dgm:t>
    </dgm:pt>
    <dgm:pt modelId="{88F115D3-8483-4B2E-B8CC-55164F653944}" type="pres">
      <dgm:prSet presAssocID="{8A420022-28EC-4728-84E2-592CA1145BB2}" presName="Name0" presStyleCnt="0">
        <dgm:presLayoutVars>
          <dgm:chMax val="1"/>
          <dgm:dir/>
          <dgm:animLvl val="ctr"/>
          <dgm:resizeHandles val="exact"/>
        </dgm:presLayoutVars>
      </dgm:prSet>
      <dgm:spPr/>
      <dgm:t>
        <a:bodyPr/>
        <a:lstStyle/>
        <a:p>
          <a:endParaRPr lang="en-US"/>
        </a:p>
      </dgm:t>
    </dgm:pt>
    <dgm:pt modelId="{DA2FF483-2112-43C9-9571-53225EC8E459}" type="pres">
      <dgm:prSet presAssocID="{7D84DBCD-D214-45FF-A8DB-8C9A978E8460}" presName="centerShape" presStyleLbl="node0" presStyleIdx="0" presStyleCnt="1" custScaleX="117280" custScaleY="114991" custLinFactNeighborX="0" custLinFactNeighborY="9683"/>
      <dgm:spPr/>
      <dgm:t>
        <a:bodyPr/>
        <a:lstStyle/>
        <a:p>
          <a:endParaRPr lang="en-US"/>
        </a:p>
      </dgm:t>
    </dgm:pt>
    <dgm:pt modelId="{428A9086-9C4B-4407-997A-578C6E4147A1}" type="pres">
      <dgm:prSet presAssocID="{67520EFD-BE4F-4652-9CC3-7537973FFB97}" presName="parTrans" presStyleLbl="sibTrans2D1" presStyleIdx="0" presStyleCnt="3" custScaleX="168808"/>
      <dgm:spPr/>
      <dgm:t>
        <a:bodyPr/>
        <a:lstStyle/>
        <a:p>
          <a:endParaRPr lang="en-US"/>
        </a:p>
      </dgm:t>
    </dgm:pt>
    <dgm:pt modelId="{6B7D8A88-46DD-432B-9BE3-6A3BBAA984C1}" type="pres">
      <dgm:prSet presAssocID="{67520EFD-BE4F-4652-9CC3-7537973FFB97}" presName="connectorText" presStyleLbl="sibTrans2D1" presStyleIdx="0" presStyleCnt="3"/>
      <dgm:spPr/>
      <dgm:t>
        <a:bodyPr/>
        <a:lstStyle/>
        <a:p>
          <a:endParaRPr lang="en-US"/>
        </a:p>
      </dgm:t>
    </dgm:pt>
    <dgm:pt modelId="{9A97C36A-AA88-49EB-90FD-20FCFC00557D}" type="pres">
      <dgm:prSet presAssocID="{5405A24F-D8C1-4ED4-94CD-68857079F380}" presName="node" presStyleLbl="node1" presStyleIdx="0" presStyleCnt="3" custScaleX="140901" custScaleY="132175" custRadScaleRad="103453" custRadScaleInc="1958">
        <dgm:presLayoutVars>
          <dgm:bulletEnabled val="1"/>
        </dgm:presLayoutVars>
      </dgm:prSet>
      <dgm:spPr/>
      <dgm:t>
        <a:bodyPr/>
        <a:lstStyle/>
        <a:p>
          <a:endParaRPr lang="en-US"/>
        </a:p>
      </dgm:t>
    </dgm:pt>
    <dgm:pt modelId="{57CD4C01-3FC9-4440-8F81-EFAAAAA515EE}" type="pres">
      <dgm:prSet presAssocID="{ACFAEA2B-02CB-4DE4-9589-17D4E49C4D84}" presName="parTrans" presStyleLbl="sibTrans2D1" presStyleIdx="1" presStyleCnt="3" custScaleX="168808"/>
      <dgm:spPr/>
      <dgm:t>
        <a:bodyPr/>
        <a:lstStyle/>
        <a:p>
          <a:endParaRPr lang="en-US"/>
        </a:p>
      </dgm:t>
    </dgm:pt>
    <dgm:pt modelId="{99CE8A61-B921-4EB7-BBF5-D0EFF964A01F}" type="pres">
      <dgm:prSet presAssocID="{ACFAEA2B-02CB-4DE4-9589-17D4E49C4D84}" presName="connectorText" presStyleLbl="sibTrans2D1" presStyleIdx="1" presStyleCnt="3"/>
      <dgm:spPr/>
      <dgm:t>
        <a:bodyPr/>
        <a:lstStyle/>
        <a:p>
          <a:endParaRPr lang="en-US"/>
        </a:p>
      </dgm:t>
    </dgm:pt>
    <dgm:pt modelId="{92280F3A-F3F8-4F03-BB19-34C74B4917BC}" type="pres">
      <dgm:prSet presAssocID="{2C9CB3F7-C82B-41D0-96FD-24AD6FC001C7}" presName="node" presStyleLbl="node1" presStyleIdx="1" presStyleCnt="3" custScaleX="133701" custScaleY="126864" custRadScaleRad="125556" custRadScaleInc="-28164">
        <dgm:presLayoutVars>
          <dgm:bulletEnabled val="1"/>
        </dgm:presLayoutVars>
      </dgm:prSet>
      <dgm:spPr/>
      <dgm:t>
        <a:bodyPr/>
        <a:lstStyle/>
        <a:p>
          <a:endParaRPr lang="en-US"/>
        </a:p>
      </dgm:t>
    </dgm:pt>
    <dgm:pt modelId="{4B3948E2-7803-4ED3-A454-F9E4F3F4221F}" type="pres">
      <dgm:prSet presAssocID="{4E2626B7-96F1-4A5F-9817-ABC2366FD23A}" presName="parTrans" presStyleLbl="sibTrans2D1" presStyleIdx="2" presStyleCnt="3" custScaleX="168808"/>
      <dgm:spPr/>
      <dgm:t>
        <a:bodyPr/>
        <a:lstStyle/>
        <a:p>
          <a:endParaRPr lang="en-US"/>
        </a:p>
      </dgm:t>
    </dgm:pt>
    <dgm:pt modelId="{DB067545-63A3-4A56-8D9E-E3FD56E26F72}" type="pres">
      <dgm:prSet presAssocID="{4E2626B7-96F1-4A5F-9817-ABC2366FD23A}" presName="connectorText" presStyleLbl="sibTrans2D1" presStyleIdx="2" presStyleCnt="3"/>
      <dgm:spPr/>
      <dgm:t>
        <a:bodyPr/>
        <a:lstStyle/>
        <a:p>
          <a:endParaRPr lang="en-US"/>
        </a:p>
      </dgm:t>
    </dgm:pt>
    <dgm:pt modelId="{5C21E539-B93E-4E23-BF29-871CDF64FB4F}" type="pres">
      <dgm:prSet presAssocID="{DDFFB737-8120-4C04-9E3B-64C0D28FD6E2}" presName="node" presStyleLbl="node1" presStyleIdx="2" presStyleCnt="3" custScaleX="136374" custScaleY="126864" custRadScaleRad="126061" custRadScaleInc="28254">
        <dgm:presLayoutVars>
          <dgm:bulletEnabled val="1"/>
        </dgm:presLayoutVars>
      </dgm:prSet>
      <dgm:spPr/>
      <dgm:t>
        <a:bodyPr/>
        <a:lstStyle/>
        <a:p>
          <a:endParaRPr lang="en-US"/>
        </a:p>
      </dgm:t>
    </dgm:pt>
  </dgm:ptLst>
  <dgm:cxnLst>
    <dgm:cxn modelId="{78221384-95E7-42D1-A5D8-D20FA74272FC}" type="presOf" srcId="{2C9CB3F7-C82B-41D0-96FD-24AD6FC001C7}" destId="{92280F3A-F3F8-4F03-BB19-34C74B4917BC}" srcOrd="0" destOrd="0" presId="urn:microsoft.com/office/officeart/2005/8/layout/radial5"/>
    <dgm:cxn modelId="{54E25D2A-D162-40EE-B236-2239CEE09C0B}" type="presOf" srcId="{ACFAEA2B-02CB-4DE4-9589-17D4E49C4D84}" destId="{57CD4C01-3FC9-4440-8F81-EFAAAAA515EE}" srcOrd="0" destOrd="0" presId="urn:microsoft.com/office/officeart/2005/8/layout/radial5"/>
    <dgm:cxn modelId="{4A28D0F9-EF94-4BF8-A327-E0B56A4A3016}" srcId="{7D84DBCD-D214-45FF-A8DB-8C9A978E8460}" destId="{DDFFB737-8120-4C04-9E3B-64C0D28FD6E2}" srcOrd="2" destOrd="0" parTransId="{4E2626B7-96F1-4A5F-9817-ABC2366FD23A}" sibTransId="{F5385651-17FB-4D06-97CA-DE2C24D86C98}"/>
    <dgm:cxn modelId="{1A971149-C514-4895-A220-31A912EFBFB5}" type="presOf" srcId="{ACFAEA2B-02CB-4DE4-9589-17D4E49C4D84}" destId="{99CE8A61-B921-4EB7-BBF5-D0EFF964A01F}" srcOrd="1" destOrd="0" presId="urn:microsoft.com/office/officeart/2005/8/layout/radial5"/>
    <dgm:cxn modelId="{18D70526-5BE8-409D-8E01-452D92D3286B}" type="presOf" srcId="{67520EFD-BE4F-4652-9CC3-7537973FFB97}" destId="{428A9086-9C4B-4407-997A-578C6E4147A1}" srcOrd="0" destOrd="0" presId="urn:microsoft.com/office/officeart/2005/8/layout/radial5"/>
    <dgm:cxn modelId="{86C4CA64-5BEE-4416-AA7C-188CE538358C}" srcId="{8A420022-28EC-4728-84E2-592CA1145BB2}" destId="{7D84DBCD-D214-45FF-A8DB-8C9A978E8460}" srcOrd="0" destOrd="0" parTransId="{81F31B2D-A015-4A37-881B-F18E73829DD4}" sibTransId="{99446B4D-98E9-4E7F-966B-8A972DD1507D}"/>
    <dgm:cxn modelId="{4C6EB94B-92E1-4C84-93D9-9B8323683DBA}" type="presOf" srcId="{8A420022-28EC-4728-84E2-592CA1145BB2}" destId="{88F115D3-8483-4B2E-B8CC-55164F653944}" srcOrd="0" destOrd="0" presId="urn:microsoft.com/office/officeart/2005/8/layout/radial5"/>
    <dgm:cxn modelId="{CA5AC194-B566-49A6-9960-1166DDCA0B44}" type="presOf" srcId="{7D84DBCD-D214-45FF-A8DB-8C9A978E8460}" destId="{DA2FF483-2112-43C9-9571-53225EC8E459}" srcOrd="0" destOrd="0" presId="urn:microsoft.com/office/officeart/2005/8/layout/radial5"/>
    <dgm:cxn modelId="{CC86778F-33B9-42B4-A6BA-D1D5E670FD20}" type="presOf" srcId="{4E2626B7-96F1-4A5F-9817-ABC2366FD23A}" destId="{4B3948E2-7803-4ED3-A454-F9E4F3F4221F}" srcOrd="0" destOrd="0" presId="urn:microsoft.com/office/officeart/2005/8/layout/radial5"/>
    <dgm:cxn modelId="{E58838A8-9959-4552-9B48-5FCB615D5108}" type="presOf" srcId="{DDFFB737-8120-4C04-9E3B-64C0D28FD6E2}" destId="{5C21E539-B93E-4E23-BF29-871CDF64FB4F}" srcOrd="0" destOrd="0" presId="urn:microsoft.com/office/officeart/2005/8/layout/radial5"/>
    <dgm:cxn modelId="{3B194D46-19CB-4401-BC32-4D7E635FA9CA}" type="presOf" srcId="{4E2626B7-96F1-4A5F-9817-ABC2366FD23A}" destId="{DB067545-63A3-4A56-8D9E-E3FD56E26F72}" srcOrd="1" destOrd="0" presId="urn:microsoft.com/office/officeart/2005/8/layout/radial5"/>
    <dgm:cxn modelId="{04F3D516-B1E3-49AE-BD45-052197C9BBBE}" type="presOf" srcId="{67520EFD-BE4F-4652-9CC3-7537973FFB97}" destId="{6B7D8A88-46DD-432B-9BE3-6A3BBAA984C1}" srcOrd="1" destOrd="0" presId="urn:microsoft.com/office/officeart/2005/8/layout/radial5"/>
    <dgm:cxn modelId="{A5DD9671-2401-4D43-AC41-7CDF3A4FAA19}" srcId="{7D84DBCD-D214-45FF-A8DB-8C9A978E8460}" destId="{5405A24F-D8C1-4ED4-94CD-68857079F380}" srcOrd="0" destOrd="0" parTransId="{67520EFD-BE4F-4652-9CC3-7537973FFB97}" sibTransId="{E97CCFD9-ED0E-40A9-9745-AAA89ED61AC8}"/>
    <dgm:cxn modelId="{1D9C4140-72AA-4E95-ABA1-4CD56018D928}" type="presOf" srcId="{5405A24F-D8C1-4ED4-94CD-68857079F380}" destId="{9A97C36A-AA88-49EB-90FD-20FCFC00557D}" srcOrd="0" destOrd="0" presId="urn:microsoft.com/office/officeart/2005/8/layout/radial5"/>
    <dgm:cxn modelId="{258286F3-3930-4C46-9FB7-F3E92C580DA3}" srcId="{7D84DBCD-D214-45FF-A8DB-8C9A978E8460}" destId="{2C9CB3F7-C82B-41D0-96FD-24AD6FC001C7}" srcOrd="1" destOrd="0" parTransId="{ACFAEA2B-02CB-4DE4-9589-17D4E49C4D84}" sibTransId="{AE16508D-2604-4A9D-8439-359D4956D9DD}"/>
    <dgm:cxn modelId="{1D007C44-F7A6-420F-806C-12C0FED49D93}" type="presParOf" srcId="{88F115D3-8483-4B2E-B8CC-55164F653944}" destId="{DA2FF483-2112-43C9-9571-53225EC8E459}" srcOrd="0" destOrd="0" presId="urn:microsoft.com/office/officeart/2005/8/layout/radial5"/>
    <dgm:cxn modelId="{80EB12D0-2191-475C-B0D4-15A43B59E5B4}" type="presParOf" srcId="{88F115D3-8483-4B2E-B8CC-55164F653944}" destId="{428A9086-9C4B-4407-997A-578C6E4147A1}" srcOrd="1" destOrd="0" presId="urn:microsoft.com/office/officeart/2005/8/layout/radial5"/>
    <dgm:cxn modelId="{D17F165E-0DA6-4BCB-AFA8-BA49FC4DF09D}" type="presParOf" srcId="{428A9086-9C4B-4407-997A-578C6E4147A1}" destId="{6B7D8A88-46DD-432B-9BE3-6A3BBAA984C1}" srcOrd="0" destOrd="0" presId="urn:microsoft.com/office/officeart/2005/8/layout/radial5"/>
    <dgm:cxn modelId="{A768E47D-C786-4F1A-A4DA-8BC90ADEBFF2}" type="presParOf" srcId="{88F115D3-8483-4B2E-B8CC-55164F653944}" destId="{9A97C36A-AA88-49EB-90FD-20FCFC00557D}" srcOrd="2" destOrd="0" presId="urn:microsoft.com/office/officeart/2005/8/layout/radial5"/>
    <dgm:cxn modelId="{CE28A0E4-38A5-4F2E-9D72-9F1EEA5013BE}" type="presParOf" srcId="{88F115D3-8483-4B2E-B8CC-55164F653944}" destId="{57CD4C01-3FC9-4440-8F81-EFAAAAA515EE}" srcOrd="3" destOrd="0" presId="urn:microsoft.com/office/officeart/2005/8/layout/radial5"/>
    <dgm:cxn modelId="{493FA171-6AA1-45AC-AABF-E5E89206481D}" type="presParOf" srcId="{57CD4C01-3FC9-4440-8F81-EFAAAAA515EE}" destId="{99CE8A61-B921-4EB7-BBF5-D0EFF964A01F}" srcOrd="0" destOrd="0" presId="urn:microsoft.com/office/officeart/2005/8/layout/radial5"/>
    <dgm:cxn modelId="{39E30573-F7CB-4950-A5D3-1D514F19F83D}" type="presParOf" srcId="{88F115D3-8483-4B2E-B8CC-55164F653944}" destId="{92280F3A-F3F8-4F03-BB19-34C74B4917BC}" srcOrd="4" destOrd="0" presId="urn:microsoft.com/office/officeart/2005/8/layout/radial5"/>
    <dgm:cxn modelId="{5F0F4A68-A3CA-4D84-A4EA-36E441B13352}" type="presParOf" srcId="{88F115D3-8483-4B2E-B8CC-55164F653944}" destId="{4B3948E2-7803-4ED3-A454-F9E4F3F4221F}" srcOrd="5" destOrd="0" presId="urn:microsoft.com/office/officeart/2005/8/layout/radial5"/>
    <dgm:cxn modelId="{1F930E82-A3CD-4914-B721-9AB47E3499EF}" type="presParOf" srcId="{4B3948E2-7803-4ED3-A454-F9E4F3F4221F}" destId="{DB067545-63A3-4A56-8D9E-E3FD56E26F72}" srcOrd="0" destOrd="0" presId="urn:microsoft.com/office/officeart/2005/8/layout/radial5"/>
    <dgm:cxn modelId="{FD31F457-26E3-42AB-A685-61F8E9029ADD}" type="presParOf" srcId="{88F115D3-8483-4B2E-B8CC-55164F653944}" destId="{5C21E539-B93E-4E23-BF29-871CDF64FB4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816704-8F5F-40B3-B173-5FAA926AB3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607FFE-5D14-47D3-8E6C-92375EB6C146}">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r>
            <a:rPr lang="en-US" sz="2000" b="1" dirty="0" smtClean="0"/>
            <a:t>Login</a:t>
          </a:r>
          <a:endParaRPr lang="en-US" sz="2000" b="1" dirty="0"/>
        </a:p>
      </dgm:t>
    </dgm:pt>
    <dgm:pt modelId="{1E7B290D-B02C-4502-B7C0-5DFDE2C9B306}" type="parTrans" cxnId="{28819A99-F4CC-4844-885B-42F026E6D557}">
      <dgm:prSet/>
      <dgm:spPr/>
      <dgm:t>
        <a:bodyPr/>
        <a:lstStyle/>
        <a:p>
          <a:endParaRPr lang="en-US" sz="1600"/>
        </a:p>
      </dgm:t>
    </dgm:pt>
    <dgm:pt modelId="{BA238C73-262D-48FB-9D91-D25C06C842B4}" type="sibTrans" cxnId="{28819A99-F4CC-4844-885B-42F026E6D557}">
      <dgm:prSet/>
      <dgm:spPr/>
      <dgm:t>
        <a:bodyPr/>
        <a:lstStyle/>
        <a:p>
          <a:endParaRPr lang="en-US" sz="1600"/>
        </a:p>
      </dgm:t>
    </dgm:pt>
    <dgm:pt modelId="{668011FD-1876-417B-82F4-9BA6CC41291F}">
      <dgm:prSet phldrT="[Text]" custT="1"/>
      <dgm:spPr>
        <a:ln>
          <a:solidFill>
            <a:schemeClr val="tx1"/>
          </a:solidFill>
        </a:ln>
      </dgm:spPr>
      <dgm:t>
        <a:bodyPr/>
        <a:lstStyle/>
        <a:p>
          <a:r>
            <a:rPr lang="en-US" sz="1800" dirty="0" smtClean="0">
              <a:solidFill>
                <a:schemeClr val="accent6">
                  <a:lumMod val="50000"/>
                </a:schemeClr>
              </a:solidFill>
            </a:rPr>
            <a:t>Pre-screening tests are triggered before login of application. (In case customer already has reports dated within 90 days, pre-screening is not required) </a:t>
          </a:r>
          <a:endParaRPr lang="en-US" sz="1800" dirty="0">
            <a:solidFill>
              <a:schemeClr val="accent6">
                <a:lumMod val="50000"/>
              </a:schemeClr>
            </a:solidFill>
          </a:endParaRPr>
        </a:p>
      </dgm:t>
    </dgm:pt>
    <dgm:pt modelId="{28164AA5-1862-4CF6-BA1A-735BD2D85DF5}" type="parTrans" cxnId="{1AEB92F4-A9B3-4CF3-A72C-DA485F63099F}">
      <dgm:prSet/>
      <dgm:spPr/>
      <dgm:t>
        <a:bodyPr/>
        <a:lstStyle/>
        <a:p>
          <a:endParaRPr lang="en-US" sz="1600"/>
        </a:p>
      </dgm:t>
    </dgm:pt>
    <dgm:pt modelId="{45AEC8BA-8C3D-45D7-AAD4-9E7038E07231}" type="sibTrans" cxnId="{1AEB92F4-A9B3-4CF3-A72C-DA485F63099F}">
      <dgm:prSet/>
      <dgm:spPr/>
      <dgm:t>
        <a:bodyPr/>
        <a:lstStyle/>
        <a:p>
          <a:endParaRPr lang="en-US" sz="1600"/>
        </a:p>
      </dgm:t>
    </dgm:pt>
    <dgm:pt modelId="{288B199B-444C-46D5-8C95-DF51BCCAEA05}">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r>
            <a:rPr lang="en-US" sz="2000" b="1" dirty="0" smtClean="0"/>
            <a:t>Home </a:t>
          </a:r>
        </a:p>
        <a:p>
          <a:r>
            <a:rPr lang="en-US" sz="2000" b="1" dirty="0" smtClean="0"/>
            <a:t>Visit</a:t>
          </a:r>
          <a:endParaRPr lang="en-US" sz="2000" b="1" dirty="0"/>
        </a:p>
      </dgm:t>
    </dgm:pt>
    <dgm:pt modelId="{77705588-CF23-4FE2-BB57-CA588587E1F6}" type="parTrans" cxnId="{389F3B41-AB46-426A-B49A-20F3F4E5EBFC}">
      <dgm:prSet/>
      <dgm:spPr/>
      <dgm:t>
        <a:bodyPr/>
        <a:lstStyle/>
        <a:p>
          <a:endParaRPr lang="en-US" sz="1600"/>
        </a:p>
      </dgm:t>
    </dgm:pt>
    <dgm:pt modelId="{89EF3D75-2509-47D2-85F4-092B011C27BA}" type="sibTrans" cxnId="{389F3B41-AB46-426A-B49A-20F3F4E5EBFC}">
      <dgm:prSet/>
      <dgm:spPr/>
      <dgm:t>
        <a:bodyPr/>
        <a:lstStyle/>
        <a:p>
          <a:endParaRPr lang="en-US" sz="1600"/>
        </a:p>
      </dgm:t>
    </dgm:pt>
    <dgm:pt modelId="{4C2EC735-14C8-41CD-9009-AE33EEB5E579}">
      <dgm:prSet phldrT="[Text]" custT="1"/>
      <dgm:spPr>
        <a:ln>
          <a:solidFill>
            <a:schemeClr val="tx1"/>
          </a:solidFill>
        </a:ln>
      </dgm:spPr>
      <dgm:t>
        <a:bodyPr/>
        <a:lstStyle/>
        <a:p>
          <a:r>
            <a:rPr lang="en-US" sz="1600" dirty="0" smtClean="0"/>
            <a:t> </a:t>
          </a:r>
          <a:r>
            <a:rPr lang="en-US" sz="1800" dirty="0" smtClean="0">
              <a:solidFill>
                <a:schemeClr val="accent6">
                  <a:lumMod val="50000"/>
                </a:schemeClr>
              </a:solidFill>
            </a:rPr>
            <a:t>Pre-screening tests (</a:t>
          </a:r>
          <a:r>
            <a:rPr lang="en-IN" sz="1800" dirty="0" smtClean="0">
              <a:solidFill>
                <a:schemeClr val="accent6">
                  <a:lumMod val="50000"/>
                </a:schemeClr>
              </a:solidFill>
            </a:rPr>
            <a:t>HbA1c &amp; Micro albumin) conducted by TPA </a:t>
          </a:r>
          <a:r>
            <a:rPr lang="en-IN" sz="1800" b="1" dirty="0" smtClean="0">
              <a:solidFill>
                <a:schemeClr val="accent6">
                  <a:lumMod val="50000"/>
                </a:schemeClr>
              </a:solidFill>
            </a:rPr>
            <a:t>at Home </a:t>
          </a:r>
          <a:r>
            <a:rPr lang="en-IN" sz="1800" b="0" dirty="0" smtClean="0">
              <a:solidFill>
                <a:schemeClr val="accent6">
                  <a:lumMod val="50000"/>
                </a:schemeClr>
              </a:solidFill>
            </a:rPr>
            <a:t>with help of Sales team/m-power(TPA App)/Energy ID </a:t>
          </a:r>
          <a:endParaRPr lang="en-US" sz="1800" b="0" dirty="0">
            <a:solidFill>
              <a:schemeClr val="accent6">
                <a:lumMod val="50000"/>
              </a:schemeClr>
            </a:solidFill>
          </a:endParaRPr>
        </a:p>
      </dgm:t>
    </dgm:pt>
    <dgm:pt modelId="{02047176-BFEF-41B7-80EC-224A8E90C644}" type="parTrans" cxnId="{DFF363B6-DF22-423D-BA30-D9F288BC0C22}">
      <dgm:prSet/>
      <dgm:spPr/>
      <dgm:t>
        <a:bodyPr/>
        <a:lstStyle/>
        <a:p>
          <a:endParaRPr lang="en-US" sz="1600"/>
        </a:p>
      </dgm:t>
    </dgm:pt>
    <dgm:pt modelId="{5BED7A4E-ABC6-4B50-AF1E-0F486D923478}" type="sibTrans" cxnId="{DFF363B6-DF22-423D-BA30-D9F288BC0C22}">
      <dgm:prSet/>
      <dgm:spPr/>
      <dgm:t>
        <a:bodyPr/>
        <a:lstStyle/>
        <a:p>
          <a:endParaRPr lang="en-US" sz="1600"/>
        </a:p>
      </dgm:t>
    </dgm:pt>
    <dgm:pt modelId="{1C54DDB3-B7CD-4F23-9C80-56D9DE48FF05}">
      <dgm:prSet phldrT="[Text]" custT="1"/>
      <dgm:spPr>
        <a:ln>
          <a:solidFill>
            <a:schemeClr val="tx1"/>
          </a:solidFill>
        </a:ln>
      </dgm:spPr>
      <dgm:t>
        <a:bodyPr/>
        <a:lstStyle/>
        <a:p>
          <a:r>
            <a:rPr lang="en-IN" altLang="en-US" sz="1800" dirty="0" smtClean="0">
              <a:solidFill>
                <a:schemeClr val="accent6">
                  <a:lumMod val="50000"/>
                </a:schemeClr>
              </a:solidFill>
            </a:rPr>
            <a:t>Pre-screening test are conducted on </a:t>
          </a:r>
          <a:r>
            <a:rPr lang="en-IN" altLang="en-US" sz="1800" b="1" i="1" dirty="0" smtClean="0">
              <a:solidFill>
                <a:schemeClr val="accent6">
                  <a:lumMod val="50000"/>
                </a:schemeClr>
              </a:solidFill>
            </a:rPr>
            <a:t>“CASHLESS  BASIS ”.</a:t>
          </a:r>
          <a:endParaRPr lang="en-US" sz="1800" b="1" i="1" dirty="0">
            <a:solidFill>
              <a:schemeClr val="accent6">
                <a:lumMod val="50000"/>
              </a:schemeClr>
            </a:solidFill>
          </a:endParaRPr>
        </a:p>
      </dgm:t>
    </dgm:pt>
    <dgm:pt modelId="{C4B8FC39-399D-4795-8789-0ED671D5EA01}" type="parTrans" cxnId="{B964CC71-026B-4688-AFB1-5758ABDB5E0C}">
      <dgm:prSet/>
      <dgm:spPr/>
      <dgm:t>
        <a:bodyPr/>
        <a:lstStyle/>
        <a:p>
          <a:endParaRPr lang="en-US" sz="1600"/>
        </a:p>
      </dgm:t>
    </dgm:pt>
    <dgm:pt modelId="{9BA53C0A-0440-4DFD-811B-56A361AD95C0}" type="sibTrans" cxnId="{B964CC71-026B-4688-AFB1-5758ABDB5E0C}">
      <dgm:prSet/>
      <dgm:spPr/>
      <dgm:t>
        <a:bodyPr/>
        <a:lstStyle/>
        <a:p>
          <a:endParaRPr lang="en-US" sz="1600"/>
        </a:p>
      </dgm:t>
    </dgm:pt>
    <dgm:pt modelId="{31284AEC-2F9D-44A4-9203-6A0EBA477FCE}">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endParaRPr lang="en-US" sz="2000" b="1" dirty="0" smtClean="0"/>
        </a:p>
        <a:p>
          <a:r>
            <a:rPr lang="en-US" sz="2000" b="1" dirty="0" smtClean="0"/>
            <a:t>Stage1 </a:t>
          </a:r>
        </a:p>
        <a:p>
          <a:r>
            <a:rPr lang="en-US" sz="2000" b="1" dirty="0" smtClean="0"/>
            <a:t>MU </a:t>
          </a:r>
          <a:endParaRPr lang="en-US" sz="2000" b="1" dirty="0"/>
        </a:p>
      </dgm:t>
    </dgm:pt>
    <dgm:pt modelId="{A800AF45-3980-4900-8856-EFE057485DC8}" type="parTrans" cxnId="{1C9207A7-1B0B-486D-9B4E-2C6806B604B0}">
      <dgm:prSet/>
      <dgm:spPr/>
      <dgm:t>
        <a:bodyPr/>
        <a:lstStyle/>
        <a:p>
          <a:endParaRPr lang="en-US" sz="1600"/>
        </a:p>
      </dgm:t>
    </dgm:pt>
    <dgm:pt modelId="{060AE4E4-180E-4DD7-B0B4-031A3CE5E36D}" type="sibTrans" cxnId="{1C9207A7-1B0B-486D-9B4E-2C6806B604B0}">
      <dgm:prSet/>
      <dgm:spPr/>
      <dgm:t>
        <a:bodyPr/>
        <a:lstStyle/>
        <a:p>
          <a:endParaRPr lang="en-US" sz="1600"/>
        </a:p>
      </dgm:t>
    </dgm:pt>
    <dgm:pt modelId="{7F93E2CB-7F0D-4155-ACF1-902B6FD50278}">
      <dgm:prSet phldrT="[Text]" custT="1"/>
      <dgm:spPr>
        <a:ln>
          <a:solidFill>
            <a:schemeClr val="tx1"/>
          </a:solidFill>
        </a:ln>
      </dgm:spPr>
      <dgm:t>
        <a:bodyPr/>
        <a:lstStyle/>
        <a:p>
          <a:r>
            <a:rPr lang="en-IN" altLang="en-US" sz="1800" b="0" dirty="0" smtClean="0">
              <a:solidFill>
                <a:schemeClr val="accent6">
                  <a:lumMod val="50000"/>
                </a:schemeClr>
              </a:solidFill>
              <a:cs typeface="Arial" charset="0"/>
            </a:rPr>
            <a:t>Case is logged in if pre screening values are within acceptable range </a:t>
          </a:r>
          <a:endParaRPr lang="en-US" sz="1800" b="1" dirty="0">
            <a:solidFill>
              <a:schemeClr val="accent6">
                <a:lumMod val="50000"/>
              </a:schemeClr>
            </a:solidFill>
          </a:endParaRPr>
        </a:p>
      </dgm:t>
    </dgm:pt>
    <dgm:pt modelId="{F8D18A22-3A4C-43C3-AB63-A4A2ECAF8CFC}" type="parTrans" cxnId="{96738F81-C4EC-4AEB-88DE-AA49D7755E3F}">
      <dgm:prSet/>
      <dgm:spPr/>
      <dgm:t>
        <a:bodyPr/>
        <a:lstStyle/>
        <a:p>
          <a:endParaRPr lang="en-US" sz="1600"/>
        </a:p>
      </dgm:t>
    </dgm:pt>
    <dgm:pt modelId="{3762C243-5DC4-43D2-89E7-03DB8385CBD5}" type="sibTrans" cxnId="{96738F81-C4EC-4AEB-88DE-AA49D7755E3F}">
      <dgm:prSet/>
      <dgm:spPr/>
      <dgm:t>
        <a:bodyPr/>
        <a:lstStyle/>
        <a:p>
          <a:endParaRPr lang="en-US" sz="1600"/>
        </a:p>
      </dgm:t>
    </dgm:pt>
    <dgm:pt modelId="{04B7F069-27A0-4B95-85BE-F149D1622C5C}">
      <dgm:prSet phldrT="[Text]" custT="1"/>
      <dgm:spPr>
        <a:ln>
          <a:solidFill>
            <a:schemeClr val="tx1"/>
          </a:solidFill>
        </a:ln>
      </dgm:spPr>
      <dgm:t>
        <a:bodyPr/>
        <a:lstStyle/>
        <a:p>
          <a:r>
            <a:rPr lang="en-US" sz="1800" dirty="0" smtClean="0">
              <a:solidFill>
                <a:schemeClr val="accent6">
                  <a:lumMod val="50000"/>
                </a:schemeClr>
              </a:solidFill>
            </a:rPr>
            <a:t>TPA calling initiated for pre-screening</a:t>
          </a:r>
          <a:endParaRPr lang="en-US" sz="1800" dirty="0">
            <a:solidFill>
              <a:schemeClr val="accent6">
                <a:lumMod val="50000"/>
              </a:schemeClr>
            </a:solidFill>
          </a:endParaRPr>
        </a:p>
      </dgm:t>
    </dgm:pt>
    <dgm:pt modelId="{FA7876F3-7E53-4BC9-8C4F-6305E33F0267}" type="parTrans" cxnId="{FA0CCCB2-B62D-4B2B-8945-1E6C20F9483A}">
      <dgm:prSet/>
      <dgm:spPr/>
      <dgm:t>
        <a:bodyPr/>
        <a:lstStyle/>
        <a:p>
          <a:endParaRPr lang="en-US"/>
        </a:p>
      </dgm:t>
    </dgm:pt>
    <dgm:pt modelId="{27C85291-8328-48B5-95CC-F7CFAA7D5444}" type="sibTrans" cxnId="{FA0CCCB2-B62D-4B2B-8945-1E6C20F9483A}">
      <dgm:prSet/>
      <dgm:spPr/>
      <dgm:t>
        <a:bodyPr/>
        <a:lstStyle/>
        <a:p>
          <a:endParaRPr lang="en-US"/>
        </a:p>
      </dgm:t>
    </dgm:pt>
    <dgm:pt modelId="{316CC729-9844-4791-80E3-D1EF1E5DCE67}">
      <dgm:prSet phldrT="[Text]" custT="1"/>
      <dgm:spPr>
        <a:ln>
          <a:solidFill>
            <a:schemeClr val="tx1"/>
          </a:solidFill>
        </a:ln>
      </dgm:spPr>
      <dgm:t>
        <a:bodyPr/>
        <a:lstStyle/>
        <a:p>
          <a:r>
            <a:rPr lang="en-IN" altLang="en-US" sz="1800" b="0" dirty="0" smtClean="0">
              <a:solidFill>
                <a:schemeClr val="accent6">
                  <a:lumMod val="50000"/>
                </a:schemeClr>
              </a:solidFill>
              <a:cs typeface="Arial" charset="0"/>
            </a:rPr>
            <a:t>Post MU review, if acceptable further remaining PPC test would be triggered</a:t>
          </a:r>
          <a:endParaRPr lang="en-US" sz="1800" b="1" dirty="0">
            <a:solidFill>
              <a:schemeClr val="accent6">
                <a:lumMod val="50000"/>
              </a:schemeClr>
            </a:solidFill>
          </a:endParaRPr>
        </a:p>
      </dgm:t>
    </dgm:pt>
    <dgm:pt modelId="{C3C2564A-697D-4A97-B6CA-6F2A918C17C2}" type="parTrans" cxnId="{C46B8C17-4779-46C9-ACA8-56DA1D46B811}">
      <dgm:prSet/>
      <dgm:spPr/>
      <dgm:t>
        <a:bodyPr/>
        <a:lstStyle/>
        <a:p>
          <a:endParaRPr lang="en-US"/>
        </a:p>
      </dgm:t>
    </dgm:pt>
    <dgm:pt modelId="{E679C332-E795-4977-9064-BD9DA98C6102}" type="sibTrans" cxnId="{C46B8C17-4779-46C9-ACA8-56DA1D46B811}">
      <dgm:prSet/>
      <dgm:spPr/>
      <dgm:t>
        <a:bodyPr/>
        <a:lstStyle/>
        <a:p>
          <a:endParaRPr lang="en-US"/>
        </a:p>
      </dgm:t>
    </dgm:pt>
    <dgm:pt modelId="{537F570E-BE00-4DB0-B558-38A9CBB3B932}" type="pres">
      <dgm:prSet presAssocID="{8E816704-8F5F-40B3-B173-5FAA926AB32E}" presName="linearFlow" presStyleCnt="0">
        <dgm:presLayoutVars>
          <dgm:dir/>
          <dgm:animLvl val="lvl"/>
          <dgm:resizeHandles val="exact"/>
        </dgm:presLayoutVars>
      </dgm:prSet>
      <dgm:spPr/>
      <dgm:t>
        <a:bodyPr/>
        <a:lstStyle/>
        <a:p>
          <a:endParaRPr lang="en-US"/>
        </a:p>
      </dgm:t>
    </dgm:pt>
    <dgm:pt modelId="{9C765BBE-EEEF-446D-9203-E4A6844A2DC4}" type="pres">
      <dgm:prSet presAssocID="{F4607FFE-5D14-47D3-8E6C-92375EB6C146}" presName="composite" presStyleCnt="0"/>
      <dgm:spPr/>
    </dgm:pt>
    <dgm:pt modelId="{4CEF707B-6DD9-4228-91FF-E950E98508CC}" type="pres">
      <dgm:prSet presAssocID="{F4607FFE-5D14-47D3-8E6C-92375EB6C146}" presName="parentText" presStyleLbl="alignNode1" presStyleIdx="0" presStyleCnt="3">
        <dgm:presLayoutVars>
          <dgm:chMax val="1"/>
          <dgm:bulletEnabled val="1"/>
        </dgm:presLayoutVars>
      </dgm:prSet>
      <dgm:spPr/>
      <dgm:t>
        <a:bodyPr/>
        <a:lstStyle/>
        <a:p>
          <a:endParaRPr lang="en-US"/>
        </a:p>
      </dgm:t>
    </dgm:pt>
    <dgm:pt modelId="{2EF91921-53A1-437A-8E22-57296336CA44}" type="pres">
      <dgm:prSet presAssocID="{F4607FFE-5D14-47D3-8E6C-92375EB6C146}" presName="descendantText" presStyleLbl="alignAcc1" presStyleIdx="0" presStyleCnt="3" custScaleY="104195" custLinFactNeighborY="-520">
        <dgm:presLayoutVars>
          <dgm:bulletEnabled val="1"/>
        </dgm:presLayoutVars>
      </dgm:prSet>
      <dgm:spPr/>
      <dgm:t>
        <a:bodyPr/>
        <a:lstStyle/>
        <a:p>
          <a:endParaRPr lang="en-US"/>
        </a:p>
      </dgm:t>
    </dgm:pt>
    <dgm:pt modelId="{22B4F5EB-83EB-440B-B3FC-2B9C6199D0F0}" type="pres">
      <dgm:prSet presAssocID="{BA238C73-262D-48FB-9D91-D25C06C842B4}" presName="sp" presStyleCnt="0"/>
      <dgm:spPr/>
    </dgm:pt>
    <dgm:pt modelId="{556E1814-FE5B-4221-BA2D-64BD32C0B489}" type="pres">
      <dgm:prSet presAssocID="{288B199B-444C-46D5-8C95-DF51BCCAEA05}" presName="composite" presStyleCnt="0"/>
      <dgm:spPr/>
    </dgm:pt>
    <dgm:pt modelId="{ED5027AB-2C20-4B43-80F3-3C03C0CA9255}" type="pres">
      <dgm:prSet presAssocID="{288B199B-444C-46D5-8C95-DF51BCCAEA05}" presName="parentText" presStyleLbl="alignNode1" presStyleIdx="1" presStyleCnt="3">
        <dgm:presLayoutVars>
          <dgm:chMax val="1"/>
          <dgm:bulletEnabled val="1"/>
        </dgm:presLayoutVars>
      </dgm:prSet>
      <dgm:spPr/>
      <dgm:t>
        <a:bodyPr/>
        <a:lstStyle/>
        <a:p>
          <a:endParaRPr lang="en-US"/>
        </a:p>
      </dgm:t>
    </dgm:pt>
    <dgm:pt modelId="{9DFB8E19-3EDD-47E9-8EAD-F98151963A75}" type="pres">
      <dgm:prSet presAssocID="{288B199B-444C-46D5-8C95-DF51BCCAEA05}" presName="descendantText" presStyleLbl="alignAcc1" presStyleIdx="1" presStyleCnt="3" custScaleY="119544" custLinFactNeighborY="9547">
        <dgm:presLayoutVars>
          <dgm:bulletEnabled val="1"/>
        </dgm:presLayoutVars>
      </dgm:prSet>
      <dgm:spPr/>
      <dgm:t>
        <a:bodyPr/>
        <a:lstStyle/>
        <a:p>
          <a:endParaRPr lang="en-US"/>
        </a:p>
      </dgm:t>
    </dgm:pt>
    <dgm:pt modelId="{57927420-F68A-4406-9F17-06A7A9BDE18B}" type="pres">
      <dgm:prSet presAssocID="{89EF3D75-2509-47D2-85F4-092B011C27BA}" presName="sp" presStyleCnt="0"/>
      <dgm:spPr/>
    </dgm:pt>
    <dgm:pt modelId="{F471947E-F18C-427C-A998-CD8AB9EC248B}" type="pres">
      <dgm:prSet presAssocID="{31284AEC-2F9D-44A4-9203-6A0EBA477FCE}" presName="composite" presStyleCnt="0"/>
      <dgm:spPr/>
    </dgm:pt>
    <dgm:pt modelId="{72410221-54F3-4B54-9F11-8B14E6131A1A}" type="pres">
      <dgm:prSet presAssocID="{31284AEC-2F9D-44A4-9203-6A0EBA477FCE}" presName="parentText" presStyleLbl="alignNode1" presStyleIdx="2" presStyleCnt="3">
        <dgm:presLayoutVars>
          <dgm:chMax val="1"/>
          <dgm:bulletEnabled val="1"/>
        </dgm:presLayoutVars>
      </dgm:prSet>
      <dgm:spPr/>
      <dgm:t>
        <a:bodyPr/>
        <a:lstStyle/>
        <a:p>
          <a:endParaRPr lang="en-US"/>
        </a:p>
      </dgm:t>
    </dgm:pt>
    <dgm:pt modelId="{DDB52F33-C3BD-48DF-A2E6-4E6D67BF3910}" type="pres">
      <dgm:prSet presAssocID="{31284AEC-2F9D-44A4-9203-6A0EBA477FCE}" presName="descendantText" presStyleLbl="alignAcc1" presStyleIdx="2" presStyleCnt="3" custScaleY="107218" custLinFactNeighborY="1130">
        <dgm:presLayoutVars>
          <dgm:bulletEnabled val="1"/>
        </dgm:presLayoutVars>
      </dgm:prSet>
      <dgm:spPr/>
      <dgm:t>
        <a:bodyPr/>
        <a:lstStyle/>
        <a:p>
          <a:endParaRPr lang="en-US"/>
        </a:p>
      </dgm:t>
    </dgm:pt>
  </dgm:ptLst>
  <dgm:cxnLst>
    <dgm:cxn modelId="{0E421696-9D0D-4C6A-98C7-9C96896676C7}" type="presOf" srcId="{F4607FFE-5D14-47D3-8E6C-92375EB6C146}" destId="{4CEF707B-6DD9-4228-91FF-E950E98508CC}" srcOrd="0" destOrd="0" presId="urn:microsoft.com/office/officeart/2005/8/layout/chevron2"/>
    <dgm:cxn modelId="{B964CC71-026B-4688-AFB1-5758ABDB5E0C}" srcId="{288B199B-444C-46D5-8C95-DF51BCCAEA05}" destId="{1C54DDB3-B7CD-4F23-9C80-56D9DE48FF05}" srcOrd="1" destOrd="0" parTransId="{C4B8FC39-399D-4795-8789-0ED671D5EA01}" sibTransId="{9BA53C0A-0440-4DFD-811B-56A361AD95C0}"/>
    <dgm:cxn modelId="{17A4AB83-8158-4192-A9A7-566752762086}" type="presOf" srcId="{668011FD-1876-417B-82F4-9BA6CC41291F}" destId="{2EF91921-53A1-437A-8E22-57296336CA44}" srcOrd="0" destOrd="0" presId="urn:microsoft.com/office/officeart/2005/8/layout/chevron2"/>
    <dgm:cxn modelId="{BFE6C492-5619-43DE-B475-33C8A06D85A5}" type="presOf" srcId="{04B7F069-27A0-4B95-85BE-F149D1622C5C}" destId="{2EF91921-53A1-437A-8E22-57296336CA44}" srcOrd="0" destOrd="1" presId="urn:microsoft.com/office/officeart/2005/8/layout/chevron2"/>
    <dgm:cxn modelId="{389F3B41-AB46-426A-B49A-20F3F4E5EBFC}" srcId="{8E816704-8F5F-40B3-B173-5FAA926AB32E}" destId="{288B199B-444C-46D5-8C95-DF51BCCAEA05}" srcOrd="1" destOrd="0" parTransId="{77705588-CF23-4FE2-BB57-CA588587E1F6}" sibTransId="{89EF3D75-2509-47D2-85F4-092B011C27BA}"/>
    <dgm:cxn modelId="{96738F81-C4EC-4AEB-88DE-AA49D7755E3F}" srcId="{31284AEC-2F9D-44A4-9203-6A0EBA477FCE}" destId="{7F93E2CB-7F0D-4155-ACF1-902B6FD50278}" srcOrd="0" destOrd="0" parTransId="{F8D18A22-3A4C-43C3-AB63-A4A2ECAF8CFC}" sibTransId="{3762C243-5DC4-43D2-89E7-03DB8385CBD5}"/>
    <dgm:cxn modelId="{ABB0EE4C-8397-4EBB-95EA-B45466DCA869}" type="presOf" srcId="{316CC729-9844-4791-80E3-D1EF1E5DCE67}" destId="{DDB52F33-C3BD-48DF-A2E6-4E6D67BF3910}" srcOrd="0" destOrd="1" presId="urn:microsoft.com/office/officeart/2005/8/layout/chevron2"/>
    <dgm:cxn modelId="{FA0CCCB2-B62D-4B2B-8945-1E6C20F9483A}" srcId="{F4607FFE-5D14-47D3-8E6C-92375EB6C146}" destId="{04B7F069-27A0-4B95-85BE-F149D1622C5C}" srcOrd="1" destOrd="0" parTransId="{FA7876F3-7E53-4BC9-8C4F-6305E33F0267}" sibTransId="{27C85291-8328-48B5-95CC-F7CFAA7D5444}"/>
    <dgm:cxn modelId="{C46B8C17-4779-46C9-ACA8-56DA1D46B811}" srcId="{31284AEC-2F9D-44A4-9203-6A0EBA477FCE}" destId="{316CC729-9844-4791-80E3-D1EF1E5DCE67}" srcOrd="1" destOrd="0" parTransId="{C3C2564A-697D-4A97-B6CA-6F2A918C17C2}" sibTransId="{E679C332-E795-4977-9064-BD9DA98C6102}"/>
    <dgm:cxn modelId="{6651478C-334E-4011-878B-C131CC6F5909}" type="presOf" srcId="{8E816704-8F5F-40B3-B173-5FAA926AB32E}" destId="{537F570E-BE00-4DB0-B558-38A9CBB3B932}" srcOrd="0" destOrd="0" presId="urn:microsoft.com/office/officeart/2005/8/layout/chevron2"/>
    <dgm:cxn modelId="{49892606-B8CE-40FC-9DC4-08E6BC72EDAF}" type="presOf" srcId="{4C2EC735-14C8-41CD-9009-AE33EEB5E579}" destId="{9DFB8E19-3EDD-47E9-8EAD-F98151963A75}" srcOrd="0" destOrd="0" presId="urn:microsoft.com/office/officeart/2005/8/layout/chevron2"/>
    <dgm:cxn modelId="{E71E1C05-2091-47D6-81BB-7EC11EF4D078}" type="presOf" srcId="{288B199B-444C-46D5-8C95-DF51BCCAEA05}" destId="{ED5027AB-2C20-4B43-80F3-3C03C0CA9255}" srcOrd="0" destOrd="0" presId="urn:microsoft.com/office/officeart/2005/8/layout/chevron2"/>
    <dgm:cxn modelId="{EA71D9A1-B5F3-4929-92D1-1A0C50E2727A}" type="presOf" srcId="{7F93E2CB-7F0D-4155-ACF1-902B6FD50278}" destId="{DDB52F33-C3BD-48DF-A2E6-4E6D67BF3910}" srcOrd="0" destOrd="0" presId="urn:microsoft.com/office/officeart/2005/8/layout/chevron2"/>
    <dgm:cxn modelId="{DFF363B6-DF22-423D-BA30-D9F288BC0C22}" srcId="{288B199B-444C-46D5-8C95-DF51BCCAEA05}" destId="{4C2EC735-14C8-41CD-9009-AE33EEB5E579}" srcOrd="0" destOrd="0" parTransId="{02047176-BFEF-41B7-80EC-224A8E90C644}" sibTransId="{5BED7A4E-ABC6-4B50-AF1E-0F486D923478}"/>
    <dgm:cxn modelId="{F09321B7-7C25-4C12-B6BC-4099AD4325FC}" type="presOf" srcId="{31284AEC-2F9D-44A4-9203-6A0EBA477FCE}" destId="{72410221-54F3-4B54-9F11-8B14E6131A1A}" srcOrd="0" destOrd="0" presId="urn:microsoft.com/office/officeart/2005/8/layout/chevron2"/>
    <dgm:cxn modelId="{21A5E8EC-0960-4F47-8ED8-42708448B090}" type="presOf" srcId="{1C54DDB3-B7CD-4F23-9C80-56D9DE48FF05}" destId="{9DFB8E19-3EDD-47E9-8EAD-F98151963A75}" srcOrd="0" destOrd="1" presId="urn:microsoft.com/office/officeart/2005/8/layout/chevron2"/>
    <dgm:cxn modelId="{1AEB92F4-A9B3-4CF3-A72C-DA485F63099F}" srcId="{F4607FFE-5D14-47D3-8E6C-92375EB6C146}" destId="{668011FD-1876-417B-82F4-9BA6CC41291F}" srcOrd="0" destOrd="0" parTransId="{28164AA5-1862-4CF6-BA1A-735BD2D85DF5}" sibTransId="{45AEC8BA-8C3D-45D7-AAD4-9E7038E07231}"/>
    <dgm:cxn modelId="{1C9207A7-1B0B-486D-9B4E-2C6806B604B0}" srcId="{8E816704-8F5F-40B3-B173-5FAA926AB32E}" destId="{31284AEC-2F9D-44A4-9203-6A0EBA477FCE}" srcOrd="2" destOrd="0" parTransId="{A800AF45-3980-4900-8856-EFE057485DC8}" sibTransId="{060AE4E4-180E-4DD7-B0B4-031A3CE5E36D}"/>
    <dgm:cxn modelId="{28819A99-F4CC-4844-885B-42F026E6D557}" srcId="{8E816704-8F5F-40B3-B173-5FAA926AB32E}" destId="{F4607FFE-5D14-47D3-8E6C-92375EB6C146}" srcOrd="0" destOrd="0" parTransId="{1E7B290D-B02C-4502-B7C0-5DFDE2C9B306}" sibTransId="{BA238C73-262D-48FB-9D91-D25C06C842B4}"/>
    <dgm:cxn modelId="{FCB93DD6-6841-4C0D-A8D5-BAF7A911F9D7}" type="presParOf" srcId="{537F570E-BE00-4DB0-B558-38A9CBB3B932}" destId="{9C765BBE-EEEF-446D-9203-E4A6844A2DC4}" srcOrd="0" destOrd="0" presId="urn:microsoft.com/office/officeart/2005/8/layout/chevron2"/>
    <dgm:cxn modelId="{42254246-50D8-4190-B75D-D18A2E493766}" type="presParOf" srcId="{9C765BBE-EEEF-446D-9203-E4A6844A2DC4}" destId="{4CEF707B-6DD9-4228-91FF-E950E98508CC}" srcOrd="0" destOrd="0" presId="urn:microsoft.com/office/officeart/2005/8/layout/chevron2"/>
    <dgm:cxn modelId="{53FB8A61-88DE-4974-BCE7-4EAF5D3AC80B}" type="presParOf" srcId="{9C765BBE-EEEF-446D-9203-E4A6844A2DC4}" destId="{2EF91921-53A1-437A-8E22-57296336CA44}" srcOrd="1" destOrd="0" presId="urn:microsoft.com/office/officeart/2005/8/layout/chevron2"/>
    <dgm:cxn modelId="{5713D66C-4947-4CC2-AEEA-4147822AB463}" type="presParOf" srcId="{537F570E-BE00-4DB0-B558-38A9CBB3B932}" destId="{22B4F5EB-83EB-440B-B3FC-2B9C6199D0F0}" srcOrd="1" destOrd="0" presId="urn:microsoft.com/office/officeart/2005/8/layout/chevron2"/>
    <dgm:cxn modelId="{DEAFAB85-FD54-4457-867A-73DC5D8479ED}" type="presParOf" srcId="{537F570E-BE00-4DB0-B558-38A9CBB3B932}" destId="{556E1814-FE5B-4221-BA2D-64BD32C0B489}" srcOrd="2" destOrd="0" presId="urn:microsoft.com/office/officeart/2005/8/layout/chevron2"/>
    <dgm:cxn modelId="{B6DBA561-6D4F-4698-9D22-BE419D59A204}" type="presParOf" srcId="{556E1814-FE5B-4221-BA2D-64BD32C0B489}" destId="{ED5027AB-2C20-4B43-80F3-3C03C0CA9255}" srcOrd="0" destOrd="0" presId="urn:microsoft.com/office/officeart/2005/8/layout/chevron2"/>
    <dgm:cxn modelId="{7AA900E9-ADB4-41AE-B178-6B14C3C6DEC4}" type="presParOf" srcId="{556E1814-FE5B-4221-BA2D-64BD32C0B489}" destId="{9DFB8E19-3EDD-47E9-8EAD-F98151963A75}" srcOrd="1" destOrd="0" presId="urn:microsoft.com/office/officeart/2005/8/layout/chevron2"/>
    <dgm:cxn modelId="{06E3B8E4-CC5D-4795-8642-353B4B2C5899}" type="presParOf" srcId="{537F570E-BE00-4DB0-B558-38A9CBB3B932}" destId="{57927420-F68A-4406-9F17-06A7A9BDE18B}" srcOrd="3" destOrd="0" presId="urn:microsoft.com/office/officeart/2005/8/layout/chevron2"/>
    <dgm:cxn modelId="{EBA385FC-DE82-4011-870A-71B3B75BEA82}" type="presParOf" srcId="{537F570E-BE00-4DB0-B558-38A9CBB3B932}" destId="{F471947E-F18C-427C-A998-CD8AB9EC248B}" srcOrd="4" destOrd="0" presId="urn:microsoft.com/office/officeart/2005/8/layout/chevron2"/>
    <dgm:cxn modelId="{D5D7DFB8-0D2E-4628-B541-B05AB583E7D7}" type="presParOf" srcId="{F471947E-F18C-427C-A998-CD8AB9EC248B}" destId="{72410221-54F3-4B54-9F11-8B14E6131A1A}" srcOrd="0" destOrd="0" presId="urn:microsoft.com/office/officeart/2005/8/layout/chevron2"/>
    <dgm:cxn modelId="{E318E6B2-7E5D-420B-A15C-D29F18D8DA1F}" type="presParOf" srcId="{F471947E-F18C-427C-A998-CD8AB9EC248B}" destId="{DDB52F33-C3BD-48DF-A2E6-4E6D67BF39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816704-8F5F-40B3-B173-5FAA926AB3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4607FFE-5D14-47D3-8E6C-92375EB6C146}">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r>
            <a:rPr lang="en-US" sz="2000" b="1" dirty="0" smtClean="0"/>
            <a:t>Remainder Test</a:t>
          </a:r>
          <a:endParaRPr lang="en-US" sz="2000" b="1" dirty="0"/>
        </a:p>
      </dgm:t>
    </dgm:pt>
    <dgm:pt modelId="{1E7B290D-B02C-4502-B7C0-5DFDE2C9B306}" type="parTrans" cxnId="{28819A99-F4CC-4844-885B-42F026E6D557}">
      <dgm:prSet/>
      <dgm:spPr/>
      <dgm:t>
        <a:bodyPr/>
        <a:lstStyle/>
        <a:p>
          <a:endParaRPr lang="en-US" sz="1600"/>
        </a:p>
      </dgm:t>
    </dgm:pt>
    <dgm:pt modelId="{BA238C73-262D-48FB-9D91-D25C06C842B4}" type="sibTrans" cxnId="{28819A99-F4CC-4844-885B-42F026E6D557}">
      <dgm:prSet/>
      <dgm:spPr/>
      <dgm:t>
        <a:bodyPr/>
        <a:lstStyle/>
        <a:p>
          <a:endParaRPr lang="en-US" sz="1600"/>
        </a:p>
      </dgm:t>
    </dgm:pt>
    <dgm:pt modelId="{668011FD-1876-417B-82F4-9BA6CC41291F}">
      <dgm:prSet phldrT="[Text]" custT="1"/>
      <dgm:spPr>
        <a:ln>
          <a:solidFill>
            <a:schemeClr val="tx1"/>
          </a:solidFill>
        </a:ln>
      </dgm:spPr>
      <dgm:t>
        <a:bodyPr/>
        <a:lstStyle/>
        <a:p>
          <a:r>
            <a:rPr lang="en-US" sz="1800" dirty="0" smtClean="0">
              <a:solidFill>
                <a:schemeClr val="accent6">
                  <a:lumMod val="50000"/>
                </a:schemeClr>
              </a:solidFill>
            </a:rPr>
            <a:t>Remainder of test triggered (Energy PPC grid minus pre screening tests).</a:t>
          </a:r>
          <a:endParaRPr lang="en-US" sz="1800" dirty="0">
            <a:solidFill>
              <a:schemeClr val="accent6">
                <a:lumMod val="50000"/>
              </a:schemeClr>
            </a:solidFill>
          </a:endParaRPr>
        </a:p>
      </dgm:t>
    </dgm:pt>
    <dgm:pt modelId="{28164AA5-1862-4CF6-BA1A-735BD2D85DF5}" type="parTrans" cxnId="{1AEB92F4-A9B3-4CF3-A72C-DA485F63099F}">
      <dgm:prSet/>
      <dgm:spPr/>
      <dgm:t>
        <a:bodyPr/>
        <a:lstStyle/>
        <a:p>
          <a:endParaRPr lang="en-US" sz="1600"/>
        </a:p>
      </dgm:t>
    </dgm:pt>
    <dgm:pt modelId="{45AEC8BA-8C3D-45D7-AAD4-9E7038E07231}" type="sibTrans" cxnId="{1AEB92F4-A9B3-4CF3-A72C-DA485F63099F}">
      <dgm:prSet/>
      <dgm:spPr/>
      <dgm:t>
        <a:bodyPr/>
        <a:lstStyle/>
        <a:p>
          <a:endParaRPr lang="en-US" sz="1600"/>
        </a:p>
      </dgm:t>
    </dgm:pt>
    <dgm:pt modelId="{288B199B-444C-46D5-8C95-DF51BCCAEA05}">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r>
            <a:rPr lang="en-US" sz="2000" b="1" smtClean="0"/>
            <a:t>Health Assure</a:t>
          </a:r>
          <a:endParaRPr lang="en-US" sz="2000" b="1" dirty="0"/>
        </a:p>
      </dgm:t>
    </dgm:pt>
    <dgm:pt modelId="{77705588-CF23-4FE2-BB57-CA588587E1F6}" type="parTrans" cxnId="{389F3B41-AB46-426A-B49A-20F3F4E5EBFC}">
      <dgm:prSet/>
      <dgm:spPr/>
      <dgm:t>
        <a:bodyPr/>
        <a:lstStyle/>
        <a:p>
          <a:endParaRPr lang="en-US" sz="1600"/>
        </a:p>
      </dgm:t>
    </dgm:pt>
    <dgm:pt modelId="{89EF3D75-2509-47D2-85F4-092B011C27BA}" type="sibTrans" cxnId="{389F3B41-AB46-426A-B49A-20F3F4E5EBFC}">
      <dgm:prSet/>
      <dgm:spPr/>
      <dgm:t>
        <a:bodyPr/>
        <a:lstStyle/>
        <a:p>
          <a:endParaRPr lang="en-US" sz="1600"/>
        </a:p>
      </dgm:t>
    </dgm:pt>
    <dgm:pt modelId="{4C2EC735-14C8-41CD-9009-AE33EEB5E579}">
      <dgm:prSet phldrT="[Text]" custT="1"/>
      <dgm:spPr>
        <a:ln>
          <a:solidFill>
            <a:schemeClr val="tx1"/>
          </a:solidFill>
        </a:ln>
      </dgm:spPr>
      <dgm:t>
        <a:bodyPr/>
        <a:lstStyle/>
        <a:p>
          <a:r>
            <a:rPr lang="en-IN" altLang="en-US" sz="1800" dirty="0" smtClean="0">
              <a:solidFill>
                <a:schemeClr val="accent6">
                  <a:lumMod val="50000"/>
                </a:schemeClr>
              </a:solidFill>
            </a:rPr>
            <a:t>Proposer </a:t>
          </a:r>
          <a:r>
            <a:rPr lang="en-IN" altLang="en-US" sz="1800" b="1" i="1" dirty="0" smtClean="0">
              <a:solidFill>
                <a:schemeClr val="accent6">
                  <a:lumMod val="50000"/>
                </a:schemeClr>
              </a:solidFill>
            </a:rPr>
            <a:t>must </a:t>
          </a:r>
          <a:r>
            <a:rPr lang="en-IN" altLang="en-US" sz="1800" dirty="0" smtClean="0">
              <a:solidFill>
                <a:schemeClr val="accent6">
                  <a:lumMod val="50000"/>
                </a:schemeClr>
              </a:solidFill>
            </a:rPr>
            <a:t>carry e-mail printout or SMS &amp; show the same at DC to avail the </a:t>
          </a:r>
          <a:r>
            <a:rPr lang="en-IN" altLang="en-US" sz="1800" b="1" i="1" dirty="0" smtClean="0">
              <a:solidFill>
                <a:schemeClr val="accent6">
                  <a:lumMod val="50000"/>
                </a:schemeClr>
              </a:solidFill>
            </a:rPr>
            <a:t>“CASHLESS FACILITY”.</a:t>
          </a:r>
          <a:endParaRPr lang="en-US" sz="1800" dirty="0">
            <a:solidFill>
              <a:schemeClr val="accent6">
                <a:lumMod val="50000"/>
              </a:schemeClr>
            </a:solidFill>
          </a:endParaRPr>
        </a:p>
      </dgm:t>
    </dgm:pt>
    <dgm:pt modelId="{02047176-BFEF-41B7-80EC-224A8E90C644}" type="parTrans" cxnId="{DFF363B6-DF22-423D-BA30-D9F288BC0C22}">
      <dgm:prSet/>
      <dgm:spPr/>
      <dgm:t>
        <a:bodyPr/>
        <a:lstStyle/>
        <a:p>
          <a:endParaRPr lang="en-US" sz="1600"/>
        </a:p>
      </dgm:t>
    </dgm:pt>
    <dgm:pt modelId="{5BED7A4E-ABC6-4B50-AF1E-0F486D923478}" type="sibTrans" cxnId="{DFF363B6-DF22-423D-BA30-D9F288BC0C22}">
      <dgm:prSet/>
      <dgm:spPr/>
      <dgm:t>
        <a:bodyPr/>
        <a:lstStyle/>
        <a:p>
          <a:endParaRPr lang="en-US" sz="1600"/>
        </a:p>
      </dgm:t>
    </dgm:pt>
    <dgm:pt modelId="{31284AEC-2F9D-44A4-9203-6A0EBA477FCE}">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96A1B"/>
        </a:solidFill>
        <a:ln>
          <a:solidFill>
            <a:schemeClr val="tx1"/>
          </a:solidFill>
        </a:ln>
      </dgm:spPr>
      <dgm:t>
        <a:bodyPr/>
        <a:lstStyle/>
        <a:p>
          <a:r>
            <a:rPr lang="en-US" sz="2000" b="1" dirty="0" smtClean="0"/>
            <a:t>Pre Policy Check</a:t>
          </a:r>
          <a:endParaRPr lang="en-US" sz="2000" b="1" dirty="0"/>
        </a:p>
      </dgm:t>
    </dgm:pt>
    <dgm:pt modelId="{A800AF45-3980-4900-8856-EFE057485DC8}" type="parTrans" cxnId="{1C9207A7-1B0B-486D-9B4E-2C6806B604B0}">
      <dgm:prSet/>
      <dgm:spPr/>
      <dgm:t>
        <a:bodyPr/>
        <a:lstStyle/>
        <a:p>
          <a:endParaRPr lang="en-US" sz="1600"/>
        </a:p>
      </dgm:t>
    </dgm:pt>
    <dgm:pt modelId="{060AE4E4-180E-4DD7-B0B4-031A3CE5E36D}" type="sibTrans" cxnId="{1C9207A7-1B0B-486D-9B4E-2C6806B604B0}">
      <dgm:prSet/>
      <dgm:spPr/>
      <dgm:t>
        <a:bodyPr/>
        <a:lstStyle/>
        <a:p>
          <a:endParaRPr lang="en-US" sz="1600"/>
        </a:p>
      </dgm:t>
    </dgm:pt>
    <dgm:pt modelId="{7F93E2CB-7F0D-4155-ACF1-902B6FD50278}">
      <dgm:prSet phldrT="[Text]" custT="1"/>
      <dgm:spPr>
        <a:ln>
          <a:solidFill>
            <a:schemeClr val="tx1"/>
          </a:solidFill>
        </a:ln>
      </dgm:spPr>
      <dgm:t>
        <a:bodyPr/>
        <a:lstStyle/>
        <a:p>
          <a:r>
            <a:rPr lang="en-IN" altLang="en-US" sz="1800" b="0" dirty="0" smtClean="0">
              <a:solidFill>
                <a:schemeClr val="accent6">
                  <a:lumMod val="50000"/>
                </a:schemeClr>
              </a:solidFill>
              <a:cs typeface="Arial" charset="0"/>
            </a:rPr>
            <a:t>PPC to be complied as per appointment fixed by TPA, direct PPC appointments/reports will be </a:t>
          </a:r>
          <a:r>
            <a:rPr lang="en-IN" altLang="en-US" sz="1800" b="1" i="1" dirty="0" smtClean="0">
              <a:solidFill>
                <a:schemeClr val="accent6">
                  <a:lumMod val="50000"/>
                </a:schemeClr>
              </a:solidFill>
              <a:cs typeface="Arial" charset="0"/>
            </a:rPr>
            <a:t>NOT </a:t>
          </a:r>
          <a:r>
            <a:rPr lang="en-IN" altLang="en-US" sz="1800" b="0" dirty="0" smtClean="0">
              <a:solidFill>
                <a:schemeClr val="accent6">
                  <a:lumMod val="50000"/>
                </a:schemeClr>
              </a:solidFill>
              <a:cs typeface="Arial" charset="0"/>
            </a:rPr>
            <a:t>be considered</a:t>
          </a:r>
          <a:endParaRPr lang="en-US" sz="1800" dirty="0">
            <a:solidFill>
              <a:schemeClr val="accent6">
                <a:lumMod val="50000"/>
              </a:schemeClr>
            </a:solidFill>
          </a:endParaRPr>
        </a:p>
      </dgm:t>
    </dgm:pt>
    <dgm:pt modelId="{F8D18A22-3A4C-43C3-AB63-A4A2ECAF8CFC}" type="parTrans" cxnId="{96738F81-C4EC-4AEB-88DE-AA49D7755E3F}">
      <dgm:prSet/>
      <dgm:spPr/>
      <dgm:t>
        <a:bodyPr/>
        <a:lstStyle/>
        <a:p>
          <a:endParaRPr lang="en-US" sz="1600"/>
        </a:p>
      </dgm:t>
    </dgm:pt>
    <dgm:pt modelId="{3762C243-5DC4-43D2-89E7-03DB8385CBD5}" type="sibTrans" cxnId="{96738F81-C4EC-4AEB-88DE-AA49D7755E3F}">
      <dgm:prSet/>
      <dgm:spPr/>
      <dgm:t>
        <a:bodyPr/>
        <a:lstStyle/>
        <a:p>
          <a:endParaRPr lang="en-US" sz="1600"/>
        </a:p>
      </dgm:t>
    </dgm:pt>
    <dgm:pt modelId="{5FCC2C43-ABEB-418C-B29C-CE7F1D0A325A}">
      <dgm:prSet phldrT="[Text]" custT="1"/>
      <dgm:spPr>
        <a:ln>
          <a:solidFill>
            <a:schemeClr val="tx1"/>
          </a:solidFill>
        </a:ln>
      </dgm:spPr>
      <dgm:t>
        <a:bodyPr/>
        <a:lstStyle/>
        <a:p>
          <a:r>
            <a:rPr lang="en-US" sz="1800" b="1" u="sng" dirty="0" smtClean="0">
              <a:solidFill>
                <a:schemeClr val="accent6">
                  <a:lumMod val="50000"/>
                </a:schemeClr>
              </a:solidFill>
            </a:rPr>
            <a:t>PPC is done on CASHLESS BASIS</a:t>
          </a:r>
          <a:endParaRPr lang="en-US" sz="1800" b="1" u="sng" dirty="0">
            <a:solidFill>
              <a:schemeClr val="accent6">
                <a:lumMod val="50000"/>
              </a:schemeClr>
            </a:solidFill>
          </a:endParaRPr>
        </a:p>
      </dgm:t>
    </dgm:pt>
    <dgm:pt modelId="{19D1B5D3-F7E5-4F7D-9919-82FAFB58EB53}" type="parTrans" cxnId="{4309414B-B5A3-4DDE-AA23-113B18999D39}">
      <dgm:prSet/>
      <dgm:spPr/>
      <dgm:t>
        <a:bodyPr/>
        <a:lstStyle/>
        <a:p>
          <a:endParaRPr lang="en-US" sz="1600"/>
        </a:p>
      </dgm:t>
    </dgm:pt>
    <dgm:pt modelId="{1E3F47D6-74A8-4054-8918-D79CF3F14077}" type="sibTrans" cxnId="{4309414B-B5A3-4DDE-AA23-113B18999D39}">
      <dgm:prSet/>
      <dgm:spPr/>
      <dgm:t>
        <a:bodyPr/>
        <a:lstStyle/>
        <a:p>
          <a:endParaRPr lang="en-US" sz="1600"/>
        </a:p>
      </dgm:t>
    </dgm:pt>
    <dgm:pt modelId="{DC1613F3-82D7-49C4-9481-74C24FDFF126}">
      <dgm:prSet phldrT="[Text]" custT="1"/>
      <dgm:spPr>
        <a:ln>
          <a:solidFill>
            <a:schemeClr val="tx1"/>
          </a:solidFill>
        </a:ln>
      </dgm:spPr>
      <dgm:t>
        <a:bodyPr/>
        <a:lstStyle/>
        <a:p>
          <a:r>
            <a:rPr lang="en-US" sz="1800" dirty="0" smtClean="0">
              <a:solidFill>
                <a:schemeClr val="accent6">
                  <a:lumMod val="50000"/>
                </a:schemeClr>
              </a:solidFill>
            </a:rPr>
            <a:t>TPA calls, schedules appointment, sends details on registered mobile phone/e-mail </a:t>
          </a:r>
          <a:endParaRPr lang="en-US" sz="1800" dirty="0">
            <a:solidFill>
              <a:schemeClr val="accent6">
                <a:lumMod val="50000"/>
              </a:schemeClr>
            </a:solidFill>
          </a:endParaRPr>
        </a:p>
      </dgm:t>
    </dgm:pt>
    <dgm:pt modelId="{6B071851-4097-4228-A22E-BE6F06DC478B}" type="parTrans" cxnId="{D07E6B48-CFD9-41D4-AAE2-726FD9F2D8B4}">
      <dgm:prSet/>
      <dgm:spPr/>
      <dgm:t>
        <a:bodyPr/>
        <a:lstStyle/>
        <a:p>
          <a:endParaRPr lang="en-US"/>
        </a:p>
      </dgm:t>
    </dgm:pt>
    <dgm:pt modelId="{4513D238-54BF-4D47-9DE4-51F8B68E6488}" type="sibTrans" cxnId="{D07E6B48-CFD9-41D4-AAE2-726FD9F2D8B4}">
      <dgm:prSet/>
      <dgm:spPr/>
      <dgm:t>
        <a:bodyPr/>
        <a:lstStyle/>
        <a:p>
          <a:endParaRPr lang="en-US"/>
        </a:p>
      </dgm:t>
    </dgm:pt>
    <dgm:pt modelId="{E505A040-37BF-47B9-8F51-8CAA9DEE48EA}">
      <dgm:prSet phldrT="[Text]" custT="1"/>
      <dgm:spPr>
        <a:ln>
          <a:solidFill>
            <a:schemeClr val="tx1"/>
          </a:solidFill>
        </a:ln>
      </dgm:spPr>
      <dgm:t>
        <a:bodyPr/>
        <a:lstStyle/>
        <a:p>
          <a:r>
            <a:rPr lang="en-US" sz="1800" b="0" i="1" dirty="0" smtClean="0">
              <a:solidFill>
                <a:schemeClr val="accent6">
                  <a:lumMod val="50000"/>
                </a:schemeClr>
              </a:solidFill>
            </a:rPr>
            <a:t>PPC is conducted at  </a:t>
          </a:r>
          <a:r>
            <a:rPr lang="en-US" sz="1800" b="1" i="1" dirty="0" smtClean="0">
              <a:solidFill>
                <a:schemeClr val="accent6">
                  <a:lumMod val="50000"/>
                </a:schemeClr>
              </a:solidFill>
            </a:rPr>
            <a:t>“Diagnostic Center”</a:t>
          </a:r>
          <a:endParaRPr lang="en-US" sz="1800" b="1" i="1" dirty="0">
            <a:solidFill>
              <a:schemeClr val="accent6">
                <a:lumMod val="50000"/>
              </a:schemeClr>
            </a:solidFill>
          </a:endParaRPr>
        </a:p>
      </dgm:t>
    </dgm:pt>
    <dgm:pt modelId="{746D07F6-D923-46E7-BBF4-10BC7353B439}" type="parTrans" cxnId="{E8161B08-098A-4FE8-AC90-8B96FE2BF4E6}">
      <dgm:prSet/>
      <dgm:spPr/>
      <dgm:t>
        <a:bodyPr/>
        <a:lstStyle/>
        <a:p>
          <a:endParaRPr lang="en-US"/>
        </a:p>
      </dgm:t>
    </dgm:pt>
    <dgm:pt modelId="{7926D098-9E22-4890-A212-BD48B279A57A}" type="sibTrans" cxnId="{E8161B08-098A-4FE8-AC90-8B96FE2BF4E6}">
      <dgm:prSet/>
      <dgm:spPr/>
      <dgm:t>
        <a:bodyPr/>
        <a:lstStyle/>
        <a:p>
          <a:endParaRPr lang="en-US"/>
        </a:p>
      </dgm:t>
    </dgm:pt>
    <dgm:pt modelId="{537F570E-BE00-4DB0-B558-38A9CBB3B932}" type="pres">
      <dgm:prSet presAssocID="{8E816704-8F5F-40B3-B173-5FAA926AB32E}" presName="linearFlow" presStyleCnt="0">
        <dgm:presLayoutVars>
          <dgm:dir/>
          <dgm:animLvl val="lvl"/>
          <dgm:resizeHandles val="exact"/>
        </dgm:presLayoutVars>
      </dgm:prSet>
      <dgm:spPr/>
      <dgm:t>
        <a:bodyPr/>
        <a:lstStyle/>
        <a:p>
          <a:endParaRPr lang="en-US"/>
        </a:p>
      </dgm:t>
    </dgm:pt>
    <dgm:pt modelId="{9C765BBE-EEEF-446D-9203-E4A6844A2DC4}" type="pres">
      <dgm:prSet presAssocID="{F4607FFE-5D14-47D3-8E6C-92375EB6C146}" presName="composite" presStyleCnt="0"/>
      <dgm:spPr/>
    </dgm:pt>
    <dgm:pt modelId="{4CEF707B-6DD9-4228-91FF-E950E98508CC}" type="pres">
      <dgm:prSet presAssocID="{F4607FFE-5D14-47D3-8E6C-92375EB6C146}" presName="parentText" presStyleLbl="alignNode1" presStyleIdx="0" presStyleCnt="3">
        <dgm:presLayoutVars>
          <dgm:chMax val="1"/>
          <dgm:bulletEnabled val="1"/>
        </dgm:presLayoutVars>
      </dgm:prSet>
      <dgm:spPr/>
      <dgm:t>
        <a:bodyPr/>
        <a:lstStyle/>
        <a:p>
          <a:endParaRPr lang="en-US"/>
        </a:p>
      </dgm:t>
    </dgm:pt>
    <dgm:pt modelId="{2EF91921-53A1-437A-8E22-57296336CA44}" type="pres">
      <dgm:prSet presAssocID="{F4607FFE-5D14-47D3-8E6C-92375EB6C146}" presName="descendantText" presStyleLbl="alignAcc1" presStyleIdx="0" presStyleCnt="3" custScaleY="104195" custLinFactNeighborY="-520">
        <dgm:presLayoutVars>
          <dgm:bulletEnabled val="1"/>
        </dgm:presLayoutVars>
      </dgm:prSet>
      <dgm:spPr/>
      <dgm:t>
        <a:bodyPr/>
        <a:lstStyle/>
        <a:p>
          <a:endParaRPr lang="en-US"/>
        </a:p>
      </dgm:t>
    </dgm:pt>
    <dgm:pt modelId="{22B4F5EB-83EB-440B-B3FC-2B9C6199D0F0}" type="pres">
      <dgm:prSet presAssocID="{BA238C73-262D-48FB-9D91-D25C06C842B4}" presName="sp" presStyleCnt="0"/>
      <dgm:spPr/>
    </dgm:pt>
    <dgm:pt modelId="{556E1814-FE5B-4221-BA2D-64BD32C0B489}" type="pres">
      <dgm:prSet presAssocID="{288B199B-444C-46D5-8C95-DF51BCCAEA05}" presName="composite" presStyleCnt="0"/>
      <dgm:spPr/>
    </dgm:pt>
    <dgm:pt modelId="{ED5027AB-2C20-4B43-80F3-3C03C0CA9255}" type="pres">
      <dgm:prSet presAssocID="{288B199B-444C-46D5-8C95-DF51BCCAEA05}" presName="parentText" presStyleLbl="alignNode1" presStyleIdx="1" presStyleCnt="3">
        <dgm:presLayoutVars>
          <dgm:chMax val="1"/>
          <dgm:bulletEnabled val="1"/>
        </dgm:presLayoutVars>
      </dgm:prSet>
      <dgm:spPr/>
      <dgm:t>
        <a:bodyPr/>
        <a:lstStyle/>
        <a:p>
          <a:endParaRPr lang="en-US"/>
        </a:p>
      </dgm:t>
    </dgm:pt>
    <dgm:pt modelId="{9DFB8E19-3EDD-47E9-8EAD-F98151963A75}" type="pres">
      <dgm:prSet presAssocID="{288B199B-444C-46D5-8C95-DF51BCCAEA05}" presName="descendantText" presStyleLbl="alignAcc1" presStyleIdx="1" presStyleCnt="3" custScaleY="119544" custLinFactNeighborY="9547">
        <dgm:presLayoutVars>
          <dgm:bulletEnabled val="1"/>
        </dgm:presLayoutVars>
      </dgm:prSet>
      <dgm:spPr/>
      <dgm:t>
        <a:bodyPr/>
        <a:lstStyle/>
        <a:p>
          <a:endParaRPr lang="en-US"/>
        </a:p>
      </dgm:t>
    </dgm:pt>
    <dgm:pt modelId="{57927420-F68A-4406-9F17-06A7A9BDE18B}" type="pres">
      <dgm:prSet presAssocID="{89EF3D75-2509-47D2-85F4-092B011C27BA}" presName="sp" presStyleCnt="0"/>
      <dgm:spPr/>
    </dgm:pt>
    <dgm:pt modelId="{F471947E-F18C-427C-A998-CD8AB9EC248B}" type="pres">
      <dgm:prSet presAssocID="{31284AEC-2F9D-44A4-9203-6A0EBA477FCE}" presName="composite" presStyleCnt="0"/>
      <dgm:spPr/>
    </dgm:pt>
    <dgm:pt modelId="{72410221-54F3-4B54-9F11-8B14E6131A1A}" type="pres">
      <dgm:prSet presAssocID="{31284AEC-2F9D-44A4-9203-6A0EBA477FCE}" presName="parentText" presStyleLbl="alignNode1" presStyleIdx="2" presStyleCnt="3">
        <dgm:presLayoutVars>
          <dgm:chMax val="1"/>
          <dgm:bulletEnabled val="1"/>
        </dgm:presLayoutVars>
      </dgm:prSet>
      <dgm:spPr/>
      <dgm:t>
        <a:bodyPr/>
        <a:lstStyle/>
        <a:p>
          <a:endParaRPr lang="en-US"/>
        </a:p>
      </dgm:t>
    </dgm:pt>
    <dgm:pt modelId="{DDB52F33-C3BD-48DF-A2E6-4E6D67BF3910}" type="pres">
      <dgm:prSet presAssocID="{31284AEC-2F9D-44A4-9203-6A0EBA477FCE}" presName="descendantText" presStyleLbl="alignAcc1" presStyleIdx="2" presStyleCnt="3" custScaleY="107218" custLinFactNeighborY="1130">
        <dgm:presLayoutVars>
          <dgm:bulletEnabled val="1"/>
        </dgm:presLayoutVars>
      </dgm:prSet>
      <dgm:spPr/>
      <dgm:t>
        <a:bodyPr/>
        <a:lstStyle/>
        <a:p>
          <a:endParaRPr lang="en-US"/>
        </a:p>
      </dgm:t>
    </dgm:pt>
  </dgm:ptLst>
  <dgm:cxnLst>
    <dgm:cxn modelId="{4309414B-B5A3-4DDE-AA23-113B18999D39}" srcId="{31284AEC-2F9D-44A4-9203-6A0EBA477FCE}" destId="{5FCC2C43-ABEB-418C-B29C-CE7F1D0A325A}" srcOrd="1" destOrd="0" parTransId="{19D1B5D3-F7E5-4F7D-9919-82FAFB58EB53}" sibTransId="{1E3F47D6-74A8-4054-8918-D79CF3F14077}"/>
    <dgm:cxn modelId="{96738F81-C4EC-4AEB-88DE-AA49D7755E3F}" srcId="{31284AEC-2F9D-44A4-9203-6A0EBA477FCE}" destId="{7F93E2CB-7F0D-4155-ACF1-902B6FD50278}" srcOrd="0" destOrd="0" parTransId="{F8D18A22-3A4C-43C3-AB63-A4A2ECAF8CFC}" sibTransId="{3762C243-5DC4-43D2-89E7-03DB8385CBD5}"/>
    <dgm:cxn modelId="{389F3B41-AB46-426A-B49A-20F3F4E5EBFC}" srcId="{8E816704-8F5F-40B3-B173-5FAA926AB32E}" destId="{288B199B-444C-46D5-8C95-DF51BCCAEA05}" srcOrd="1" destOrd="0" parTransId="{77705588-CF23-4FE2-BB57-CA588587E1F6}" sibTransId="{89EF3D75-2509-47D2-85F4-092B011C27BA}"/>
    <dgm:cxn modelId="{CF8FA1FE-1989-4619-A338-36614FCC4C53}" type="presOf" srcId="{E505A040-37BF-47B9-8F51-8CAA9DEE48EA}" destId="{9DFB8E19-3EDD-47E9-8EAD-F98151963A75}" srcOrd="0" destOrd="1" presId="urn:microsoft.com/office/officeart/2005/8/layout/chevron2"/>
    <dgm:cxn modelId="{A6814F7D-1F24-4B12-AD52-96F2C55D67F1}" type="presOf" srcId="{8E816704-8F5F-40B3-B173-5FAA926AB32E}" destId="{537F570E-BE00-4DB0-B558-38A9CBB3B932}" srcOrd="0" destOrd="0" presId="urn:microsoft.com/office/officeart/2005/8/layout/chevron2"/>
    <dgm:cxn modelId="{3C6094EB-8EE1-4DE6-93D6-3B474E01B8BD}" type="presOf" srcId="{F4607FFE-5D14-47D3-8E6C-92375EB6C146}" destId="{4CEF707B-6DD9-4228-91FF-E950E98508CC}" srcOrd="0" destOrd="0" presId="urn:microsoft.com/office/officeart/2005/8/layout/chevron2"/>
    <dgm:cxn modelId="{4C6C4724-3FE6-45FB-B0A9-8CDBBB3071AF}" type="presOf" srcId="{5FCC2C43-ABEB-418C-B29C-CE7F1D0A325A}" destId="{DDB52F33-C3BD-48DF-A2E6-4E6D67BF3910}" srcOrd="0" destOrd="1" presId="urn:microsoft.com/office/officeart/2005/8/layout/chevron2"/>
    <dgm:cxn modelId="{7F7D93E3-E845-41B1-8CB3-D4FE7A289E5A}" type="presOf" srcId="{4C2EC735-14C8-41CD-9009-AE33EEB5E579}" destId="{9DFB8E19-3EDD-47E9-8EAD-F98151963A75}" srcOrd="0" destOrd="0" presId="urn:microsoft.com/office/officeart/2005/8/layout/chevron2"/>
    <dgm:cxn modelId="{D07E6B48-CFD9-41D4-AAE2-726FD9F2D8B4}" srcId="{F4607FFE-5D14-47D3-8E6C-92375EB6C146}" destId="{DC1613F3-82D7-49C4-9481-74C24FDFF126}" srcOrd="1" destOrd="0" parTransId="{6B071851-4097-4228-A22E-BE6F06DC478B}" sibTransId="{4513D238-54BF-4D47-9DE4-51F8B68E6488}"/>
    <dgm:cxn modelId="{DFF363B6-DF22-423D-BA30-D9F288BC0C22}" srcId="{288B199B-444C-46D5-8C95-DF51BCCAEA05}" destId="{4C2EC735-14C8-41CD-9009-AE33EEB5E579}" srcOrd="0" destOrd="0" parTransId="{02047176-BFEF-41B7-80EC-224A8E90C644}" sibTransId="{5BED7A4E-ABC6-4B50-AF1E-0F486D923478}"/>
    <dgm:cxn modelId="{E8161B08-098A-4FE8-AC90-8B96FE2BF4E6}" srcId="{288B199B-444C-46D5-8C95-DF51BCCAEA05}" destId="{E505A040-37BF-47B9-8F51-8CAA9DEE48EA}" srcOrd="1" destOrd="0" parTransId="{746D07F6-D923-46E7-BBF4-10BC7353B439}" sibTransId="{7926D098-9E22-4890-A212-BD48B279A57A}"/>
    <dgm:cxn modelId="{3AE910F5-B2C6-4BB6-A70A-147CA95A605E}" type="presOf" srcId="{DC1613F3-82D7-49C4-9481-74C24FDFF126}" destId="{2EF91921-53A1-437A-8E22-57296336CA44}" srcOrd="0" destOrd="1" presId="urn:microsoft.com/office/officeart/2005/8/layout/chevron2"/>
    <dgm:cxn modelId="{C22ADAE0-F6F2-4725-9583-BD8DD7DD9454}" type="presOf" srcId="{288B199B-444C-46D5-8C95-DF51BCCAEA05}" destId="{ED5027AB-2C20-4B43-80F3-3C03C0CA9255}" srcOrd="0" destOrd="0" presId="urn:microsoft.com/office/officeart/2005/8/layout/chevron2"/>
    <dgm:cxn modelId="{1AEB92F4-A9B3-4CF3-A72C-DA485F63099F}" srcId="{F4607FFE-5D14-47D3-8E6C-92375EB6C146}" destId="{668011FD-1876-417B-82F4-9BA6CC41291F}" srcOrd="0" destOrd="0" parTransId="{28164AA5-1862-4CF6-BA1A-735BD2D85DF5}" sibTransId="{45AEC8BA-8C3D-45D7-AAD4-9E7038E07231}"/>
    <dgm:cxn modelId="{1C9207A7-1B0B-486D-9B4E-2C6806B604B0}" srcId="{8E816704-8F5F-40B3-B173-5FAA926AB32E}" destId="{31284AEC-2F9D-44A4-9203-6A0EBA477FCE}" srcOrd="2" destOrd="0" parTransId="{A800AF45-3980-4900-8856-EFE057485DC8}" sibTransId="{060AE4E4-180E-4DD7-B0B4-031A3CE5E36D}"/>
    <dgm:cxn modelId="{EB438091-614E-4C2B-A824-2ADEDFCFAD44}" type="presOf" srcId="{668011FD-1876-417B-82F4-9BA6CC41291F}" destId="{2EF91921-53A1-437A-8E22-57296336CA44}" srcOrd="0" destOrd="0" presId="urn:microsoft.com/office/officeart/2005/8/layout/chevron2"/>
    <dgm:cxn modelId="{28999605-E958-430E-AF60-8231CF4109A1}" type="presOf" srcId="{7F93E2CB-7F0D-4155-ACF1-902B6FD50278}" destId="{DDB52F33-C3BD-48DF-A2E6-4E6D67BF3910}" srcOrd="0" destOrd="0" presId="urn:microsoft.com/office/officeart/2005/8/layout/chevron2"/>
    <dgm:cxn modelId="{28819A99-F4CC-4844-885B-42F026E6D557}" srcId="{8E816704-8F5F-40B3-B173-5FAA926AB32E}" destId="{F4607FFE-5D14-47D3-8E6C-92375EB6C146}" srcOrd="0" destOrd="0" parTransId="{1E7B290D-B02C-4502-B7C0-5DFDE2C9B306}" sibTransId="{BA238C73-262D-48FB-9D91-D25C06C842B4}"/>
    <dgm:cxn modelId="{3FA5935D-1E91-404A-A7A4-8FD8DAA15CA2}" type="presOf" srcId="{31284AEC-2F9D-44A4-9203-6A0EBA477FCE}" destId="{72410221-54F3-4B54-9F11-8B14E6131A1A}" srcOrd="0" destOrd="0" presId="urn:microsoft.com/office/officeart/2005/8/layout/chevron2"/>
    <dgm:cxn modelId="{F9968F28-9508-40D6-9B24-067FE09589B2}" type="presParOf" srcId="{537F570E-BE00-4DB0-B558-38A9CBB3B932}" destId="{9C765BBE-EEEF-446D-9203-E4A6844A2DC4}" srcOrd="0" destOrd="0" presId="urn:microsoft.com/office/officeart/2005/8/layout/chevron2"/>
    <dgm:cxn modelId="{6D58AF0A-C4D5-4AE6-B348-638BFF901BB5}" type="presParOf" srcId="{9C765BBE-EEEF-446D-9203-E4A6844A2DC4}" destId="{4CEF707B-6DD9-4228-91FF-E950E98508CC}" srcOrd="0" destOrd="0" presId="urn:microsoft.com/office/officeart/2005/8/layout/chevron2"/>
    <dgm:cxn modelId="{A8F43852-6D6D-40F7-BA3B-11A4367FB921}" type="presParOf" srcId="{9C765BBE-EEEF-446D-9203-E4A6844A2DC4}" destId="{2EF91921-53A1-437A-8E22-57296336CA44}" srcOrd="1" destOrd="0" presId="urn:microsoft.com/office/officeart/2005/8/layout/chevron2"/>
    <dgm:cxn modelId="{41D79949-74E0-44C0-810E-D1A83206A67B}" type="presParOf" srcId="{537F570E-BE00-4DB0-B558-38A9CBB3B932}" destId="{22B4F5EB-83EB-440B-B3FC-2B9C6199D0F0}" srcOrd="1" destOrd="0" presId="urn:microsoft.com/office/officeart/2005/8/layout/chevron2"/>
    <dgm:cxn modelId="{5AD54B30-55EB-4C58-8B01-1276C170018F}" type="presParOf" srcId="{537F570E-BE00-4DB0-B558-38A9CBB3B932}" destId="{556E1814-FE5B-4221-BA2D-64BD32C0B489}" srcOrd="2" destOrd="0" presId="urn:microsoft.com/office/officeart/2005/8/layout/chevron2"/>
    <dgm:cxn modelId="{018E1DB6-9F18-42A8-90B0-15DE41564315}" type="presParOf" srcId="{556E1814-FE5B-4221-BA2D-64BD32C0B489}" destId="{ED5027AB-2C20-4B43-80F3-3C03C0CA9255}" srcOrd="0" destOrd="0" presId="urn:microsoft.com/office/officeart/2005/8/layout/chevron2"/>
    <dgm:cxn modelId="{8917A87F-97C7-4AF8-A8F8-037C2E6BEDBA}" type="presParOf" srcId="{556E1814-FE5B-4221-BA2D-64BD32C0B489}" destId="{9DFB8E19-3EDD-47E9-8EAD-F98151963A75}" srcOrd="1" destOrd="0" presId="urn:microsoft.com/office/officeart/2005/8/layout/chevron2"/>
    <dgm:cxn modelId="{34B344FE-5B4E-40BB-8FAF-56EC375D3A4B}" type="presParOf" srcId="{537F570E-BE00-4DB0-B558-38A9CBB3B932}" destId="{57927420-F68A-4406-9F17-06A7A9BDE18B}" srcOrd="3" destOrd="0" presId="urn:microsoft.com/office/officeart/2005/8/layout/chevron2"/>
    <dgm:cxn modelId="{3342945D-AD40-4A4C-AC3B-C981A5117179}" type="presParOf" srcId="{537F570E-BE00-4DB0-B558-38A9CBB3B932}" destId="{F471947E-F18C-427C-A998-CD8AB9EC248B}" srcOrd="4" destOrd="0" presId="urn:microsoft.com/office/officeart/2005/8/layout/chevron2"/>
    <dgm:cxn modelId="{FB282E2B-8050-48BC-9D98-B0A47B610FE1}" type="presParOf" srcId="{F471947E-F18C-427C-A998-CD8AB9EC248B}" destId="{72410221-54F3-4B54-9F11-8B14E6131A1A}" srcOrd="0" destOrd="0" presId="urn:microsoft.com/office/officeart/2005/8/layout/chevron2"/>
    <dgm:cxn modelId="{3D571F8C-74BC-4D0E-8B7A-0B52EA703F70}" type="presParOf" srcId="{F471947E-F18C-427C-A998-CD8AB9EC248B}" destId="{DDB52F33-C3BD-48DF-A2E6-4E6D67BF39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6BA9D-2859-4676-B5F4-3029A485794E}"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9CB90A47-117E-4DC7-919A-7DA8F97BCFE1}">
      <dgm:prSet phldrT="[Text]" custT="1"/>
      <dgm:spPr/>
      <dgm:t>
        <a:bodyPr/>
        <a:lstStyle/>
        <a:p>
          <a:r>
            <a:rPr lang="en-US" sz="2000" dirty="0" smtClean="0"/>
            <a:t>Predicted to become the seventh leading cause of death in the world by the year 2030</a:t>
          </a:r>
          <a:endParaRPr lang="en-US" sz="2000" dirty="0"/>
        </a:p>
      </dgm:t>
    </dgm:pt>
    <dgm:pt modelId="{E93BE8F2-1ABA-4477-B62F-FA0A76742FF9}" type="parTrans" cxnId="{E145DA83-E409-46CB-B03A-E30D744E978B}">
      <dgm:prSet/>
      <dgm:spPr/>
      <dgm:t>
        <a:bodyPr/>
        <a:lstStyle/>
        <a:p>
          <a:endParaRPr lang="en-US"/>
        </a:p>
      </dgm:t>
    </dgm:pt>
    <dgm:pt modelId="{AC7EE750-707C-4581-8B1A-54AC9E199BCB}" type="sibTrans" cxnId="{E145DA83-E409-46CB-B03A-E30D744E978B}">
      <dgm:prSet/>
      <dgm:spPr/>
      <dgm:t>
        <a:bodyPr/>
        <a:lstStyle/>
        <a:p>
          <a:endParaRPr lang="en-US"/>
        </a:p>
      </dgm:t>
    </dgm:pt>
    <dgm:pt modelId="{593FD475-F278-4199-9931-63353556B50F}">
      <dgm:prSet phldrT="[Text]" custT="1"/>
      <dgm:spPr/>
      <dgm:t>
        <a:bodyPr/>
        <a:lstStyle/>
        <a:p>
          <a:r>
            <a:rPr lang="en-US" sz="2000" dirty="0" smtClean="0"/>
            <a:t>In some age groups, people with diabetes have a two-fold increase in the risk of stroke</a:t>
          </a:r>
          <a:endParaRPr lang="en-US" sz="2000" dirty="0"/>
        </a:p>
      </dgm:t>
    </dgm:pt>
    <dgm:pt modelId="{0511CAF0-4B0A-4935-87F9-03AE37C917FB}" type="parTrans" cxnId="{6E9C7C2D-5FB5-4411-B2E7-3F68D05EAA03}">
      <dgm:prSet/>
      <dgm:spPr/>
      <dgm:t>
        <a:bodyPr/>
        <a:lstStyle/>
        <a:p>
          <a:endParaRPr lang="en-US"/>
        </a:p>
      </dgm:t>
    </dgm:pt>
    <dgm:pt modelId="{B49A9185-C4F4-41B6-9936-5319D0E2A690}" type="sibTrans" cxnId="{6E9C7C2D-5FB5-4411-B2E7-3F68D05EAA03}">
      <dgm:prSet/>
      <dgm:spPr/>
      <dgm:t>
        <a:bodyPr/>
        <a:lstStyle/>
        <a:p>
          <a:endParaRPr lang="en-US"/>
        </a:p>
      </dgm:t>
    </dgm:pt>
    <dgm:pt modelId="{EB340EC9-2B25-4AD2-8D3E-9CC7332271E3}">
      <dgm:prSet phldrT="[Text]" custT="1"/>
      <dgm:spPr/>
      <dgm:t>
        <a:bodyPr/>
        <a:lstStyle/>
        <a:p>
          <a:r>
            <a:rPr lang="en-US" sz="2000" dirty="0" smtClean="0"/>
            <a:t>Cardiovascular disease is responsible for between 50% and 80% of deaths in people with diabetes</a:t>
          </a:r>
          <a:endParaRPr lang="en-US" sz="2000" dirty="0"/>
        </a:p>
      </dgm:t>
    </dgm:pt>
    <dgm:pt modelId="{0AA7F373-6C77-421E-A50E-9BC0CF2011DF}" type="parTrans" cxnId="{80AAA274-1868-4586-A971-D7A2709721A0}">
      <dgm:prSet/>
      <dgm:spPr/>
      <dgm:t>
        <a:bodyPr/>
        <a:lstStyle/>
        <a:p>
          <a:endParaRPr lang="en-US"/>
        </a:p>
      </dgm:t>
    </dgm:pt>
    <dgm:pt modelId="{91BF97F1-B498-405B-B6BF-8D4ECCEBE7AE}" type="sibTrans" cxnId="{80AAA274-1868-4586-A971-D7A2709721A0}">
      <dgm:prSet/>
      <dgm:spPr/>
      <dgm:t>
        <a:bodyPr/>
        <a:lstStyle/>
        <a:p>
          <a:endParaRPr lang="en-US"/>
        </a:p>
      </dgm:t>
    </dgm:pt>
    <dgm:pt modelId="{F50B1BCB-4FDD-4E3A-9E86-2327898DD964}">
      <dgm:prSet custT="1"/>
      <dgm:spPr/>
      <dgm:t>
        <a:bodyPr/>
        <a:lstStyle/>
        <a:p>
          <a:r>
            <a:rPr lang="en-US" sz="2000" smtClean="0"/>
            <a:t>Diabetes is a leading cause of blindness (1% of global blindness), amputation and kidney failure</a:t>
          </a:r>
          <a:endParaRPr lang="en-US" sz="2000" dirty="0"/>
        </a:p>
      </dgm:t>
    </dgm:pt>
    <dgm:pt modelId="{445E8869-AAE8-4FB8-B2FE-C8D0C352013C}" type="parTrans" cxnId="{4C6C0D0C-4850-404E-B2FD-F655283B1560}">
      <dgm:prSet/>
      <dgm:spPr/>
      <dgm:t>
        <a:bodyPr/>
        <a:lstStyle/>
        <a:p>
          <a:endParaRPr lang="en-US"/>
        </a:p>
      </dgm:t>
    </dgm:pt>
    <dgm:pt modelId="{953C7CDC-0A80-4C7A-BC82-0BFBB81442A1}" type="sibTrans" cxnId="{4C6C0D0C-4850-404E-B2FD-F655283B1560}">
      <dgm:prSet/>
      <dgm:spPr/>
      <dgm:t>
        <a:bodyPr/>
        <a:lstStyle/>
        <a:p>
          <a:endParaRPr lang="en-US"/>
        </a:p>
      </dgm:t>
    </dgm:pt>
    <dgm:pt modelId="{056C1E97-4EDF-4AB1-AAC8-4D00BAADDF31}">
      <dgm:prSet custT="1"/>
      <dgm:spPr/>
      <dgm:t>
        <a:bodyPr/>
        <a:lstStyle/>
        <a:p>
          <a:r>
            <a:rPr lang="en-US" sz="2000" smtClean="0"/>
            <a:t>More than 50% of all non-traumatic lower limb amputations are due to diabetes</a:t>
          </a:r>
          <a:endParaRPr lang="en-US" sz="2000" dirty="0"/>
        </a:p>
      </dgm:t>
    </dgm:pt>
    <dgm:pt modelId="{197ACED2-C59A-47A3-9106-695462FBC51B}" type="parTrans" cxnId="{A0092683-A60F-4CE2-B84E-E23A42182C2C}">
      <dgm:prSet/>
      <dgm:spPr/>
      <dgm:t>
        <a:bodyPr/>
        <a:lstStyle/>
        <a:p>
          <a:endParaRPr lang="en-US"/>
        </a:p>
      </dgm:t>
    </dgm:pt>
    <dgm:pt modelId="{BB37BA8B-1BE5-49B0-B016-6D3FAA77DFAB}" type="sibTrans" cxnId="{A0092683-A60F-4CE2-B84E-E23A42182C2C}">
      <dgm:prSet/>
      <dgm:spPr/>
      <dgm:t>
        <a:bodyPr/>
        <a:lstStyle/>
        <a:p>
          <a:endParaRPr lang="en-US"/>
        </a:p>
      </dgm:t>
    </dgm:pt>
    <dgm:pt modelId="{FCE3F4E8-98C6-4390-86C9-9E2963DF014E}" type="pres">
      <dgm:prSet presAssocID="{2DF6BA9D-2859-4676-B5F4-3029A485794E}" presName="Name0" presStyleCnt="0">
        <dgm:presLayoutVars>
          <dgm:chMax val="7"/>
          <dgm:chPref val="7"/>
          <dgm:dir/>
        </dgm:presLayoutVars>
      </dgm:prSet>
      <dgm:spPr/>
      <dgm:t>
        <a:bodyPr/>
        <a:lstStyle/>
        <a:p>
          <a:endParaRPr lang="en-US"/>
        </a:p>
      </dgm:t>
    </dgm:pt>
    <dgm:pt modelId="{43426778-9E96-48D6-9FDB-9FA307448CB7}" type="pres">
      <dgm:prSet presAssocID="{2DF6BA9D-2859-4676-B5F4-3029A485794E}" presName="Name1" presStyleCnt="0"/>
      <dgm:spPr/>
      <dgm:t>
        <a:bodyPr/>
        <a:lstStyle/>
        <a:p>
          <a:endParaRPr lang="en-US"/>
        </a:p>
      </dgm:t>
    </dgm:pt>
    <dgm:pt modelId="{230DEF43-2BCF-46D6-9FFA-D768FECAB287}" type="pres">
      <dgm:prSet presAssocID="{2DF6BA9D-2859-4676-B5F4-3029A485794E}" presName="cycle" presStyleCnt="0"/>
      <dgm:spPr/>
      <dgm:t>
        <a:bodyPr/>
        <a:lstStyle/>
        <a:p>
          <a:endParaRPr lang="en-US"/>
        </a:p>
      </dgm:t>
    </dgm:pt>
    <dgm:pt modelId="{533AD802-087E-4BF8-853C-67288D191297}" type="pres">
      <dgm:prSet presAssocID="{2DF6BA9D-2859-4676-B5F4-3029A485794E}" presName="srcNode" presStyleLbl="node1" presStyleIdx="0" presStyleCnt="5"/>
      <dgm:spPr/>
      <dgm:t>
        <a:bodyPr/>
        <a:lstStyle/>
        <a:p>
          <a:endParaRPr lang="en-US"/>
        </a:p>
      </dgm:t>
    </dgm:pt>
    <dgm:pt modelId="{1BFF29EE-9E35-4125-885A-6B0DB788D36F}" type="pres">
      <dgm:prSet presAssocID="{2DF6BA9D-2859-4676-B5F4-3029A485794E}" presName="conn" presStyleLbl="parChTrans1D2" presStyleIdx="0" presStyleCnt="1"/>
      <dgm:spPr/>
      <dgm:t>
        <a:bodyPr/>
        <a:lstStyle/>
        <a:p>
          <a:endParaRPr lang="en-US"/>
        </a:p>
      </dgm:t>
    </dgm:pt>
    <dgm:pt modelId="{43391DE2-49BC-4E98-A4A6-B98FEBFEB6FB}" type="pres">
      <dgm:prSet presAssocID="{2DF6BA9D-2859-4676-B5F4-3029A485794E}" presName="extraNode" presStyleLbl="node1" presStyleIdx="0" presStyleCnt="5"/>
      <dgm:spPr/>
      <dgm:t>
        <a:bodyPr/>
        <a:lstStyle/>
        <a:p>
          <a:endParaRPr lang="en-US"/>
        </a:p>
      </dgm:t>
    </dgm:pt>
    <dgm:pt modelId="{F05200BE-C6AA-4EC6-B2E7-3E8D07159A13}" type="pres">
      <dgm:prSet presAssocID="{2DF6BA9D-2859-4676-B5F4-3029A485794E}" presName="dstNode" presStyleLbl="node1" presStyleIdx="0" presStyleCnt="5"/>
      <dgm:spPr/>
      <dgm:t>
        <a:bodyPr/>
        <a:lstStyle/>
        <a:p>
          <a:endParaRPr lang="en-US"/>
        </a:p>
      </dgm:t>
    </dgm:pt>
    <dgm:pt modelId="{6ED528F0-3494-4CAD-9FA1-FD37DC553DC7}" type="pres">
      <dgm:prSet presAssocID="{9CB90A47-117E-4DC7-919A-7DA8F97BCFE1}" presName="text_1" presStyleLbl="node1" presStyleIdx="0" presStyleCnt="5">
        <dgm:presLayoutVars>
          <dgm:bulletEnabled val="1"/>
        </dgm:presLayoutVars>
      </dgm:prSet>
      <dgm:spPr/>
      <dgm:t>
        <a:bodyPr/>
        <a:lstStyle/>
        <a:p>
          <a:endParaRPr lang="en-US"/>
        </a:p>
      </dgm:t>
    </dgm:pt>
    <dgm:pt modelId="{74A0F7E6-E461-4BB2-B10A-BF03078CB34A}" type="pres">
      <dgm:prSet presAssocID="{9CB90A47-117E-4DC7-919A-7DA8F97BCFE1}" presName="accent_1" presStyleCnt="0"/>
      <dgm:spPr/>
      <dgm:t>
        <a:bodyPr/>
        <a:lstStyle/>
        <a:p>
          <a:endParaRPr lang="en-US"/>
        </a:p>
      </dgm:t>
    </dgm:pt>
    <dgm:pt modelId="{13BDBA51-E57D-40FD-B648-5C7623CFE0C5}" type="pres">
      <dgm:prSet presAssocID="{9CB90A47-117E-4DC7-919A-7DA8F97BCFE1}" presName="accentRepeatNode" presStyleLbl="solidFgAcc1" presStyleIdx="0" presStyleCnt="5"/>
      <dgm:spPr/>
      <dgm:t>
        <a:bodyPr/>
        <a:lstStyle/>
        <a:p>
          <a:endParaRPr lang="en-US"/>
        </a:p>
      </dgm:t>
    </dgm:pt>
    <dgm:pt modelId="{F352FD33-8870-44CC-857E-784877320EEF}" type="pres">
      <dgm:prSet presAssocID="{593FD475-F278-4199-9931-63353556B50F}" presName="text_2" presStyleLbl="node1" presStyleIdx="1" presStyleCnt="5">
        <dgm:presLayoutVars>
          <dgm:bulletEnabled val="1"/>
        </dgm:presLayoutVars>
      </dgm:prSet>
      <dgm:spPr/>
      <dgm:t>
        <a:bodyPr/>
        <a:lstStyle/>
        <a:p>
          <a:endParaRPr lang="en-US"/>
        </a:p>
      </dgm:t>
    </dgm:pt>
    <dgm:pt modelId="{D651373C-680D-4955-A96B-792F8BDC29AD}" type="pres">
      <dgm:prSet presAssocID="{593FD475-F278-4199-9931-63353556B50F}" presName="accent_2" presStyleCnt="0"/>
      <dgm:spPr/>
      <dgm:t>
        <a:bodyPr/>
        <a:lstStyle/>
        <a:p>
          <a:endParaRPr lang="en-US"/>
        </a:p>
      </dgm:t>
    </dgm:pt>
    <dgm:pt modelId="{87F49687-AF35-4129-B231-9614437E8DFC}" type="pres">
      <dgm:prSet presAssocID="{593FD475-F278-4199-9931-63353556B50F}" presName="accentRepeatNode" presStyleLbl="solidFgAcc1" presStyleIdx="1" presStyleCnt="5"/>
      <dgm:spPr/>
      <dgm:t>
        <a:bodyPr/>
        <a:lstStyle/>
        <a:p>
          <a:endParaRPr lang="en-US"/>
        </a:p>
      </dgm:t>
    </dgm:pt>
    <dgm:pt modelId="{10622805-0CF5-4805-8010-7FAA25CBCB03}" type="pres">
      <dgm:prSet presAssocID="{EB340EC9-2B25-4AD2-8D3E-9CC7332271E3}" presName="text_3" presStyleLbl="node1" presStyleIdx="2" presStyleCnt="5">
        <dgm:presLayoutVars>
          <dgm:bulletEnabled val="1"/>
        </dgm:presLayoutVars>
      </dgm:prSet>
      <dgm:spPr/>
      <dgm:t>
        <a:bodyPr/>
        <a:lstStyle/>
        <a:p>
          <a:endParaRPr lang="en-US"/>
        </a:p>
      </dgm:t>
    </dgm:pt>
    <dgm:pt modelId="{0DD7995F-E7FA-4056-88CD-30999F30CA63}" type="pres">
      <dgm:prSet presAssocID="{EB340EC9-2B25-4AD2-8D3E-9CC7332271E3}" presName="accent_3" presStyleCnt="0"/>
      <dgm:spPr/>
      <dgm:t>
        <a:bodyPr/>
        <a:lstStyle/>
        <a:p>
          <a:endParaRPr lang="en-US"/>
        </a:p>
      </dgm:t>
    </dgm:pt>
    <dgm:pt modelId="{6B5403B0-E725-44D6-AED8-5E7DEC655127}" type="pres">
      <dgm:prSet presAssocID="{EB340EC9-2B25-4AD2-8D3E-9CC7332271E3}" presName="accentRepeatNode" presStyleLbl="solidFgAcc1" presStyleIdx="2" presStyleCnt="5"/>
      <dgm:spPr/>
      <dgm:t>
        <a:bodyPr/>
        <a:lstStyle/>
        <a:p>
          <a:endParaRPr lang="en-US"/>
        </a:p>
      </dgm:t>
    </dgm:pt>
    <dgm:pt modelId="{E859B016-505F-4586-A041-DE23823CDEB9}" type="pres">
      <dgm:prSet presAssocID="{F50B1BCB-4FDD-4E3A-9E86-2327898DD964}" presName="text_4" presStyleLbl="node1" presStyleIdx="3" presStyleCnt="5">
        <dgm:presLayoutVars>
          <dgm:bulletEnabled val="1"/>
        </dgm:presLayoutVars>
      </dgm:prSet>
      <dgm:spPr/>
      <dgm:t>
        <a:bodyPr/>
        <a:lstStyle/>
        <a:p>
          <a:endParaRPr lang="en-US"/>
        </a:p>
      </dgm:t>
    </dgm:pt>
    <dgm:pt modelId="{46F97EFA-A705-4FA4-9201-5067DA7C1D1D}" type="pres">
      <dgm:prSet presAssocID="{F50B1BCB-4FDD-4E3A-9E86-2327898DD964}" presName="accent_4" presStyleCnt="0"/>
      <dgm:spPr/>
      <dgm:t>
        <a:bodyPr/>
        <a:lstStyle/>
        <a:p>
          <a:endParaRPr lang="en-US"/>
        </a:p>
      </dgm:t>
    </dgm:pt>
    <dgm:pt modelId="{3D839348-15A2-4543-85F1-6A169E57006E}" type="pres">
      <dgm:prSet presAssocID="{F50B1BCB-4FDD-4E3A-9E86-2327898DD964}" presName="accentRepeatNode" presStyleLbl="solidFgAcc1" presStyleIdx="3" presStyleCnt="5"/>
      <dgm:spPr/>
      <dgm:t>
        <a:bodyPr/>
        <a:lstStyle/>
        <a:p>
          <a:endParaRPr lang="en-US"/>
        </a:p>
      </dgm:t>
    </dgm:pt>
    <dgm:pt modelId="{062D9E4D-AFD9-492B-A156-BC117AF7B885}" type="pres">
      <dgm:prSet presAssocID="{056C1E97-4EDF-4AB1-AAC8-4D00BAADDF31}" presName="text_5" presStyleLbl="node1" presStyleIdx="4" presStyleCnt="5">
        <dgm:presLayoutVars>
          <dgm:bulletEnabled val="1"/>
        </dgm:presLayoutVars>
      </dgm:prSet>
      <dgm:spPr/>
      <dgm:t>
        <a:bodyPr/>
        <a:lstStyle/>
        <a:p>
          <a:endParaRPr lang="en-US"/>
        </a:p>
      </dgm:t>
    </dgm:pt>
    <dgm:pt modelId="{E97C576B-FD75-4B33-B698-7050C5A1E4C2}" type="pres">
      <dgm:prSet presAssocID="{056C1E97-4EDF-4AB1-AAC8-4D00BAADDF31}" presName="accent_5" presStyleCnt="0"/>
      <dgm:spPr/>
      <dgm:t>
        <a:bodyPr/>
        <a:lstStyle/>
        <a:p>
          <a:endParaRPr lang="en-US"/>
        </a:p>
      </dgm:t>
    </dgm:pt>
    <dgm:pt modelId="{A82EB16A-5E9F-4038-8C30-350A3A2BF668}" type="pres">
      <dgm:prSet presAssocID="{056C1E97-4EDF-4AB1-AAC8-4D00BAADDF31}" presName="accentRepeatNode" presStyleLbl="solidFgAcc1" presStyleIdx="4" presStyleCnt="5"/>
      <dgm:spPr/>
      <dgm:t>
        <a:bodyPr/>
        <a:lstStyle/>
        <a:p>
          <a:endParaRPr lang="en-US"/>
        </a:p>
      </dgm:t>
    </dgm:pt>
  </dgm:ptLst>
  <dgm:cxnLst>
    <dgm:cxn modelId="{BD14D001-4413-4C9F-95C4-43A6272F3976}" type="presOf" srcId="{AC7EE750-707C-4581-8B1A-54AC9E199BCB}" destId="{1BFF29EE-9E35-4125-885A-6B0DB788D36F}" srcOrd="0" destOrd="0" presId="urn:microsoft.com/office/officeart/2008/layout/VerticalCurvedList"/>
    <dgm:cxn modelId="{BCAE68A2-F289-4AC7-AFBD-ED49026A91E8}" type="presOf" srcId="{056C1E97-4EDF-4AB1-AAC8-4D00BAADDF31}" destId="{062D9E4D-AFD9-492B-A156-BC117AF7B885}" srcOrd="0" destOrd="0" presId="urn:microsoft.com/office/officeart/2008/layout/VerticalCurvedList"/>
    <dgm:cxn modelId="{80AAA274-1868-4586-A971-D7A2709721A0}" srcId="{2DF6BA9D-2859-4676-B5F4-3029A485794E}" destId="{EB340EC9-2B25-4AD2-8D3E-9CC7332271E3}" srcOrd="2" destOrd="0" parTransId="{0AA7F373-6C77-421E-A50E-9BC0CF2011DF}" sibTransId="{91BF97F1-B498-405B-B6BF-8D4ECCEBE7AE}"/>
    <dgm:cxn modelId="{08A6DE47-E94A-40BB-B152-D20068B7C280}" type="presOf" srcId="{2DF6BA9D-2859-4676-B5F4-3029A485794E}" destId="{FCE3F4E8-98C6-4390-86C9-9E2963DF014E}" srcOrd="0" destOrd="0" presId="urn:microsoft.com/office/officeart/2008/layout/VerticalCurvedList"/>
    <dgm:cxn modelId="{6E9C7C2D-5FB5-4411-B2E7-3F68D05EAA03}" srcId="{2DF6BA9D-2859-4676-B5F4-3029A485794E}" destId="{593FD475-F278-4199-9931-63353556B50F}" srcOrd="1" destOrd="0" parTransId="{0511CAF0-4B0A-4935-87F9-03AE37C917FB}" sibTransId="{B49A9185-C4F4-41B6-9936-5319D0E2A690}"/>
    <dgm:cxn modelId="{A0092683-A60F-4CE2-B84E-E23A42182C2C}" srcId="{2DF6BA9D-2859-4676-B5F4-3029A485794E}" destId="{056C1E97-4EDF-4AB1-AAC8-4D00BAADDF31}" srcOrd="4" destOrd="0" parTransId="{197ACED2-C59A-47A3-9106-695462FBC51B}" sibTransId="{BB37BA8B-1BE5-49B0-B016-6D3FAA77DFAB}"/>
    <dgm:cxn modelId="{E145DA83-E409-46CB-B03A-E30D744E978B}" srcId="{2DF6BA9D-2859-4676-B5F4-3029A485794E}" destId="{9CB90A47-117E-4DC7-919A-7DA8F97BCFE1}" srcOrd="0" destOrd="0" parTransId="{E93BE8F2-1ABA-4477-B62F-FA0A76742FF9}" sibTransId="{AC7EE750-707C-4581-8B1A-54AC9E199BCB}"/>
    <dgm:cxn modelId="{73F49762-FCE4-4971-9D39-6BEEB1A606C3}" type="presOf" srcId="{9CB90A47-117E-4DC7-919A-7DA8F97BCFE1}" destId="{6ED528F0-3494-4CAD-9FA1-FD37DC553DC7}" srcOrd="0" destOrd="0" presId="urn:microsoft.com/office/officeart/2008/layout/VerticalCurvedList"/>
    <dgm:cxn modelId="{4C6C0D0C-4850-404E-B2FD-F655283B1560}" srcId="{2DF6BA9D-2859-4676-B5F4-3029A485794E}" destId="{F50B1BCB-4FDD-4E3A-9E86-2327898DD964}" srcOrd="3" destOrd="0" parTransId="{445E8869-AAE8-4FB8-B2FE-C8D0C352013C}" sibTransId="{953C7CDC-0A80-4C7A-BC82-0BFBB81442A1}"/>
    <dgm:cxn modelId="{79F72B5D-3F7C-43D9-B04D-F93A111DC367}" type="presOf" srcId="{593FD475-F278-4199-9931-63353556B50F}" destId="{F352FD33-8870-44CC-857E-784877320EEF}" srcOrd="0" destOrd="0" presId="urn:microsoft.com/office/officeart/2008/layout/VerticalCurvedList"/>
    <dgm:cxn modelId="{3239BDC1-EB48-4C12-8607-26F57A0663B7}" type="presOf" srcId="{F50B1BCB-4FDD-4E3A-9E86-2327898DD964}" destId="{E859B016-505F-4586-A041-DE23823CDEB9}" srcOrd="0" destOrd="0" presId="urn:microsoft.com/office/officeart/2008/layout/VerticalCurvedList"/>
    <dgm:cxn modelId="{8DC0CD7C-28ED-4C8F-A7BF-03E3AF3120CB}" type="presOf" srcId="{EB340EC9-2B25-4AD2-8D3E-9CC7332271E3}" destId="{10622805-0CF5-4805-8010-7FAA25CBCB03}" srcOrd="0" destOrd="0" presId="urn:microsoft.com/office/officeart/2008/layout/VerticalCurvedList"/>
    <dgm:cxn modelId="{1C563736-208E-4927-A93A-706F3C44856C}" type="presParOf" srcId="{FCE3F4E8-98C6-4390-86C9-9E2963DF014E}" destId="{43426778-9E96-48D6-9FDB-9FA307448CB7}" srcOrd="0" destOrd="0" presId="urn:microsoft.com/office/officeart/2008/layout/VerticalCurvedList"/>
    <dgm:cxn modelId="{379B51A3-91A2-4729-B2A3-F2C6C1B95369}" type="presParOf" srcId="{43426778-9E96-48D6-9FDB-9FA307448CB7}" destId="{230DEF43-2BCF-46D6-9FFA-D768FECAB287}" srcOrd="0" destOrd="0" presId="urn:microsoft.com/office/officeart/2008/layout/VerticalCurvedList"/>
    <dgm:cxn modelId="{1763F67A-BE59-44DE-BF1B-82C343DBEF49}" type="presParOf" srcId="{230DEF43-2BCF-46D6-9FFA-D768FECAB287}" destId="{533AD802-087E-4BF8-853C-67288D191297}" srcOrd="0" destOrd="0" presId="urn:microsoft.com/office/officeart/2008/layout/VerticalCurvedList"/>
    <dgm:cxn modelId="{2118A358-B78C-420D-9DF7-52C63A947DD6}" type="presParOf" srcId="{230DEF43-2BCF-46D6-9FFA-D768FECAB287}" destId="{1BFF29EE-9E35-4125-885A-6B0DB788D36F}" srcOrd="1" destOrd="0" presId="urn:microsoft.com/office/officeart/2008/layout/VerticalCurvedList"/>
    <dgm:cxn modelId="{F2997EBD-FBA7-4D32-A0AA-7CFD8022404F}" type="presParOf" srcId="{230DEF43-2BCF-46D6-9FFA-D768FECAB287}" destId="{43391DE2-49BC-4E98-A4A6-B98FEBFEB6FB}" srcOrd="2" destOrd="0" presId="urn:microsoft.com/office/officeart/2008/layout/VerticalCurvedList"/>
    <dgm:cxn modelId="{99E549E1-44ED-473F-AC81-74610D9AADE6}" type="presParOf" srcId="{230DEF43-2BCF-46D6-9FFA-D768FECAB287}" destId="{F05200BE-C6AA-4EC6-B2E7-3E8D07159A13}" srcOrd="3" destOrd="0" presId="urn:microsoft.com/office/officeart/2008/layout/VerticalCurvedList"/>
    <dgm:cxn modelId="{A6CB9C7A-C96B-4840-B295-AF32442843EA}" type="presParOf" srcId="{43426778-9E96-48D6-9FDB-9FA307448CB7}" destId="{6ED528F0-3494-4CAD-9FA1-FD37DC553DC7}" srcOrd="1" destOrd="0" presId="urn:microsoft.com/office/officeart/2008/layout/VerticalCurvedList"/>
    <dgm:cxn modelId="{3D93C4B7-4A00-4E2B-A507-6AD78C938727}" type="presParOf" srcId="{43426778-9E96-48D6-9FDB-9FA307448CB7}" destId="{74A0F7E6-E461-4BB2-B10A-BF03078CB34A}" srcOrd="2" destOrd="0" presId="urn:microsoft.com/office/officeart/2008/layout/VerticalCurvedList"/>
    <dgm:cxn modelId="{677B12F5-66CD-40F5-AC59-110C0F3F79A3}" type="presParOf" srcId="{74A0F7E6-E461-4BB2-B10A-BF03078CB34A}" destId="{13BDBA51-E57D-40FD-B648-5C7623CFE0C5}" srcOrd="0" destOrd="0" presId="urn:microsoft.com/office/officeart/2008/layout/VerticalCurvedList"/>
    <dgm:cxn modelId="{3293EB17-5615-4F66-8F8E-AEF422835208}" type="presParOf" srcId="{43426778-9E96-48D6-9FDB-9FA307448CB7}" destId="{F352FD33-8870-44CC-857E-784877320EEF}" srcOrd="3" destOrd="0" presId="urn:microsoft.com/office/officeart/2008/layout/VerticalCurvedList"/>
    <dgm:cxn modelId="{22B96249-817D-4978-81B5-B89742F70CB8}" type="presParOf" srcId="{43426778-9E96-48D6-9FDB-9FA307448CB7}" destId="{D651373C-680D-4955-A96B-792F8BDC29AD}" srcOrd="4" destOrd="0" presId="urn:microsoft.com/office/officeart/2008/layout/VerticalCurvedList"/>
    <dgm:cxn modelId="{15ADC56C-4C2B-4BB7-A7B4-193285D2C085}" type="presParOf" srcId="{D651373C-680D-4955-A96B-792F8BDC29AD}" destId="{87F49687-AF35-4129-B231-9614437E8DFC}" srcOrd="0" destOrd="0" presId="urn:microsoft.com/office/officeart/2008/layout/VerticalCurvedList"/>
    <dgm:cxn modelId="{3357E6A9-6930-471B-B75B-9E29172059E0}" type="presParOf" srcId="{43426778-9E96-48D6-9FDB-9FA307448CB7}" destId="{10622805-0CF5-4805-8010-7FAA25CBCB03}" srcOrd="5" destOrd="0" presId="urn:microsoft.com/office/officeart/2008/layout/VerticalCurvedList"/>
    <dgm:cxn modelId="{2386C5A7-7488-4BFB-83F9-7898003B0C84}" type="presParOf" srcId="{43426778-9E96-48D6-9FDB-9FA307448CB7}" destId="{0DD7995F-E7FA-4056-88CD-30999F30CA63}" srcOrd="6" destOrd="0" presId="urn:microsoft.com/office/officeart/2008/layout/VerticalCurvedList"/>
    <dgm:cxn modelId="{CAFC4B39-430A-4CB6-AAD7-CF1D0826093F}" type="presParOf" srcId="{0DD7995F-E7FA-4056-88CD-30999F30CA63}" destId="{6B5403B0-E725-44D6-AED8-5E7DEC655127}" srcOrd="0" destOrd="0" presId="urn:microsoft.com/office/officeart/2008/layout/VerticalCurvedList"/>
    <dgm:cxn modelId="{FC879165-0690-46CA-8A7E-E41CB69D45C7}" type="presParOf" srcId="{43426778-9E96-48D6-9FDB-9FA307448CB7}" destId="{E859B016-505F-4586-A041-DE23823CDEB9}" srcOrd="7" destOrd="0" presId="urn:microsoft.com/office/officeart/2008/layout/VerticalCurvedList"/>
    <dgm:cxn modelId="{77D86066-ADC1-4B0C-956B-7CC255E9EE4C}" type="presParOf" srcId="{43426778-9E96-48D6-9FDB-9FA307448CB7}" destId="{46F97EFA-A705-4FA4-9201-5067DA7C1D1D}" srcOrd="8" destOrd="0" presId="urn:microsoft.com/office/officeart/2008/layout/VerticalCurvedList"/>
    <dgm:cxn modelId="{C06F9299-735D-4EB2-A8D1-2023D93CA71B}" type="presParOf" srcId="{46F97EFA-A705-4FA4-9201-5067DA7C1D1D}" destId="{3D839348-15A2-4543-85F1-6A169E57006E}" srcOrd="0" destOrd="0" presId="urn:microsoft.com/office/officeart/2008/layout/VerticalCurvedList"/>
    <dgm:cxn modelId="{BF302807-8321-41E8-A2AA-033ECC0282E5}" type="presParOf" srcId="{43426778-9E96-48D6-9FDB-9FA307448CB7}" destId="{062D9E4D-AFD9-492B-A156-BC117AF7B885}" srcOrd="9" destOrd="0" presId="urn:microsoft.com/office/officeart/2008/layout/VerticalCurvedList"/>
    <dgm:cxn modelId="{9698432D-F94B-41D6-AA7A-88EEFDADF525}" type="presParOf" srcId="{43426778-9E96-48D6-9FDB-9FA307448CB7}" destId="{E97C576B-FD75-4B33-B698-7050C5A1E4C2}" srcOrd="10" destOrd="0" presId="urn:microsoft.com/office/officeart/2008/layout/VerticalCurvedList"/>
    <dgm:cxn modelId="{9B609031-2CB8-4AA7-A556-B3F0DD09664F}" type="presParOf" srcId="{E97C576B-FD75-4B33-B698-7050C5A1E4C2}" destId="{A82EB16A-5E9F-4038-8C30-350A3A2BF6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CF6DE-304D-4374-8089-3506031533BE}" type="doc">
      <dgm:prSet loTypeId="urn:microsoft.com/office/officeart/2005/8/layout/hProcess4" loCatId="process" qsTypeId="urn:microsoft.com/office/officeart/2005/8/quickstyle/3d1" qsCatId="3D" csTypeId="urn:microsoft.com/office/officeart/2005/8/colors/accent2_2" csCatId="accent2" phldr="1"/>
      <dgm:spPr/>
      <dgm:t>
        <a:bodyPr/>
        <a:lstStyle/>
        <a:p>
          <a:endParaRPr lang="en-IN"/>
        </a:p>
      </dgm:t>
    </dgm:pt>
    <dgm:pt modelId="{B9719635-71F5-4043-8223-7818422E6B12}">
      <dgm:prSet phldrT="[Text]"/>
      <dgm:spPr>
        <a:solidFill>
          <a:srgbClr val="F96A1B"/>
        </a:solidFill>
      </dgm:spPr>
      <dgm:t>
        <a:bodyPr/>
        <a:lstStyle/>
        <a:p>
          <a:r>
            <a:rPr lang="en-IN" dirty="0" smtClean="0">
              <a:latin typeface="+mj-lt"/>
            </a:rPr>
            <a:t>Identifying problem</a:t>
          </a:r>
          <a:endParaRPr lang="en-IN" dirty="0">
            <a:latin typeface="+mj-lt"/>
          </a:endParaRPr>
        </a:p>
      </dgm:t>
    </dgm:pt>
    <dgm:pt modelId="{8877350B-CE76-426E-8B56-FD350C5A2F44}" type="parTrans" cxnId="{3DC40D59-F99B-4B5C-9549-B17A0C5A084C}">
      <dgm:prSet/>
      <dgm:spPr/>
      <dgm:t>
        <a:bodyPr/>
        <a:lstStyle/>
        <a:p>
          <a:endParaRPr lang="en-IN">
            <a:latin typeface="+mj-lt"/>
          </a:endParaRPr>
        </a:p>
      </dgm:t>
    </dgm:pt>
    <dgm:pt modelId="{74AFEBB2-85FD-40D5-840B-A5EA9EE32DB6}" type="sibTrans" cxnId="{3DC40D59-F99B-4B5C-9549-B17A0C5A084C}">
      <dgm:prSet/>
      <dgm:spPr>
        <a:solidFill>
          <a:schemeClr val="tx1">
            <a:lumMod val="65000"/>
            <a:lumOff val="35000"/>
          </a:schemeClr>
        </a:solidFill>
        <a:ln>
          <a:solidFill>
            <a:schemeClr val="tx1"/>
          </a:solidFill>
        </a:ln>
        <a:effectLst/>
      </dgm:spPr>
      <dgm:t>
        <a:bodyPr/>
        <a:lstStyle/>
        <a:p>
          <a:endParaRPr lang="en-IN" dirty="0">
            <a:latin typeface="+mj-lt"/>
          </a:endParaRPr>
        </a:p>
      </dgm:t>
    </dgm:pt>
    <dgm:pt modelId="{0039C1EE-46EA-4685-B5E8-3AF708C500BF}">
      <dgm:prSet phldrT="[Text]"/>
      <dgm:spPr>
        <a:solidFill>
          <a:srgbClr val="F96A1B"/>
        </a:solidFill>
      </dgm:spPr>
      <dgm:t>
        <a:bodyPr/>
        <a:lstStyle/>
        <a:p>
          <a:r>
            <a:rPr lang="en-IN" smtClean="0">
              <a:latin typeface="+mj-lt"/>
            </a:rPr>
            <a:t>Monitoring the problem</a:t>
          </a:r>
          <a:endParaRPr lang="en-IN" dirty="0">
            <a:latin typeface="+mj-lt"/>
          </a:endParaRPr>
        </a:p>
      </dgm:t>
    </dgm:pt>
    <dgm:pt modelId="{AF9E04FA-CDB7-483C-BA84-5C7E33E150EA}" type="parTrans" cxnId="{05460FDA-F29F-4971-9712-93CBD8FFD42B}">
      <dgm:prSet/>
      <dgm:spPr/>
      <dgm:t>
        <a:bodyPr/>
        <a:lstStyle/>
        <a:p>
          <a:endParaRPr lang="en-IN">
            <a:latin typeface="+mj-lt"/>
          </a:endParaRPr>
        </a:p>
      </dgm:t>
    </dgm:pt>
    <dgm:pt modelId="{D17E0802-8104-453B-ABD1-1AD17D7F10ED}" type="sibTrans" cxnId="{05460FDA-F29F-4971-9712-93CBD8FFD42B}">
      <dgm:prSet/>
      <dgm:spPr>
        <a:solidFill>
          <a:schemeClr val="tx1">
            <a:lumMod val="65000"/>
            <a:lumOff val="35000"/>
          </a:schemeClr>
        </a:solidFill>
        <a:ln>
          <a:solidFill>
            <a:schemeClr val="tx1"/>
          </a:solidFill>
        </a:ln>
        <a:effectLst/>
      </dgm:spPr>
      <dgm:t>
        <a:bodyPr/>
        <a:lstStyle/>
        <a:p>
          <a:endParaRPr lang="en-IN" dirty="0">
            <a:latin typeface="+mj-lt"/>
          </a:endParaRPr>
        </a:p>
      </dgm:t>
    </dgm:pt>
    <dgm:pt modelId="{E4E198F4-36AC-4610-8A3E-5617D9BAD962}">
      <dgm:prSet phldrT="[Text]" custT="1"/>
      <dgm:spPr>
        <a:ln w="28575">
          <a:solidFill>
            <a:schemeClr val="tx1"/>
          </a:solidFill>
        </a:ln>
      </dgm:spPr>
      <dgm:t>
        <a:bodyPr/>
        <a:lstStyle/>
        <a:p>
          <a:pPr algn="just"/>
          <a:r>
            <a:rPr lang="en-IN" sz="1200" dirty="0" smtClean="0">
              <a:solidFill>
                <a:schemeClr val="accent6">
                  <a:lumMod val="50000"/>
                </a:schemeClr>
              </a:solidFill>
              <a:latin typeface="+mj-lt"/>
            </a:rPr>
            <a:t>BP &amp; BMI</a:t>
          </a:r>
          <a:endParaRPr lang="en-IN" sz="1200" dirty="0">
            <a:solidFill>
              <a:schemeClr val="accent6">
                <a:lumMod val="50000"/>
              </a:schemeClr>
            </a:solidFill>
            <a:latin typeface="+mj-lt"/>
          </a:endParaRPr>
        </a:p>
      </dgm:t>
    </dgm:pt>
    <dgm:pt modelId="{EF0BB587-F660-45C0-99D7-DEEE6AAD4D8E}" type="parTrans" cxnId="{B4966A49-EF76-4DED-BEFC-B3C5A5333937}">
      <dgm:prSet/>
      <dgm:spPr/>
      <dgm:t>
        <a:bodyPr/>
        <a:lstStyle/>
        <a:p>
          <a:endParaRPr lang="en-IN">
            <a:latin typeface="+mj-lt"/>
          </a:endParaRPr>
        </a:p>
      </dgm:t>
    </dgm:pt>
    <dgm:pt modelId="{B49A9153-9855-4DE5-95C1-C1190A91C850}" type="sibTrans" cxnId="{B4966A49-EF76-4DED-BEFC-B3C5A5333937}">
      <dgm:prSet/>
      <dgm:spPr/>
      <dgm:t>
        <a:bodyPr/>
        <a:lstStyle/>
        <a:p>
          <a:endParaRPr lang="en-IN">
            <a:latin typeface="+mj-lt"/>
          </a:endParaRPr>
        </a:p>
      </dgm:t>
    </dgm:pt>
    <dgm:pt modelId="{FDEB055E-8328-4DB6-AC39-2F723140BEA9}">
      <dgm:prSet phldrT="[Text]"/>
      <dgm:spPr>
        <a:solidFill>
          <a:srgbClr val="F96A1B"/>
        </a:solidFill>
      </dgm:spPr>
      <dgm:t>
        <a:bodyPr/>
        <a:lstStyle/>
        <a:p>
          <a:r>
            <a:rPr lang="en-IN" dirty="0" smtClean="0">
              <a:latin typeface="+mj-lt"/>
            </a:rPr>
            <a:t>Control Problem</a:t>
          </a:r>
          <a:endParaRPr lang="en-IN" dirty="0">
            <a:latin typeface="+mj-lt"/>
          </a:endParaRPr>
        </a:p>
      </dgm:t>
    </dgm:pt>
    <dgm:pt modelId="{58D452F0-09C7-421D-8D63-705804FCD946}" type="parTrans" cxnId="{2169EB5F-D58F-4E1A-B38A-12B7D0560267}">
      <dgm:prSet/>
      <dgm:spPr/>
      <dgm:t>
        <a:bodyPr/>
        <a:lstStyle/>
        <a:p>
          <a:endParaRPr lang="en-IN">
            <a:latin typeface="+mj-lt"/>
          </a:endParaRPr>
        </a:p>
      </dgm:t>
    </dgm:pt>
    <dgm:pt modelId="{A58F22C3-03D5-4A69-BB52-03288712E1B3}" type="sibTrans" cxnId="{2169EB5F-D58F-4E1A-B38A-12B7D0560267}">
      <dgm:prSet/>
      <dgm:spPr>
        <a:solidFill>
          <a:schemeClr val="tx1">
            <a:lumMod val="65000"/>
            <a:lumOff val="35000"/>
          </a:schemeClr>
        </a:solidFill>
        <a:ln>
          <a:solidFill>
            <a:schemeClr val="tx1"/>
          </a:solidFill>
        </a:ln>
        <a:effectLst/>
      </dgm:spPr>
      <dgm:t>
        <a:bodyPr/>
        <a:lstStyle/>
        <a:p>
          <a:endParaRPr lang="en-IN" dirty="0">
            <a:latin typeface="+mj-lt"/>
          </a:endParaRPr>
        </a:p>
      </dgm:t>
    </dgm:pt>
    <dgm:pt modelId="{DA5890A3-5FBD-4789-9FDA-DB1E86EDB539}">
      <dgm:prSet phldrT="[Text]" custT="1"/>
      <dgm:spPr>
        <a:ln w="28575">
          <a:solidFill>
            <a:schemeClr val="tx1"/>
          </a:solidFill>
        </a:ln>
      </dgm:spPr>
      <dgm:t>
        <a:bodyPr/>
        <a:lstStyle/>
        <a:p>
          <a:r>
            <a:rPr lang="en-IN" sz="1400" dirty="0" smtClean="0">
              <a:solidFill>
                <a:schemeClr val="accent6">
                  <a:lumMod val="50000"/>
                </a:schemeClr>
              </a:solidFill>
              <a:latin typeface="+mj-lt"/>
            </a:rPr>
            <a:t>Control cardiovascular Problems and BP</a:t>
          </a:r>
          <a:endParaRPr lang="en-IN" sz="1400" dirty="0">
            <a:solidFill>
              <a:schemeClr val="accent6">
                <a:lumMod val="50000"/>
              </a:schemeClr>
            </a:solidFill>
            <a:latin typeface="+mj-lt"/>
          </a:endParaRPr>
        </a:p>
      </dgm:t>
    </dgm:pt>
    <dgm:pt modelId="{1187399B-33A4-4440-8A30-721938AD3E26}" type="parTrans" cxnId="{2D9F6F0B-734D-494A-9AF5-E6CDAA228165}">
      <dgm:prSet/>
      <dgm:spPr/>
      <dgm:t>
        <a:bodyPr/>
        <a:lstStyle/>
        <a:p>
          <a:endParaRPr lang="en-IN">
            <a:latin typeface="+mj-lt"/>
          </a:endParaRPr>
        </a:p>
      </dgm:t>
    </dgm:pt>
    <dgm:pt modelId="{A12685E5-9E39-4868-80AB-A23009ED933C}" type="sibTrans" cxnId="{2D9F6F0B-734D-494A-9AF5-E6CDAA228165}">
      <dgm:prSet/>
      <dgm:spPr/>
      <dgm:t>
        <a:bodyPr/>
        <a:lstStyle/>
        <a:p>
          <a:endParaRPr lang="en-IN">
            <a:latin typeface="+mj-lt"/>
          </a:endParaRPr>
        </a:p>
      </dgm:t>
    </dgm:pt>
    <dgm:pt modelId="{535D1EF5-0BDD-4207-820B-FD336AEADDB2}">
      <dgm:prSet phldrT="[Text]" custT="1"/>
      <dgm:spPr>
        <a:ln w="28575">
          <a:solidFill>
            <a:schemeClr val="tx1"/>
          </a:solidFill>
        </a:ln>
      </dgm:spPr>
      <dgm:t>
        <a:bodyPr/>
        <a:lstStyle/>
        <a:p>
          <a:r>
            <a:rPr lang="en-IN" sz="1400" dirty="0" smtClean="0">
              <a:solidFill>
                <a:schemeClr val="accent6">
                  <a:lumMod val="50000"/>
                </a:schemeClr>
              </a:solidFill>
              <a:latin typeface="+mj-lt"/>
            </a:rPr>
            <a:t>Control Kidney Disorder &amp; micro vascular complications</a:t>
          </a:r>
          <a:endParaRPr lang="en-IN" sz="1400" dirty="0">
            <a:solidFill>
              <a:schemeClr val="accent6">
                <a:lumMod val="50000"/>
              </a:schemeClr>
            </a:solidFill>
            <a:latin typeface="+mj-lt"/>
          </a:endParaRPr>
        </a:p>
      </dgm:t>
    </dgm:pt>
    <dgm:pt modelId="{6DE9FA44-D06C-4651-9FE1-7C43283F6F63}" type="parTrans" cxnId="{D0A25C5C-630C-44FA-9E10-D2F2BAA59F99}">
      <dgm:prSet/>
      <dgm:spPr/>
      <dgm:t>
        <a:bodyPr/>
        <a:lstStyle/>
        <a:p>
          <a:endParaRPr lang="en-IN">
            <a:latin typeface="+mj-lt"/>
          </a:endParaRPr>
        </a:p>
      </dgm:t>
    </dgm:pt>
    <dgm:pt modelId="{E4CB0560-FEAC-4DDD-A537-00D86AB711AB}" type="sibTrans" cxnId="{D0A25C5C-630C-44FA-9E10-D2F2BAA59F99}">
      <dgm:prSet/>
      <dgm:spPr/>
      <dgm:t>
        <a:bodyPr/>
        <a:lstStyle/>
        <a:p>
          <a:endParaRPr lang="en-IN">
            <a:latin typeface="+mj-lt"/>
          </a:endParaRPr>
        </a:p>
      </dgm:t>
    </dgm:pt>
    <dgm:pt modelId="{E5BE3D22-3B29-4EBC-A633-7EA5AA3D6BBD}">
      <dgm:prSet phldrT="[Text]"/>
      <dgm:spPr>
        <a:solidFill>
          <a:srgbClr val="F96A1B"/>
        </a:solidFill>
      </dgm:spPr>
      <dgm:t>
        <a:bodyPr/>
        <a:lstStyle/>
        <a:p>
          <a:r>
            <a:rPr lang="en-IN" smtClean="0">
              <a:latin typeface="+mj-lt"/>
            </a:rPr>
            <a:t>Reduce risk</a:t>
          </a:r>
          <a:endParaRPr lang="en-IN" dirty="0">
            <a:latin typeface="+mj-lt"/>
          </a:endParaRPr>
        </a:p>
      </dgm:t>
    </dgm:pt>
    <dgm:pt modelId="{70F0E09C-F8D9-4F50-B382-3FEBEF90B1FC}" type="parTrans" cxnId="{454232B9-FEFD-4B66-9E99-CBCA04373894}">
      <dgm:prSet/>
      <dgm:spPr/>
      <dgm:t>
        <a:bodyPr/>
        <a:lstStyle/>
        <a:p>
          <a:endParaRPr lang="en-IN">
            <a:latin typeface="+mj-lt"/>
          </a:endParaRPr>
        </a:p>
      </dgm:t>
    </dgm:pt>
    <dgm:pt modelId="{518483FD-0430-463D-A3EA-4DCEF7DD05C7}" type="sibTrans" cxnId="{454232B9-FEFD-4B66-9E99-CBCA04373894}">
      <dgm:prSet/>
      <dgm:spPr/>
      <dgm:t>
        <a:bodyPr/>
        <a:lstStyle/>
        <a:p>
          <a:endParaRPr lang="en-IN">
            <a:latin typeface="+mj-lt"/>
          </a:endParaRPr>
        </a:p>
      </dgm:t>
    </dgm:pt>
    <dgm:pt modelId="{7BFE6B43-D121-409B-A944-F2D6DEB114F5}">
      <dgm:prSet phldrT="[Text]" custT="1"/>
      <dgm:spPr>
        <a:ln w="28575">
          <a:solidFill>
            <a:schemeClr val="tx1"/>
          </a:solidFill>
        </a:ln>
      </dgm:spPr>
      <dgm:t>
        <a:bodyPr/>
        <a:lstStyle/>
        <a:p>
          <a:pPr algn="l"/>
          <a:r>
            <a:rPr lang="en-IN" sz="1200" dirty="0" smtClean="0">
              <a:solidFill>
                <a:schemeClr val="accent6">
                  <a:lumMod val="50000"/>
                </a:schemeClr>
              </a:solidFill>
              <a:latin typeface="+mj-lt"/>
            </a:rPr>
            <a:t>High Blood pressure</a:t>
          </a:r>
          <a:endParaRPr lang="en-IN" sz="1200" dirty="0">
            <a:solidFill>
              <a:schemeClr val="accent6">
                <a:lumMod val="50000"/>
              </a:schemeClr>
            </a:solidFill>
            <a:latin typeface="+mj-lt"/>
          </a:endParaRPr>
        </a:p>
      </dgm:t>
    </dgm:pt>
    <dgm:pt modelId="{468592C6-1CF0-4E47-B915-E358729172B7}" type="parTrans" cxnId="{A2990D90-B7CA-49EC-94AD-3BD4AB3B1A7F}">
      <dgm:prSet/>
      <dgm:spPr/>
      <dgm:t>
        <a:bodyPr/>
        <a:lstStyle/>
        <a:p>
          <a:endParaRPr lang="en-IN">
            <a:latin typeface="+mj-lt"/>
          </a:endParaRPr>
        </a:p>
      </dgm:t>
    </dgm:pt>
    <dgm:pt modelId="{4ED79581-7EC4-4F5B-B9DC-5941370CE035}" type="sibTrans" cxnId="{A2990D90-B7CA-49EC-94AD-3BD4AB3B1A7F}">
      <dgm:prSet/>
      <dgm:spPr/>
      <dgm:t>
        <a:bodyPr/>
        <a:lstStyle/>
        <a:p>
          <a:endParaRPr lang="en-IN">
            <a:latin typeface="+mj-lt"/>
          </a:endParaRPr>
        </a:p>
      </dgm:t>
    </dgm:pt>
    <dgm:pt modelId="{30735622-6BCC-4916-BC46-5A1C8A72F2FA}">
      <dgm:prSet phldrT="[Text]" custT="1"/>
      <dgm:spPr>
        <a:ln w="28575">
          <a:solidFill>
            <a:schemeClr val="tx1"/>
          </a:solidFill>
        </a:ln>
      </dgm:spPr>
      <dgm:t>
        <a:bodyPr/>
        <a:lstStyle/>
        <a:p>
          <a:pPr algn="just"/>
          <a:r>
            <a:rPr lang="en-IN" sz="1200" dirty="0" smtClean="0">
              <a:solidFill>
                <a:schemeClr val="accent6">
                  <a:lumMod val="50000"/>
                </a:schemeClr>
              </a:solidFill>
              <a:latin typeface="+mj-lt"/>
            </a:rPr>
            <a:t>Triglycerides (type of fat)</a:t>
          </a:r>
          <a:endParaRPr lang="en-IN" sz="1200" dirty="0">
            <a:solidFill>
              <a:schemeClr val="accent6">
                <a:lumMod val="50000"/>
              </a:schemeClr>
            </a:solidFill>
            <a:latin typeface="+mj-lt"/>
          </a:endParaRPr>
        </a:p>
      </dgm:t>
    </dgm:pt>
    <dgm:pt modelId="{E2891E83-F1B6-49F9-A3E3-436C4C87F5E4}" type="parTrans" cxnId="{AF835675-7928-4A15-B9BC-573755FF1F9C}">
      <dgm:prSet/>
      <dgm:spPr/>
      <dgm:t>
        <a:bodyPr/>
        <a:lstStyle/>
        <a:p>
          <a:endParaRPr lang="en-IN">
            <a:latin typeface="+mj-lt"/>
          </a:endParaRPr>
        </a:p>
      </dgm:t>
    </dgm:pt>
    <dgm:pt modelId="{8269E670-7FF5-47E4-A1BD-3C2890FD9BF9}" type="sibTrans" cxnId="{AF835675-7928-4A15-B9BC-573755FF1F9C}">
      <dgm:prSet/>
      <dgm:spPr/>
      <dgm:t>
        <a:bodyPr/>
        <a:lstStyle/>
        <a:p>
          <a:endParaRPr lang="en-IN">
            <a:latin typeface="+mj-lt"/>
          </a:endParaRPr>
        </a:p>
      </dgm:t>
    </dgm:pt>
    <dgm:pt modelId="{A2105679-75AA-48BF-92D3-82F4302C8E87}">
      <dgm:prSet phldrT="[Text]" custT="1"/>
      <dgm:spPr>
        <a:ln w="28575">
          <a:solidFill>
            <a:schemeClr val="tx1"/>
          </a:solidFill>
        </a:ln>
      </dgm:spPr>
      <dgm:t>
        <a:bodyPr/>
        <a:lstStyle/>
        <a:p>
          <a:pPr algn="just"/>
          <a:r>
            <a:rPr lang="en-IN" sz="1200" dirty="0" smtClean="0">
              <a:solidFill>
                <a:schemeClr val="accent6">
                  <a:lumMod val="50000"/>
                </a:schemeClr>
              </a:solidFill>
              <a:latin typeface="+mj-lt"/>
            </a:rPr>
            <a:t>TMT</a:t>
          </a:r>
          <a:endParaRPr lang="en-IN" sz="1200" dirty="0">
            <a:solidFill>
              <a:schemeClr val="accent6">
                <a:lumMod val="50000"/>
              </a:schemeClr>
            </a:solidFill>
            <a:latin typeface="+mj-lt"/>
          </a:endParaRPr>
        </a:p>
      </dgm:t>
    </dgm:pt>
    <dgm:pt modelId="{ABAD5C8D-760B-4394-85EF-9A1A0BD06536}" type="parTrans" cxnId="{D2D12909-09BA-4F49-B4BA-273EE8B6E9E0}">
      <dgm:prSet/>
      <dgm:spPr/>
      <dgm:t>
        <a:bodyPr/>
        <a:lstStyle/>
        <a:p>
          <a:endParaRPr lang="en-IN">
            <a:latin typeface="+mj-lt"/>
          </a:endParaRPr>
        </a:p>
      </dgm:t>
    </dgm:pt>
    <dgm:pt modelId="{7A55ECCF-661B-4E64-A193-D4B8D8EC1B55}" type="sibTrans" cxnId="{D2D12909-09BA-4F49-B4BA-273EE8B6E9E0}">
      <dgm:prSet/>
      <dgm:spPr/>
      <dgm:t>
        <a:bodyPr/>
        <a:lstStyle/>
        <a:p>
          <a:endParaRPr lang="en-IN">
            <a:latin typeface="+mj-lt"/>
          </a:endParaRPr>
        </a:p>
      </dgm:t>
    </dgm:pt>
    <dgm:pt modelId="{5975DF7D-EFC7-4F7E-B916-EF12841F3D8F}">
      <dgm:prSet phldrT="[Text]" custT="1"/>
      <dgm:spPr>
        <a:ln w="28575">
          <a:solidFill>
            <a:schemeClr val="tx1"/>
          </a:solidFill>
        </a:ln>
      </dgm:spPr>
      <dgm:t>
        <a:bodyPr/>
        <a:lstStyle/>
        <a:p>
          <a:pPr algn="just"/>
          <a:r>
            <a:rPr lang="en-IN" sz="1200" dirty="0" smtClean="0">
              <a:solidFill>
                <a:schemeClr val="accent6">
                  <a:lumMod val="50000"/>
                </a:schemeClr>
              </a:solidFill>
              <a:latin typeface="+mj-lt"/>
            </a:rPr>
            <a:t>HbA1c</a:t>
          </a:r>
          <a:endParaRPr lang="en-IN" sz="1200" dirty="0">
            <a:solidFill>
              <a:schemeClr val="accent6">
                <a:lumMod val="50000"/>
              </a:schemeClr>
            </a:solidFill>
            <a:latin typeface="+mj-lt"/>
          </a:endParaRPr>
        </a:p>
      </dgm:t>
    </dgm:pt>
    <dgm:pt modelId="{67ADB26A-1656-4F38-8729-E4FB1DA20808}" type="parTrans" cxnId="{C8628B57-200F-47C6-8CF2-9244279E7D71}">
      <dgm:prSet/>
      <dgm:spPr/>
      <dgm:t>
        <a:bodyPr/>
        <a:lstStyle/>
        <a:p>
          <a:endParaRPr lang="en-IN">
            <a:latin typeface="+mj-lt"/>
          </a:endParaRPr>
        </a:p>
      </dgm:t>
    </dgm:pt>
    <dgm:pt modelId="{BA798A65-4D4E-431E-8DC0-21DD7091FAB2}" type="sibTrans" cxnId="{C8628B57-200F-47C6-8CF2-9244279E7D71}">
      <dgm:prSet/>
      <dgm:spPr/>
      <dgm:t>
        <a:bodyPr/>
        <a:lstStyle/>
        <a:p>
          <a:endParaRPr lang="en-IN">
            <a:latin typeface="+mj-lt"/>
          </a:endParaRPr>
        </a:p>
      </dgm:t>
    </dgm:pt>
    <dgm:pt modelId="{57962E49-F29C-4C64-A025-F655F5AA55CE}">
      <dgm:prSet phldrT="[Text]" custT="1"/>
      <dgm:spPr>
        <a:ln w="28575">
          <a:solidFill>
            <a:schemeClr val="tx1"/>
          </a:solidFill>
        </a:ln>
      </dgm:spPr>
      <dgm:t>
        <a:bodyPr/>
        <a:lstStyle/>
        <a:p>
          <a:r>
            <a:rPr lang="en-IN" sz="1400" dirty="0" smtClean="0">
              <a:solidFill>
                <a:schemeClr val="accent6">
                  <a:lumMod val="50000"/>
                </a:schemeClr>
              </a:solidFill>
              <a:latin typeface="+mj-lt"/>
            </a:rPr>
            <a:t>Control eye and foot disorder</a:t>
          </a:r>
          <a:endParaRPr lang="en-IN" sz="1400" dirty="0">
            <a:solidFill>
              <a:schemeClr val="accent6">
                <a:lumMod val="50000"/>
              </a:schemeClr>
            </a:solidFill>
            <a:latin typeface="+mj-lt"/>
          </a:endParaRPr>
        </a:p>
      </dgm:t>
    </dgm:pt>
    <dgm:pt modelId="{E908EB63-A9DA-4D57-B3ED-396F1F16049B}" type="parTrans" cxnId="{58462DCD-259C-491B-A10B-84995424EB7E}">
      <dgm:prSet/>
      <dgm:spPr/>
      <dgm:t>
        <a:bodyPr/>
        <a:lstStyle/>
        <a:p>
          <a:endParaRPr lang="en-IN">
            <a:latin typeface="+mj-lt"/>
          </a:endParaRPr>
        </a:p>
      </dgm:t>
    </dgm:pt>
    <dgm:pt modelId="{B5D9422A-7ECA-4CD9-B6F0-F6C5651B7ED6}" type="sibTrans" cxnId="{58462DCD-259C-491B-A10B-84995424EB7E}">
      <dgm:prSet/>
      <dgm:spPr/>
      <dgm:t>
        <a:bodyPr/>
        <a:lstStyle/>
        <a:p>
          <a:endParaRPr lang="en-IN">
            <a:latin typeface="+mj-lt"/>
          </a:endParaRPr>
        </a:p>
      </dgm:t>
    </dgm:pt>
    <dgm:pt modelId="{FB2C6849-6411-461E-99D8-8F9A6DC22803}">
      <dgm:prSet phldrT="[Text]" custT="1"/>
      <dgm:spPr>
        <a:ln w="28575">
          <a:solidFill>
            <a:schemeClr val="tx1"/>
          </a:solidFill>
        </a:ln>
      </dgm:spPr>
      <dgm:t>
        <a:bodyPr/>
        <a:lstStyle/>
        <a:p>
          <a:pPr algn="l"/>
          <a:endParaRPr lang="en-IN" sz="1400" dirty="0">
            <a:solidFill>
              <a:schemeClr val="accent6">
                <a:lumMod val="50000"/>
              </a:schemeClr>
            </a:solidFill>
            <a:latin typeface="+mj-lt"/>
          </a:endParaRPr>
        </a:p>
      </dgm:t>
    </dgm:pt>
    <dgm:pt modelId="{21B92DAE-7084-4347-BDD0-04BAC147B434}" type="parTrans" cxnId="{64BA75FF-2F78-43D8-9FAE-6F4C2A9F6E21}">
      <dgm:prSet/>
      <dgm:spPr/>
      <dgm:t>
        <a:bodyPr/>
        <a:lstStyle/>
        <a:p>
          <a:endParaRPr lang="en-IN">
            <a:latin typeface="+mj-lt"/>
          </a:endParaRPr>
        </a:p>
      </dgm:t>
    </dgm:pt>
    <dgm:pt modelId="{F4BAB62C-BF41-4F8C-A828-979F65DF33E6}" type="sibTrans" cxnId="{64BA75FF-2F78-43D8-9FAE-6F4C2A9F6E21}">
      <dgm:prSet/>
      <dgm:spPr/>
      <dgm:t>
        <a:bodyPr/>
        <a:lstStyle/>
        <a:p>
          <a:endParaRPr lang="en-IN">
            <a:latin typeface="+mj-lt"/>
          </a:endParaRPr>
        </a:p>
      </dgm:t>
    </dgm:pt>
    <dgm:pt modelId="{A07E3541-6274-45AC-B73A-83CFC4DE95AF}">
      <dgm:prSet phldrT="[Text]" custT="1"/>
      <dgm:spPr>
        <a:ln w="28575">
          <a:solidFill>
            <a:schemeClr val="tx1"/>
          </a:solidFill>
        </a:ln>
      </dgm:spPr>
      <dgm:t>
        <a:bodyPr/>
        <a:lstStyle/>
        <a:p>
          <a:pPr algn="l"/>
          <a:endParaRPr lang="en-IN" sz="1400" dirty="0">
            <a:solidFill>
              <a:schemeClr val="accent6">
                <a:lumMod val="50000"/>
              </a:schemeClr>
            </a:solidFill>
            <a:latin typeface="+mj-lt"/>
          </a:endParaRPr>
        </a:p>
      </dgm:t>
    </dgm:pt>
    <dgm:pt modelId="{33961E2D-EAC2-4955-8CF8-CB18CBDB8AA5}" type="parTrans" cxnId="{AAE10806-D428-4FCF-8527-66D09F2FFED1}">
      <dgm:prSet/>
      <dgm:spPr/>
      <dgm:t>
        <a:bodyPr/>
        <a:lstStyle/>
        <a:p>
          <a:endParaRPr lang="en-IN">
            <a:latin typeface="+mj-lt"/>
          </a:endParaRPr>
        </a:p>
      </dgm:t>
    </dgm:pt>
    <dgm:pt modelId="{411096E5-D8BD-48BB-A53C-4681FA31FD6B}" type="sibTrans" cxnId="{AAE10806-D428-4FCF-8527-66D09F2FFED1}">
      <dgm:prSet/>
      <dgm:spPr/>
      <dgm:t>
        <a:bodyPr/>
        <a:lstStyle/>
        <a:p>
          <a:endParaRPr lang="en-IN">
            <a:latin typeface="+mj-lt"/>
          </a:endParaRPr>
        </a:p>
      </dgm:t>
    </dgm:pt>
    <dgm:pt modelId="{72FFBEF7-901C-419C-94B3-917E534667E0}">
      <dgm:prSet phldrT="[Text]" custT="1"/>
      <dgm:spPr>
        <a:ln w="28575">
          <a:solidFill>
            <a:schemeClr val="tx1"/>
          </a:solidFill>
        </a:ln>
      </dgm:spPr>
      <dgm:t>
        <a:bodyPr/>
        <a:lstStyle/>
        <a:p>
          <a:pPr algn="l"/>
          <a:r>
            <a:rPr lang="en-IN" sz="1200" dirty="0" smtClean="0">
              <a:solidFill>
                <a:schemeClr val="accent6">
                  <a:lumMod val="50000"/>
                </a:schemeClr>
              </a:solidFill>
              <a:latin typeface="+mj-lt"/>
            </a:rPr>
            <a:t>Nephropathy (Kidney failures) &amp; Micro-vascular disorders</a:t>
          </a:r>
          <a:endParaRPr lang="en-IN" sz="1200" dirty="0">
            <a:solidFill>
              <a:schemeClr val="accent6">
                <a:lumMod val="50000"/>
              </a:schemeClr>
            </a:solidFill>
            <a:latin typeface="+mj-lt"/>
          </a:endParaRPr>
        </a:p>
      </dgm:t>
    </dgm:pt>
    <dgm:pt modelId="{952C2F71-DCDF-4C95-A179-B6AA3A97F59C}" type="parTrans" cxnId="{1D55CB9D-2355-4DAA-9C63-918C185CF23F}">
      <dgm:prSet/>
      <dgm:spPr/>
      <dgm:t>
        <a:bodyPr/>
        <a:lstStyle/>
        <a:p>
          <a:endParaRPr lang="en-IN">
            <a:latin typeface="+mj-lt"/>
          </a:endParaRPr>
        </a:p>
      </dgm:t>
    </dgm:pt>
    <dgm:pt modelId="{B44FF243-F27F-4DDA-98BE-60DD5A4F0053}" type="sibTrans" cxnId="{1D55CB9D-2355-4DAA-9C63-918C185CF23F}">
      <dgm:prSet/>
      <dgm:spPr/>
      <dgm:t>
        <a:bodyPr/>
        <a:lstStyle/>
        <a:p>
          <a:endParaRPr lang="en-IN">
            <a:latin typeface="+mj-lt"/>
          </a:endParaRPr>
        </a:p>
      </dgm:t>
    </dgm:pt>
    <dgm:pt modelId="{1078B060-446C-4464-89CD-41A3F1632B8D}">
      <dgm:prSet phldrT="[Text]" custT="1"/>
      <dgm:spPr>
        <a:ln w="28575">
          <a:solidFill>
            <a:schemeClr val="tx1"/>
          </a:solidFill>
        </a:ln>
      </dgm:spPr>
      <dgm:t>
        <a:bodyPr/>
        <a:lstStyle/>
        <a:p>
          <a:pPr algn="l"/>
          <a:endParaRPr lang="en-IN" sz="1400" dirty="0">
            <a:solidFill>
              <a:schemeClr val="accent6">
                <a:lumMod val="50000"/>
              </a:schemeClr>
            </a:solidFill>
            <a:latin typeface="+mj-lt"/>
          </a:endParaRPr>
        </a:p>
      </dgm:t>
    </dgm:pt>
    <dgm:pt modelId="{0A2C63CF-9E09-461E-A666-1768A0C7F2FE}" type="parTrans" cxnId="{269B6E8B-19B6-4047-814F-937EF6146D38}">
      <dgm:prSet/>
      <dgm:spPr/>
      <dgm:t>
        <a:bodyPr/>
        <a:lstStyle/>
        <a:p>
          <a:endParaRPr lang="en-IN">
            <a:latin typeface="+mj-lt"/>
          </a:endParaRPr>
        </a:p>
      </dgm:t>
    </dgm:pt>
    <dgm:pt modelId="{C07A957D-3034-4D1E-8F27-07E34DAAE9E0}" type="sibTrans" cxnId="{269B6E8B-19B6-4047-814F-937EF6146D38}">
      <dgm:prSet/>
      <dgm:spPr/>
      <dgm:t>
        <a:bodyPr/>
        <a:lstStyle/>
        <a:p>
          <a:endParaRPr lang="en-IN">
            <a:latin typeface="+mj-lt"/>
          </a:endParaRPr>
        </a:p>
      </dgm:t>
    </dgm:pt>
    <dgm:pt modelId="{E6921B7B-5B8F-44C7-B0DE-EF43EAD2681A}">
      <dgm:prSet phldrT="[Text]" custT="1"/>
      <dgm:spPr>
        <a:ln w="28575">
          <a:solidFill>
            <a:schemeClr val="tx1"/>
          </a:solidFill>
        </a:ln>
      </dgm:spPr>
      <dgm:t>
        <a:bodyPr/>
        <a:lstStyle/>
        <a:p>
          <a:pPr algn="l"/>
          <a:endParaRPr lang="en-IN" sz="1400" dirty="0">
            <a:solidFill>
              <a:schemeClr val="accent6">
                <a:lumMod val="50000"/>
              </a:schemeClr>
            </a:solidFill>
            <a:latin typeface="+mj-lt"/>
          </a:endParaRPr>
        </a:p>
      </dgm:t>
    </dgm:pt>
    <dgm:pt modelId="{36623D90-8EC6-4C31-8620-11F7CFCF0F60}" type="parTrans" cxnId="{EDCC2213-BA00-48C0-A853-49E7A78142D1}">
      <dgm:prSet/>
      <dgm:spPr/>
      <dgm:t>
        <a:bodyPr/>
        <a:lstStyle/>
        <a:p>
          <a:endParaRPr lang="en-IN">
            <a:latin typeface="+mj-lt"/>
          </a:endParaRPr>
        </a:p>
      </dgm:t>
    </dgm:pt>
    <dgm:pt modelId="{90E92923-7A71-4C27-8D87-B5770681848C}" type="sibTrans" cxnId="{EDCC2213-BA00-48C0-A853-49E7A78142D1}">
      <dgm:prSet/>
      <dgm:spPr/>
      <dgm:t>
        <a:bodyPr/>
        <a:lstStyle/>
        <a:p>
          <a:endParaRPr lang="en-IN">
            <a:latin typeface="+mj-lt"/>
          </a:endParaRPr>
        </a:p>
      </dgm:t>
    </dgm:pt>
    <dgm:pt modelId="{05CF7F14-027A-4F4C-B1BE-9A1B3518616A}">
      <dgm:prSet phldrT="[Text]" custT="1"/>
      <dgm:spPr>
        <a:ln w="28575">
          <a:solidFill>
            <a:schemeClr val="tx1"/>
          </a:solidFill>
        </a:ln>
      </dgm:spPr>
      <dgm:t>
        <a:bodyPr/>
        <a:lstStyle/>
        <a:p>
          <a:pPr algn="l"/>
          <a:r>
            <a:rPr lang="en-IN" sz="1200" dirty="0" smtClean="0">
              <a:solidFill>
                <a:schemeClr val="accent6">
                  <a:lumMod val="50000"/>
                </a:schemeClr>
              </a:solidFill>
              <a:latin typeface="+mj-lt"/>
            </a:rPr>
            <a:t>Eye and foot disorder</a:t>
          </a:r>
          <a:endParaRPr lang="en-IN" sz="1200" dirty="0">
            <a:solidFill>
              <a:schemeClr val="accent6">
                <a:lumMod val="50000"/>
              </a:schemeClr>
            </a:solidFill>
            <a:latin typeface="+mj-lt"/>
          </a:endParaRPr>
        </a:p>
      </dgm:t>
    </dgm:pt>
    <dgm:pt modelId="{CA4EF3F3-F937-4D1E-B234-532850F6677A}" type="parTrans" cxnId="{63763718-3112-4411-84DB-A6A3B4FA0C58}">
      <dgm:prSet/>
      <dgm:spPr/>
      <dgm:t>
        <a:bodyPr/>
        <a:lstStyle/>
        <a:p>
          <a:endParaRPr lang="en-IN">
            <a:latin typeface="+mj-lt"/>
          </a:endParaRPr>
        </a:p>
      </dgm:t>
    </dgm:pt>
    <dgm:pt modelId="{26FB21BE-7EBD-447B-8887-122568446456}" type="sibTrans" cxnId="{63763718-3112-4411-84DB-A6A3B4FA0C58}">
      <dgm:prSet/>
      <dgm:spPr/>
      <dgm:t>
        <a:bodyPr/>
        <a:lstStyle/>
        <a:p>
          <a:endParaRPr lang="en-IN">
            <a:latin typeface="+mj-lt"/>
          </a:endParaRPr>
        </a:p>
      </dgm:t>
    </dgm:pt>
    <dgm:pt modelId="{A4D1BBEE-AE95-4970-A7B4-6C23C3105C5A}">
      <dgm:prSet phldrT="[Text]" custT="1"/>
      <dgm:spPr>
        <a:ln w="28575">
          <a:solidFill>
            <a:schemeClr val="tx1"/>
          </a:solidFill>
        </a:ln>
      </dgm:spPr>
      <dgm:t>
        <a:bodyPr/>
        <a:lstStyle/>
        <a:p>
          <a:pPr algn="l"/>
          <a:r>
            <a:rPr lang="en-IN" sz="1400" dirty="0" smtClean="0">
              <a:solidFill>
                <a:schemeClr val="accent6">
                  <a:lumMod val="50000"/>
                </a:schemeClr>
              </a:solidFill>
              <a:latin typeface="+mj-lt"/>
            </a:rPr>
            <a:t>Of High Blood pressure and related disorders</a:t>
          </a:r>
          <a:endParaRPr lang="en-IN" sz="1400" dirty="0">
            <a:solidFill>
              <a:schemeClr val="accent6">
                <a:lumMod val="50000"/>
              </a:schemeClr>
            </a:solidFill>
            <a:latin typeface="+mj-lt"/>
          </a:endParaRPr>
        </a:p>
      </dgm:t>
    </dgm:pt>
    <dgm:pt modelId="{BF427BBC-7D19-423C-8C49-CADBE7B5119A}" type="parTrans" cxnId="{32B5366A-2635-4920-ACA0-285D9A7DA0D5}">
      <dgm:prSet/>
      <dgm:spPr/>
      <dgm:t>
        <a:bodyPr/>
        <a:lstStyle/>
        <a:p>
          <a:endParaRPr lang="en-IN">
            <a:latin typeface="+mj-lt"/>
          </a:endParaRPr>
        </a:p>
      </dgm:t>
    </dgm:pt>
    <dgm:pt modelId="{24091762-66E9-455F-9DE8-67E0BCD0F635}" type="sibTrans" cxnId="{32B5366A-2635-4920-ACA0-285D9A7DA0D5}">
      <dgm:prSet/>
      <dgm:spPr/>
      <dgm:t>
        <a:bodyPr/>
        <a:lstStyle/>
        <a:p>
          <a:endParaRPr lang="en-IN">
            <a:latin typeface="+mj-lt"/>
          </a:endParaRPr>
        </a:p>
      </dgm:t>
    </dgm:pt>
    <dgm:pt modelId="{706D1C5B-D41D-45B5-A2FC-64F17211013D}">
      <dgm:prSet phldrT="[Text]" custT="1"/>
      <dgm:spPr>
        <a:ln w="28575">
          <a:solidFill>
            <a:schemeClr val="tx1"/>
          </a:solidFill>
        </a:ln>
      </dgm:spPr>
      <dgm:t>
        <a:bodyPr/>
        <a:lstStyle/>
        <a:p>
          <a:pPr algn="l"/>
          <a:r>
            <a:rPr lang="en-IN" sz="1400" smtClean="0">
              <a:solidFill>
                <a:schemeClr val="accent6">
                  <a:lumMod val="50000"/>
                </a:schemeClr>
              </a:solidFill>
              <a:latin typeface="+mj-lt"/>
            </a:rPr>
            <a:t>Of Kidney and other nephropathy disorders</a:t>
          </a:r>
          <a:endParaRPr lang="en-IN" sz="1400" dirty="0">
            <a:solidFill>
              <a:schemeClr val="accent6">
                <a:lumMod val="50000"/>
              </a:schemeClr>
            </a:solidFill>
            <a:latin typeface="+mj-lt"/>
          </a:endParaRPr>
        </a:p>
      </dgm:t>
    </dgm:pt>
    <dgm:pt modelId="{DA71FA61-C50F-4E9E-B0CA-4BE938E8DC1E}" type="parTrans" cxnId="{9B08219B-6CBD-44F8-A1AD-99A7B579759C}">
      <dgm:prSet/>
      <dgm:spPr/>
      <dgm:t>
        <a:bodyPr/>
        <a:lstStyle/>
        <a:p>
          <a:endParaRPr lang="en-IN">
            <a:latin typeface="+mj-lt"/>
          </a:endParaRPr>
        </a:p>
      </dgm:t>
    </dgm:pt>
    <dgm:pt modelId="{EA1D0061-9B7E-4B8D-A11C-1816ACDD5D1E}" type="sibTrans" cxnId="{9B08219B-6CBD-44F8-A1AD-99A7B579759C}">
      <dgm:prSet/>
      <dgm:spPr/>
      <dgm:t>
        <a:bodyPr/>
        <a:lstStyle/>
        <a:p>
          <a:endParaRPr lang="en-IN">
            <a:latin typeface="+mj-lt"/>
          </a:endParaRPr>
        </a:p>
      </dgm:t>
    </dgm:pt>
    <dgm:pt modelId="{6E3196D4-D678-4C7D-A9FF-D65FB0EB8E8D}">
      <dgm:prSet phldrT="[Text]" custT="1"/>
      <dgm:spPr>
        <a:ln w="28575">
          <a:solidFill>
            <a:schemeClr val="tx1"/>
          </a:solidFill>
        </a:ln>
      </dgm:spPr>
      <dgm:t>
        <a:bodyPr/>
        <a:lstStyle/>
        <a:p>
          <a:pPr algn="l"/>
          <a:endParaRPr lang="en-IN" sz="1400" dirty="0">
            <a:solidFill>
              <a:schemeClr val="accent6">
                <a:lumMod val="50000"/>
              </a:schemeClr>
            </a:solidFill>
            <a:latin typeface="+mj-lt"/>
          </a:endParaRPr>
        </a:p>
      </dgm:t>
    </dgm:pt>
    <dgm:pt modelId="{EE09E60C-04B1-4FF5-A40C-8625CFAFD053}" type="parTrans" cxnId="{6FF10010-9F67-45BB-BA7A-98C7D96DA05D}">
      <dgm:prSet/>
      <dgm:spPr/>
      <dgm:t>
        <a:bodyPr/>
        <a:lstStyle/>
        <a:p>
          <a:endParaRPr lang="en-IN">
            <a:latin typeface="+mj-lt"/>
          </a:endParaRPr>
        </a:p>
      </dgm:t>
    </dgm:pt>
    <dgm:pt modelId="{BDD801E6-FE52-4A55-869F-03312A5E3440}" type="sibTrans" cxnId="{6FF10010-9F67-45BB-BA7A-98C7D96DA05D}">
      <dgm:prSet/>
      <dgm:spPr/>
      <dgm:t>
        <a:bodyPr/>
        <a:lstStyle/>
        <a:p>
          <a:endParaRPr lang="en-IN">
            <a:latin typeface="+mj-lt"/>
          </a:endParaRPr>
        </a:p>
      </dgm:t>
    </dgm:pt>
    <dgm:pt modelId="{A35A4F0B-596F-4381-B395-D20D8091B230}">
      <dgm:prSet phldrT="[Text]" custT="1"/>
      <dgm:spPr>
        <a:ln w="28575">
          <a:solidFill>
            <a:schemeClr val="tx1"/>
          </a:solidFill>
        </a:ln>
      </dgm:spPr>
      <dgm:t>
        <a:bodyPr/>
        <a:lstStyle/>
        <a:p>
          <a:pPr algn="l"/>
          <a:r>
            <a:rPr lang="en-IN" sz="1400" dirty="0" smtClean="0">
              <a:solidFill>
                <a:schemeClr val="accent6">
                  <a:lumMod val="50000"/>
                </a:schemeClr>
              </a:solidFill>
              <a:latin typeface="+mj-lt"/>
            </a:rPr>
            <a:t>Of Eye &amp;  Foot Disorder</a:t>
          </a:r>
          <a:endParaRPr lang="en-IN" sz="1400" dirty="0">
            <a:solidFill>
              <a:schemeClr val="accent6">
                <a:lumMod val="50000"/>
              </a:schemeClr>
            </a:solidFill>
            <a:latin typeface="+mj-lt"/>
          </a:endParaRPr>
        </a:p>
      </dgm:t>
    </dgm:pt>
    <dgm:pt modelId="{BB07C7D1-E273-4A61-A988-6A84CECF217C}" type="parTrans" cxnId="{923043AE-CE6C-41F0-9AE7-74ED65B6FF21}">
      <dgm:prSet/>
      <dgm:spPr/>
      <dgm:t>
        <a:bodyPr/>
        <a:lstStyle/>
        <a:p>
          <a:endParaRPr lang="en-IN">
            <a:latin typeface="+mj-lt"/>
          </a:endParaRPr>
        </a:p>
      </dgm:t>
    </dgm:pt>
    <dgm:pt modelId="{41861FE4-FDA1-4699-A206-BBCB576F658E}" type="sibTrans" cxnId="{923043AE-CE6C-41F0-9AE7-74ED65B6FF21}">
      <dgm:prSet/>
      <dgm:spPr/>
      <dgm:t>
        <a:bodyPr/>
        <a:lstStyle/>
        <a:p>
          <a:endParaRPr lang="en-IN">
            <a:latin typeface="+mj-lt"/>
          </a:endParaRPr>
        </a:p>
      </dgm:t>
    </dgm:pt>
    <dgm:pt modelId="{666C1E41-F62B-4D05-A2DB-1CB4E2CAA45D}">
      <dgm:prSet phldrT="[Text]" custT="1"/>
      <dgm:spPr>
        <a:ln w="28575">
          <a:solidFill>
            <a:schemeClr val="tx1"/>
          </a:solidFill>
        </a:ln>
      </dgm:spPr>
      <dgm:t>
        <a:bodyPr/>
        <a:lstStyle/>
        <a:p>
          <a:pPr algn="just"/>
          <a:r>
            <a:rPr lang="en-IN" sz="1400" b="0" i="1" dirty="0" smtClean="0">
              <a:solidFill>
                <a:schemeClr val="accent6">
                  <a:lumMod val="50000"/>
                </a:schemeClr>
              </a:solidFill>
              <a:latin typeface="+mj-lt"/>
            </a:rPr>
            <a:t>Diagnostic and other monitoring measures</a:t>
          </a:r>
          <a:endParaRPr lang="en-IN" sz="1400" b="0" i="1" dirty="0">
            <a:solidFill>
              <a:schemeClr val="accent6">
                <a:lumMod val="50000"/>
              </a:schemeClr>
            </a:solidFill>
            <a:latin typeface="+mj-lt"/>
          </a:endParaRPr>
        </a:p>
      </dgm:t>
    </dgm:pt>
    <dgm:pt modelId="{D9D6B759-5469-40EA-A97C-3F1398390BF3}" type="parTrans" cxnId="{94BEFFE1-6897-4002-8841-8D46E5106946}">
      <dgm:prSet/>
      <dgm:spPr/>
      <dgm:t>
        <a:bodyPr/>
        <a:lstStyle/>
        <a:p>
          <a:endParaRPr lang="en-IN">
            <a:latin typeface="+mj-lt"/>
          </a:endParaRPr>
        </a:p>
      </dgm:t>
    </dgm:pt>
    <dgm:pt modelId="{75B15CD7-6186-48D0-A74E-F4DF69A6A9B7}" type="sibTrans" cxnId="{94BEFFE1-6897-4002-8841-8D46E5106946}">
      <dgm:prSet/>
      <dgm:spPr/>
      <dgm:t>
        <a:bodyPr/>
        <a:lstStyle/>
        <a:p>
          <a:endParaRPr lang="en-IN">
            <a:latin typeface="+mj-lt"/>
          </a:endParaRPr>
        </a:p>
      </dgm:t>
    </dgm:pt>
    <dgm:pt modelId="{77FAA8E5-A267-450F-8109-CF535776B3A9}">
      <dgm:prSet phldrT="[Text]" custT="1"/>
      <dgm:spPr>
        <a:ln w="28575">
          <a:solidFill>
            <a:schemeClr val="tx1"/>
          </a:solidFill>
        </a:ln>
      </dgm:spPr>
      <dgm:t>
        <a:bodyPr/>
        <a:lstStyle/>
        <a:p>
          <a:pPr algn="l"/>
          <a:r>
            <a:rPr lang="en-IN" sz="1400" dirty="0" smtClean="0">
              <a:solidFill>
                <a:schemeClr val="accent6">
                  <a:lumMod val="50000"/>
                </a:schemeClr>
              </a:solidFill>
              <a:latin typeface="+mj-lt"/>
            </a:rPr>
            <a:t>Of Cardiovascular problems </a:t>
          </a:r>
          <a:endParaRPr lang="en-IN" sz="1400" dirty="0">
            <a:solidFill>
              <a:schemeClr val="accent6">
                <a:lumMod val="50000"/>
              </a:schemeClr>
            </a:solidFill>
            <a:latin typeface="+mj-lt"/>
          </a:endParaRPr>
        </a:p>
      </dgm:t>
    </dgm:pt>
    <dgm:pt modelId="{77EE34B6-3D67-4E0E-A9EF-4623D57C1F1E}" type="parTrans" cxnId="{11C655DF-7764-412D-BA03-9884E5FEE7F0}">
      <dgm:prSet/>
      <dgm:spPr/>
      <dgm:t>
        <a:bodyPr/>
        <a:lstStyle/>
        <a:p>
          <a:endParaRPr lang="en-IN">
            <a:latin typeface="+mj-lt"/>
          </a:endParaRPr>
        </a:p>
      </dgm:t>
    </dgm:pt>
    <dgm:pt modelId="{4A5562B4-FB97-459A-976A-92A71765C327}" type="sibTrans" cxnId="{11C655DF-7764-412D-BA03-9884E5FEE7F0}">
      <dgm:prSet/>
      <dgm:spPr/>
      <dgm:t>
        <a:bodyPr/>
        <a:lstStyle/>
        <a:p>
          <a:endParaRPr lang="en-IN">
            <a:latin typeface="+mj-lt"/>
          </a:endParaRPr>
        </a:p>
      </dgm:t>
    </dgm:pt>
    <dgm:pt modelId="{660D9763-564F-4001-A8D6-486D808A3A14}">
      <dgm:prSet phldrT="[Text]" custT="1"/>
      <dgm:spPr>
        <a:ln w="28575">
          <a:solidFill>
            <a:schemeClr val="tx1"/>
          </a:solidFill>
        </a:ln>
      </dgm:spPr>
      <dgm:t>
        <a:bodyPr/>
        <a:lstStyle/>
        <a:p>
          <a:pPr algn="l"/>
          <a:r>
            <a:rPr lang="en-IN" sz="1200" dirty="0" smtClean="0">
              <a:solidFill>
                <a:schemeClr val="accent6">
                  <a:lumMod val="50000"/>
                </a:schemeClr>
              </a:solidFill>
              <a:latin typeface="+mj-lt"/>
            </a:rPr>
            <a:t>Cardiovascular diseases</a:t>
          </a:r>
          <a:endParaRPr lang="en-IN" sz="1200" dirty="0">
            <a:solidFill>
              <a:schemeClr val="accent6">
                <a:lumMod val="50000"/>
              </a:schemeClr>
            </a:solidFill>
            <a:latin typeface="+mj-lt"/>
          </a:endParaRPr>
        </a:p>
      </dgm:t>
    </dgm:pt>
    <dgm:pt modelId="{BBAA101F-6A98-46E2-8605-EAC05F471527}" type="parTrans" cxnId="{CFC771B3-3901-4913-8A00-48954FE947BB}">
      <dgm:prSet/>
      <dgm:spPr/>
      <dgm:t>
        <a:bodyPr/>
        <a:lstStyle/>
        <a:p>
          <a:endParaRPr lang="en-IN">
            <a:latin typeface="+mj-lt"/>
          </a:endParaRPr>
        </a:p>
      </dgm:t>
    </dgm:pt>
    <dgm:pt modelId="{1E0D76D2-4489-4AFA-80E3-0B278D95EDC6}" type="sibTrans" cxnId="{CFC771B3-3901-4913-8A00-48954FE947BB}">
      <dgm:prSet/>
      <dgm:spPr/>
      <dgm:t>
        <a:bodyPr/>
        <a:lstStyle/>
        <a:p>
          <a:endParaRPr lang="en-IN">
            <a:latin typeface="+mj-lt"/>
          </a:endParaRPr>
        </a:p>
      </dgm:t>
    </dgm:pt>
    <dgm:pt modelId="{D28B5797-64A3-4187-AAA1-876B66D1B1AE}">
      <dgm:prSet phldrT="[Text]" custT="1"/>
      <dgm:spPr>
        <a:ln w="28575">
          <a:solidFill>
            <a:schemeClr val="tx1"/>
          </a:solidFill>
        </a:ln>
      </dgm:spPr>
      <dgm:t>
        <a:bodyPr/>
        <a:lstStyle/>
        <a:p>
          <a:pPr algn="l"/>
          <a:r>
            <a:rPr lang="en-IN" sz="1400" b="0" i="1" dirty="0" smtClean="0">
              <a:solidFill>
                <a:schemeClr val="accent6">
                  <a:lumMod val="50000"/>
                </a:schemeClr>
              </a:solidFill>
              <a:latin typeface="+mj-lt"/>
            </a:rPr>
            <a:t>Diabetes related disorders</a:t>
          </a:r>
          <a:endParaRPr lang="en-IN" sz="1400" b="0" i="1" dirty="0">
            <a:solidFill>
              <a:schemeClr val="accent6">
                <a:lumMod val="50000"/>
              </a:schemeClr>
            </a:solidFill>
            <a:latin typeface="+mj-lt"/>
          </a:endParaRPr>
        </a:p>
      </dgm:t>
    </dgm:pt>
    <dgm:pt modelId="{B4543D42-8CFA-43F7-B029-F1FD0706B411}" type="parTrans" cxnId="{86455905-9091-4EED-95BA-56023B64BB05}">
      <dgm:prSet/>
      <dgm:spPr/>
      <dgm:t>
        <a:bodyPr/>
        <a:lstStyle/>
        <a:p>
          <a:endParaRPr lang="en-IN">
            <a:latin typeface="+mj-lt"/>
          </a:endParaRPr>
        </a:p>
      </dgm:t>
    </dgm:pt>
    <dgm:pt modelId="{7713E91E-EC96-4B40-AF4F-9F1A57227E22}" type="sibTrans" cxnId="{86455905-9091-4EED-95BA-56023B64BB05}">
      <dgm:prSet/>
      <dgm:spPr/>
      <dgm:t>
        <a:bodyPr/>
        <a:lstStyle/>
        <a:p>
          <a:endParaRPr lang="en-IN">
            <a:latin typeface="+mj-lt"/>
          </a:endParaRPr>
        </a:p>
      </dgm:t>
    </dgm:pt>
    <dgm:pt modelId="{965EC021-FC65-4DDA-9A02-DD8FB89B2A36}">
      <dgm:prSet phldrT="[Text]" custT="1"/>
      <dgm:spPr>
        <a:ln w="28575">
          <a:solidFill>
            <a:schemeClr val="tx1"/>
          </a:solidFill>
        </a:ln>
      </dgm:spPr>
      <dgm:t>
        <a:bodyPr/>
        <a:lstStyle/>
        <a:p>
          <a:pPr algn="just"/>
          <a:r>
            <a:rPr lang="en-IN" sz="1200" dirty="0" smtClean="0">
              <a:solidFill>
                <a:schemeClr val="accent6">
                  <a:lumMod val="50000"/>
                </a:schemeClr>
              </a:solidFill>
              <a:latin typeface="+mj-lt"/>
            </a:rPr>
            <a:t>Cholesterol</a:t>
          </a:r>
          <a:endParaRPr lang="en-IN" sz="1200" dirty="0">
            <a:solidFill>
              <a:schemeClr val="accent6">
                <a:lumMod val="50000"/>
              </a:schemeClr>
            </a:solidFill>
            <a:latin typeface="+mj-lt"/>
          </a:endParaRPr>
        </a:p>
      </dgm:t>
    </dgm:pt>
    <dgm:pt modelId="{096FFB1C-6417-4DBE-B9C4-28850FB0A9EB}" type="parTrans" cxnId="{310F7201-9F56-4310-9021-61D57723CD60}">
      <dgm:prSet/>
      <dgm:spPr/>
      <dgm:t>
        <a:bodyPr/>
        <a:lstStyle/>
        <a:p>
          <a:endParaRPr lang="en-US"/>
        </a:p>
      </dgm:t>
    </dgm:pt>
    <dgm:pt modelId="{BDCC2C5D-D035-4B1F-9251-8C5AF6A7F963}" type="sibTrans" cxnId="{310F7201-9F56-4310-9021-61D57723CD60}">
      <dgm:prSet/>
      <dgm:spPr/>
      <dgm:t>
        <a:bodyPr/>
        <a:lstStyle/>
        <a:p>
          <a:endParaRPr lang="en-US"/>
        </a:p>
      </dgm:t>
    </dgm:pt>
    <dgm:pt modelId="{9E4A0351-4907-41FE-B0C6-84BD7CECA1FF}">
      <dgm:prSet phldrT="[Text]" custT="1"/>
      <dgm:spPr>
        <a:ln w="28575">
          <a:solidFill>
            <a:schemeClr val="tx1"/>
          </a:solidFill>
        </a:ln>
      </dgm:spPr>
      <dgm:t>
        <a:bodyPr/>
        <a:lstStyle/>
        <a:p>
          <a:pPr algn="just"/>
          <a:r>
            <a:rPr lang="en-IN" sz="1200" dirty="0" smtClean="0">
              <a:solidFill>
                <a:schemeClr val="accent6">
                  <a:lumMod val="50000"/>
                </a:schemeClr>
              </a:solidFill>
              <a:latin typeface="+mj-lt"/>
            </a:rPr>
            <a:t>Eye and foot Examination</a:t>
          </a:r>
          <a:endParaRPr lang="en-IN" sz="1200" dirty="0">
            <a:solidFill>
              <a:schemeClr val="accent6">
                <a:lumMod val="50000"/>
              </a:schemeClr>
            </a:solidFill>
            <a:latin typeface="+mj-lt"/>
          </a:endParaRPr>
        </a:p>
      </dgm:t>
    </dgm:pt>
    <dgm:pt modelId="{A4BC1D71-4A85-4490-A213-6183CD4773F1}" type="parTrans" cxnId="{E7DBD3F8-FBFC-414F-A946-5E6C6F94FAC4}">
      <dgm:prSet/>
      <dgm:spPr/>
      <dgm:t>
        <a:bodyPr/>
        <a:lstStyle/>
        <a:p>
          <a:endParaRPr lang="en-US"/>
        </a:p>
      </dgm:t>
    </dgm:pt>
    <dgm:pt modelId="{0AD9CB7F-6F48-41AA-A429-1528A4C056DA}" type="sibTrans" cxnId="{E7DBD3F8-FBFC-414F-A946-5E6C6F94FAC4}">
      <dgm:prSet/>
      <dgm:spPr/>
      <dgm:t>
        <a:bodyPr/>
        <a:lstStyle/>
        <a:p>
          <a:endParaRPr lang="en-US"/>
        </a:p>
      </dgm:t>
    </dgm:pt>
    <dgm:pt modelId="{9E53A78C-FA95-4547-BDB5-B23067F757D7}" type="pres">
      <dgm:prSet presAssocID="{938CF6DE-304D-4374-8089-3506031533BE}" presName="Name0" presStyleCnt="0">
        <dgm:presLayoutVars>
          <dgm:dir/>
          <dgm:animLvl val="lvl"/>
          <dgm:resizeHandles val="exact"/>
        </dgm:presLayoutVars>
      </dgm:prSet>
      <dgm:spPr/>
      <dgm:t>
        <a:bodyPr/>
        <a:lstStyle/>
        <a:p>
          <a:endParaRPr lang="en-IN"/>
        </a:p>
      </dgm:t>
    </dgm:pt>
    <dgm:pt modelId="{038F3C2A-009A-4689-BB95-0522B8A9293D}" type="pres">
      <dgm:prSet presAssocID="{938CF6DE-304D-4374-8089-3506031533BE}" presName="tSp" presStyleCnt="0"/>
      <dgm:spPr/>
      <dgm:t>
        <a:bodyPr/>
        <a:lstStyle/>
        <a:p>
          <a:endParaRPr lang="en-US"/>
        </a:p>
      </dgm:t>
    </dgm:pt>
    <dgm:pt modelId="{9137BCD6-019C-4D3A-9D16-D5B55B4D3942}" type="pres">
      <dgm:prSet presAssocID="{938CF6DE-304D-4374-8089-3506031533BE}" presName="bSp" presStyleCnt="0"/>
      <dgm:spPr/>
      <dgm:t>
        <a:bodyPr/>
        <a:lstStyle/>
        <a:p>
          <a:endParaRPr lang="en-US"/>
        </a:p>
      </dgm:t>
    </dgm:pt>
    <dgm:pt modelId="{83A67430-41DA-405E-9415-14754F47D858}" type="pres">
      <dgm:prSet presAssocID="{938CF6DE-304D-4374-8089-3506031533BE}" presName="process" presStyleCnt="0"/>
      <dgm:spPr/>
      <dgm:t>
        <a:bodyPr/>
        <a:lstStyle/>
        <a:p>
          <a:endParaRPr lang="en-US"/>
        </a:p>
      </dgm:t>
    </dgm:pt>
    <dgm:pt modelId="{5E725105-29B4-4B8A-A31B-6BBBDDCCC4C4}" type="pres">
      <dgm:prSet presAssocID="{B9719635-71F5-4043-8223-7818422E6B12}" presName="composite1" presStyleCnt="0"/>
      <dgm:spPr/>
      <dgm:t>
        <a:bodyPr/>
        <a:lstStyle/>
        <a:p>
          <a:endParaRPr lang="en-US"/>
        </a:p>
      </dgm:t>
    </dgm:pt>
    <dgm:pt modelId="{2ED17A5E-EF68-4430-B2D1-288D2FA13A7B}" type="pres">
      <dgm:prSet presAssocID="{B9719635-71F5-4043-8223-7818422E6B12}" presName="dummyNode1" presStyleLbl="node1" presStyleIdx="0" presStyleCnt="4"/>
      <dgm:spPr/>
      <dgm:t>
        <a:bodyPr/>
        <a:lstStyle/>
        <a:p>
          <a:endParaRPr lang="en-US"/>
        </a:p>
      </dgm:t>
    </dgm:pt>
    <dgm:pt modelId="{17F5E78F-D22C-4F3F-B7FC-DB4E5A1F3347}" type="pres">
      <dgm:prSet presAssocID="{B9719635-71F5-4043-8223-7818422E6B12}" presName="childNode1" presStyleLbl="bgAcc1" presStyleIdx="0" presStyleCnt="4" custScaleX="111257" custScaleY="229107" custLinFactNeighborX="12062" custLinFactNeighborY="-60729">
        <dgm:presLayoutVars>
          <dgm:bulletEnabled val="1"/>
        </dgm:presLayoutVars>
      </dgm:prSet>
      <dgm:spPr/>
      <dgm:t>
        <a:bodyPr/>
        <a:lstStyle/>
        <a:p>
          <a:endParaRPr lang="en-IN"/>
        </a:p>
      </dgm:t>
    </dgm:pt>
    <dgm:pt modelId="{76097494-E3B4-45BC-AA3C-1A1DF096582D}" type="pres">
      <dgm:prSet presAssocID="{B9719635-71F5-4043-8223-7818422E6B12}" presName="childNode1tx" presStyleLbl="bgAcc1" presStyleIdx="0" presStyleCnt="4">
        <dgm:presLayoutVars>
          <dgm:bulletEnabled val="1"/>
        </dgm:presLayoutVars>
      </dgm:prSet>
      <dgm:spPr/>
      <dgm:t>
        <a:bodyPr/>
        <a:lstStyle/>
        <a:p>
          <a:endParaRPr lang="en-IN"/>
        </a:p>
      </dgm:t>
    </dgm:pt>
    <dgm:pt modelId="{2AE818EB-511C-4182-8C4D-F5D592470088}" type="pres">
      <dgm:prSet presAssocID="{B9719635-71F5-4043-8223-7818422E6B12}" presName="parentNode1" presStyleLbl="node1" presStyleIdx="0" presStyleCnt="4" custScaleX="92646" custLinFactNeighborX="-4515">
        <dgm:presLayoutVars>
          <dgm:chMax val="1"/>
          <dgm:bulletEnabled val="1"/>
        </dgm:presLayoutVars>
      </dgm:prSet>
      <dgm:spPr/>
      <dgm:t>
        <a:bodyPr/>
        <a:lstStyle/>
        <a:p>
          <a:endParaRPr lang="en-IN"/>
        </a:p>
      </dgm:t>
    </dgm:pt>
    <dgm:pt modelId="{E7855A71-2E36-4CB6-B8C6-A6A2BD392A02}" type="pres">
      <dgm:prSet presAssocID="{B9719635-71F5-4043-8223-7818422E6B12}" presName="connSite1" presStyleCnt="0"/>
      <dgm:spPr/>
      <dgm:t>
        <a:bodyPr/>
        <a:lstStyle/>
        <a:p>
          <a:endParaRPr lang="en-US"/>
        </a:p>
      </dgm:t>
    </dgm:pt>
    <dgm:pt modelId="{7E83F6C6-1FE5-4BC3-874A-458B99D0B724}" type="pres">
      <dgm:prSet presAssocID="{74AFEBB2-85FD-40D5-840B-A5EA9EE32DB6}" presName="Name9" presStyleLbl="sibTrans2D1" presStyleIdx="0" presStyleCnt="3" custLinFactNeighborX="-20531" custLinFactNeighborY="8177"/>
      <dgm:spPr/>
      <dgm:t>
        <a:bodyPr/>
        <a:lstStyle/>
        <a:p>
          <a:endParaRPr lang="en-IN"/>
        </a:p>
      </dgm:t>
    </dgm:pt>
    <dgm:pt modelId="{B0D6477F-CDAA-475F-8825-74B7356584B7}" type="pres">
      <dgm:prSet presAssocID="{0039C1EE-46EA-4685-B5E8-3AF708C500BF}" presName="composite2" presStyleCnt="0"/>
      <dgm:spPr/>
      <dgm:t>
        <a:bodyPr/>
        <a:lstStyle/>
        <a:p>
          <a:endParaRPr lang="en-US"/>
        </a:p>
      </dgm:t>
    </dgm:pt>
    <dgm:pt modelId="{481FCA88-5A48-4539-B49B-CBEE3291A7AA}" type="pres">
      <dgm:prSet presAssocID="{0039C1EE-46EA-4685-B5E8-3AF708C500BF}" presName="dummyNode2" presStyleLbl="node1" presStyleIdx="0" presStyleCnt="4"/>
      <dgm:spPr/>
      <dgm:t>
        <a:bodyPr/>
        <a:lstStyle/>
        <a:p>
          <a:endParaRPr lang="en-US"/>
        </a:p>
      </dgm:t>
    </dgm:pt>
    <dgm:pt modelId="{3F4EB430-2464-4251-A679-B814E083F68A}" type="pres">
      <dgm:prSet presAssocID="{0039C1EE-46EA-4685-B5E8-3AF708C500BF}" presName="childNode2" presStyleLbl="bgAcc1" presStyleIdx="1" presStyleCnt="4" custScaleX="106362" custScaleY="232568" custLinFactNeighborX="22001" custLinFactNeighborY="58472">
        <dgm:presLayoutVars>
          <dgm:bulletEnabled val="1"/>
        </dgm:presLayoutVars>
      </dgm:prSet>
      <dgm:spPr/>
      <dgm:t>
        <a:bodyPr/>
        <a:lstStyle/>
        <a:p>
          <a:endParaRPr lang="en-IN"/>
        </a:p>
      </dgm:t>
    </dgm:pt>
    <dgm:pt modelId="{776BFB0A-13EC-4B2C-B637-E06E80EFF6F6}" type="pres">
      <dgm:prSet presAssocID="{0039C1EE-46EA-4685-B5E8-3AF708C500BF}" presName="childNode2tx" presStyleLbl="bgAcc1" presStyleIdx="1" presStyleCnt="4">
        <dgm:presLayoutVars>
          <dgm:bulletEnabled val="1"/>
        </dgm:presLayoutVars>
      </dgm:prSet>
      <dgm:spPr/>
      <dgm:t>
        <a:bodyPr/>
        <a:lstStyle/>
        <a:p>
          <a:endParaRPr lang="en-IN"/>
        </a:p>
      </dgm:t>
    </dgm:pt>
    <dgm:pt modelId="{B9C8F1D4-6351-4FB5-86CC-C819418E3C43}" type="pres">
      <dgm:prSet presAssocID="{0039C1EE-46EA-4685-B5E8-3AF708C500BF}" presName="parentNode2" presStyleLbl="node1" presStyleIdx="1" presStyleCnt="4" custLinFactNeighborX="7977" custLinFactNeighborY="-23495">
        <dgm:presLayoutVars>
          <dgm:chMax val="0"/>
          <dgm:bulletEnabled val="1"/>
        </dgm:presLayoutVars>
      </dgm:prSet>
      <dgm:spPr/>
      <dgm:t>
        <a:bodyPr/>
        <a:lstStyle/>
        <a:p>
          <a:endParaRPr lang="en-IN"/>
        </a:p>
      </dgm:t>
    </dgm:pt>
    <dgm:pt modelId="{0EFC706C-048D-42FA-AC54-9220D34034C6}" type="pres">
      <dgm:prSet presAssocID="{0039C1EE-46EA-4685-B5E8-3AF708C500BF}" presName="connSite2" presStyleCnt="0"/>
      <dgm:spPr/>
      <dgm:t>
        <a:bodyPr/>
        <a:lstStyle/>
        <a:p>
          <a:endParaRPr lang="en-US"/>
        </a:p>
      </dgm:t>
    </dgm:pt>
    <dgm:pt modelId="{6FE489F3-804C-43FE-95FA-895706D97B0D}" type="pres">
      <dgm:prSet presAssocID="{D17E0802-8104-453B-ABD1-1AD17D7F10ED}" presName="Name18" presStyleLbl="sibTrans2D1" presStyleIdx="1" presStyleCnt="3" custScaleX="76685" custLinFactNeighborX="-23636" custLinFactNeighborY="-8625"/>
      <dgm:spPr/>
      <dgm:t>
        <a:bodyPr/>
        <a:lstStyle/>
        <a:p>
          <a:endParaRPr lang="en-IN"/>
        </a:p>
      </dgm:t>
    </dgm:pt>
    <dgm:pt modelId="{2B30BA19-7B67-45D5-AE6E-6E5A2EEEC390}" type="pres">
      <dgm:prSet presAssocID="{FDEB055E-8328-4DB6-AC39-2F723140BEA9}" presName="composite1" presStyleCnt="0"/>
      <dgm:spPr/>
      <dgm:t>
        <a:bodyPr/>
        <a:lstStyle/>
        <a:p>
          <a:endParaRPr lang="en-US"/>
        </a:p>
      </dgm:t>
    </dgm:pt>
    <dgm:pt modelId="{5D53031F-DF8A-42D2-B4A4-626886E87588}" type="pres">
      <dgm:prSet presAssocID="{FDEB055E-8328-4DB6-AC39-2F723140BEA9}" presName="dummyNode1" presStyleLbl="node1" presStyleIdx="1" presStyleCnt="4"/>
      <dgm:spPr/>
      <dgm:t>
        <a:bodyPr/>
        <a:lstStyle/>
        <a:p>
          <a:endParaRPr lang="en-US"/>
        </a:p>
      </dgm:t>
    </dgm:pt>
    <dgm:pt modelId="{52F4E744-1584-48E8-BF30-5C89C6BB1CFE}" type="pres">
      <dgm:prSet presAssocID="{FDEB055E-8328-4DB6-AC39-2F723140BEA9}" presName="childNode1" presStyleLbl="bgAcc1" presStyleIdx="2" presStyleCnt="4" custScaleY="220721" custLinFactNeighborX="19942" custLinFactNeighborY="-44725">
        <dgm:presLayoutVars>
          <dgm:bulletEnabled val="1"/>
        </dgm:presLayoutVars>
      </dgm:prSet>
      <dgm:spPr/>
      <dgm:t>
        <a:bodyPr/>
        <a:lstStyle/>
        <a:p>
          <a:endParaRPr lang="en-IN"/>
        </a:p>
      </dgm:t>
    </dgm:pt>
    <dgm:pt modelId="{79037736-2F9F-4613-AE74-9B4DB98B9A38}" type="pres">
      <dgm:prSet presAssocID="{FDEB055E-8328-4DB6-AC39-2F723140BEA9}" presName="childNode1tx" presStyleLbl="bgAcc1" presStyleIdx="2" presStyleCnt="4">
        <dgm:presLayoutVars>
          <dgm:bulletEnabled val="1"/>
        </dgm:presLayoutVars>
      </dgm:prSet>
      <dgm:spPr/>
      <dgm:t>
        <a:bodyPr/>
        <a:lstStyle/>
        <a:p>
          <a:endParaRPr lang="en-IN"/>
        </a:p>
      </dgm:t>
    </dgm:pt>
    <dgm:pt modelId="{D6499E4D-C983-479E-B85E-A0699F5B956E}" type="pres">
      <dgm:prSet presAssocID="{FDEB055E-8328-4DB6-AC39-2F723140BEA9}" presName="parentNode1" presStyleLbl="node1" presStyleIdx="2" presStyleCnt="4" custScaleX="89803" custLinFactNeighborX="1934" custLinFactNeighborY="-25139">
        <dgm:presLayoutVars>
          <dgm:chMax val="1"/>
          <dgm:bulletEnabled val="1"/>
        </dgm:presLayoutVars>
      </dgm:prSet>
      <dgm:spPr/>
      <dgm:t>
        <a:bodyPr/>
        <a:lstStyle/>
        <a:p>
          <a:endParaRPr lang="en-IN"/>
        </a:p>
      </dgm:t>
    </dgm:pt>
    <dgm:pt modelId="{3197EA35-6965-46D1-BDBA-0E9B54B4EDB0}" type="pres">
      <dgm:prSet presAssocID="{FDEB055E-8328-4DB6-AC39-2F723140BEA9}" presName="connSite1" presStyleCnt="0"/>
      <dgm:spPr/>
      <dgm:t>
        <a:bodyPr/>
        <a:lstStyle/>
        <a:p>
          <a:endParaRPr lang="en-US"/>
        </a:p>
      </dgm:t>
    </dgm:pt>
    <dgm:pt modelId="{36FA734E-7DCA-4044-B5C2-0A840C443332}" type="pres">
      <dgm:prSet presAssocID="{A58F22C3-03D5-4A69-BB52-03288712E1B3}" presName="Name9" presStyleLbl="sibTrans2D1" presStyleIdx="2" presStyleCnt="3" custLinFactNeighborX="-21921" custLinFactNeighborY="13525"/>
      <dgm:spPr/>
      <dgm:t>
        <a:bodyPr/>
        <a:lstStyle/>
        <a:p>
          <a:endParaRPr lang="en-IN"/>
        </a:p>
      </dgm:t>
    </dgm:pt>
    <dgm:pt modelId="{E16D2AF9-2BE7-4D4D-814F-21B06A785BF4}" type="pres">
      <dgm:prSet presAssocID="{E5BE3D22-3B29-4EBC-A633-7EA5AA3D6BBD}" presName="composite2" presStyleCnt="0"/>
      <dgm:spPr/>
      <dgm:t>
        <a:bodyPr/>
        <a:lstStyle/>
        <a:p>
          <a:endParaRPr lang="en-US"/>
        </a:p>
      </dgm:t>
    </dgm:pt>
    <dgm:pt modelId="{DA0911CA-03DA-4DC5-9384-45926809381B}" type="pres">
      <dgm:prSet presAssocID="{E5BE3D22-3B29-4EBC-A633-7EA5AA3D6BBD}" presName="dummyNode2" presStyleLbl="node1" presStyleIdx="2" presStyleCnt="4"/>
      <dgm:spPr/>
      <dgm:t>
        <a:bodyPr/>
        <a:lstStyle/>
        <a:p>
          <a:endParaRPr lang="en-US"/>
        </a:p>
      </dgm:t>
    </dgm:pt>
    <dgm:pt modelId="{DD31A0EE-D204-4F0C-9911-BCA5F928D8C1}" type="pres">
      <dgm:prSet presAssocID="{E5BE3D22-3B29-4EBC-A633-7EA5AA3D6BBD}" presName="childNode2" presStyleLbl="bgAcc1" presStyleIdx="3" presStyleCnt="4" custScaleY="263126" custLinFactNeighborX="11114" custLinFactNeighborY="12164">
        <dgm:presLayoutVars>
          <dgm:bulletEnabled val="1"/>
        </dgm:presLayoutVars>
      </dgm:prSet>
      <dgm:spPr/>
      <dgm:t>
        <a:bodyPr/>
        <a:lstStyle/>
        <a:p>
          <a:endParaRPr lang="en-IN"/>
        </a:p>
      </dgm:t>
    </dgm:pt>
    <dgm:pt modelId="{BF7E7E0E-D996-438C-822D-4871308FFC5E}" type="pres">
      <dgm:prSet presAssocID="{E5BE3D22-3B29-4EBC-A633-7EA5AA3D6BBD}" presName="childNode2tx" presStyleLbl="bgAcc1" presStyleIdx="3" presStyleCnt="4">
        <dgm:presLayoutVars>
          <dgm:bulletEnabled val="1"/>
        </dgm:presLayoutVars>
      </dgm:prSet>
      <dgm:spPr/>
      <dgm:t>
        <a:bodyPr/>
        <a:lstStyle/>
        <a:p>
          <a:endParaRPr lang="en-IN"/>
        </a:p>
      </dgm:t>
    </dgm:pt>
    <dgm:pt modelId="{1CBDCD63-19D8-4D40-BB63-74928C27F658}" type="pres">
      <dgm:prSet presAssocID="{E5BE3D22-3B29-4EBC-A633-7EA5AA3D6BBD}" presName="parentNode2" presStyleLbl="node1" presStyleIdx="3" presStyleCnt="4" custLinFactNeighborX="-7433" custLinFactNeighborY="-94302">
        <dgm:presLayoutVars>
          <dgm:chMax val="0"/>
          <dgm:bulletEnabled val="1"/>
        </dgm:presLayoutVars>
      </dgm:prSet>
      <dgm:spPr/>
      <dgm:t>
        <a:bodyPr/>
        <a:lstStyle/>
        <a:p>
          <a:endParaRPr lang="en-IN"/>
        </a:p>
      </dgm:t>
    </dgm:pt>
    <dgm:pt modelId="{009FD448-DA2B-440A-AD79-254BF357DE4D}" type="pres">
      <dgm:prSet presAssocID="{E5BE3D22-3B29-4EBC-A633-7EA5AA3D6BBD}" presName="connSite2" presStyleCnt="0"/>
      <dgm:spPr/>
      <dgm:t>
        <a:bodyPr/>
        <a:lstStyle/>
        <a:p>
          <a:endParaRPr lang="en-US"/>
        </a:p>
      </dgm:t>
    </dgm:pt>
  </dgm:ptLst>
  <dgm:cxnLst>
    <dgm:cxn modelId="{D0A25C5C-630C-44FA-9E10-D2F2BAA59F99}" srcId="{FDEB055E-8328-4DB6-AC39-2F723140BEA9}" destId="{535D1EF5-0BDD-4207-820B-FD336AEADDB2}" srcOrd="1" destOrd="0" parTransId="{6DE9FA44-D06C-4651-9FE1-7C43283F6F63}" sibTransId="{E4CB0560-FEAC-4DDD-A537-00D86AB711AB}"/>
    <dgm:cxn modelId="{AAE10806-D428-4FCF-8527-66D09F2FFED1}" srcId="{B9719635-71F5-4043-8223-7818422E6B12}" destId="{A07E3541-6274-45AC-B73A-83CFC4DE95AF}" srcOrd="3" destOrd="0" parTransId="{33961E2D-EAC2-4955-8CF8-CB18CBDB8AA5}" sibTransId="{411096E5-D8BD-48BB-A53C-4681FA31FD6B}"/>
    <dgm:cxn modelId="{8F70E8C9-B3D2-4112-9948-6C8867B993B1}" type="presOf" srcId="{706D1C5B-D41D-45B5-A2FC-64F17211013D}" destId="{DD31A0EE-D204-4F0C-9911-BCA5F928D8C1}" srcOrd="0" destOrd="2" presId="urn:microsoft.com/office/officeart/2005/8/layout/hProcess4"/>
    <dgm:cxn modelId="{3193BFAE-10DA-44B4-8F8F-E993D3E3AACD}" type="presOf" srcId="{E5BE3D22-3B29-4EBC-A633-7EA5AA3D6BBD}" destId="{1CBDCD63-19D8-4D40-BB63-74928C27F658}" srcOrd="0" destOrd="0" presId="urn:microsoft.com/office/officeart/2005/8/layout/hProcess4"/>
    <dgm:cxn modelId="{3DC40D59-F99B-4B5C-9549-B17A0C5A084C}" srcId="{938CF6DE-304D-4374-8089-3506031533BE}" destId="{B9719635-71F5-4043-8223-7818422E6B12}" srcOrd="0" destOrd="0" parTransId="{8877350B-CE76-426E-8B56-FD350C5A2F44}" sibTransId="{74AFEBB2-85FD-40D5-840B-A5EA9EE32DB6}"/>
    <dgm:cxn modelId="{EDCC2213-BA00-48C0-A853-49E7A78142D1}" srcId="{B9719635-71F5-4043-8223-7818422E6B12}" destId="{E6921B7B-5B8F-44C7-B0DE-EF43EAD2681A}" srcOrd="1" destOrd="0" parTransId="{36623D90-8EC6-4C31-8620-11F7CFCF0F60}" sibTransId="{90E92923-7A71-4C27-8D87-B5770681848C}"/>
    <dgm:cxn modelId="{B5170E2F-BD59-442D-AB03-3C0458D884BE}" type="presOf" srcId="{DA5890A3-5FBD-4789-9FDA-DB1E86EDB539}" destId="{52F4E744-1584-48E8-BF30-5C89C6BB1CFE}" srcOrd="0" destOrd="0" presId="urn:microsoft.com/office/officeart/2005/8/layout/hProcess4"/>
    <dgm:cxn modelId="{00C6BC6F-8FE1-4019-A37F-431BA2AB2A18}" type="presOf" srcId="{1078B060-446C-4464-89CD-41A3F1632B8D}" destId="{17F5E78F-D22C-4F3F-B7FC-DB4E5A1F3347}" srcOrd="0" destOrd="6" presId="urn:microsoft.com/office/officeart/2005/8/layout/hProcess4"/>
    <dgm:cxn modelId="{2BBB1940-B243-4200-90F6-9668EFB6E56A}" type="presOf" srcId="{DA5890A3-5FBD-4789-9FDA-DB1E86EDB539}" destId="{79037736-2F9F-4613-AE74-9B4DB98B9A38}" srcOrd="1" destOrd="0" presId="urn:microsoft.com/office/officeart/2005/8/layout/hProcess4"/>
    <dgm:cxn modelId="{67711DB2-4587-48B4-847D-01E272BBDFFC}" type="presOf" srcId="{A4D1BBEE-AE95-4970-A7B4-6C23C3105C5A}" destId="{BF7E7E0E-D996-438C-822D-4871308FFC5E}" srcOrd="1" destOrd="1" presId="urn:microsoft.com/office/officeart/2005/8/layout/hProcess4"/>
    <dgm:cxn modelId="{5F40C6DD-2399-496A-8524-DEFEF764DCD2}" type="presOf" srcId="{FDEB055E-8328-4DB6-AC39-2F723140BEA9}" destId="{D6499E4D-C983-479E-B85E-A0699F5B956E}" srcOrd="0" destOrd="0" presId="urn:microsoft.com/office/officeart/2005/8/layout/hProcess4"/>
    <dgm:cxn modelId="{94BEFFE1-6897-4002-8841-8D46E5106946}" srcId="{0039C1EE-46EA-4685-B5E8-3AF708C500BF}" destId="{666C1E41-F62B-4D05-A2DB-1CB4E2CAA45D}" srcOrd="0" destOrd="0" parTransId="{D9D6B759-5469-40EA-A97C-3F1398390BF3}" sibTransId="{75B15CD7-6186-48D0-A74E-F4DF69A6A9B7}"/>
    <dgm:cxn modelId="{32B5366A-2635-4920-ACA0-285D9A7DA0D5}" srcId="{E5BE3D22-3B29-4EBC-A633-7EA5AA3D6BBD}" destId="{A4D1BBEE-AE95-4970-A7B4-6C23C3105C5A}" srcOrd="1" destOrd="0" parTransId="{BF427BBC-7D19-423C-8C49-CADBE7B5119A}" sibTransId="{24091762-66E9-455F-9DE8-67E0BCD0F635}"/>
    <dgm:cxn modelId="{86455905-9091-4EED-95BA-56023B64BB05}" srcId="{B9719635-71F5-4043-8223-7818422E6B12}" destId="{D28B5797-64A3-4187-AAA1-876B66D1B1AE}" srcOrd="0" destOrd="0" parTransId="{B4543D42-8CFA-43F7-B029-F1FD0706B411}" sibTransId="{7713E91E-EC96-4B40-AF4F-9F1A57227E22}"/>
    <dgm:cxn modelId="{C79CB1C5-B5BC-4124-B469-F96945F0F0AF}" type="presOf" srcId="{E4E198F4-36AC-4610-8A3E-5617D9BAD962}" destId="{3F4EB430-2464-4251-A679-B814E083F68A}" srcOrd="0" destOrd="1" presId="urn:microsoft.com/office/officeart/2005/8/layout/hProcess4"/>
    <dgm:cxn modelId="{B7EAFD69-B4C2-4F64-9CC1-A50087B088C3}" type="presOf" srcId="{535D1EF5-0BDD-4207-820B-FD336AEADDB2}" destId="{79037736-2F9F-4613-AE74-9B4DB98B9A38}" srcOrd="1" destOrd="1" presId="urn:microsoft.com/office/officeart/2005/8/layout/hProcess4"/>
    <dgm:cxn modelId="{D6CFCDC7-88D3-48E4-8558-98983988A63D}" type="presOf" srcId="{B9719635-71F5-4043-8223-7818422E6B12}" destId="{2AE818EB-511C-4182-8C4D-F5D592470088}" srcOrd="0" destOrd="0" presId="urn:microsoft.com/office/officeart/2005/8/layout/hProcess4"/>
    <dgm:cxn modelId="{AE212183-C07F-48A4-B81F-D44DCB00E541}" type="presOf" srcId="{660D9763-564F-4001-A8D6-486D808A3A14}" destId="{17F5E78F-D22C-4F3F-B7FC-DB4E5A1F3347}" srcOrd="0" destOrd="1" presId="urn:microsoft.com/office/officeart/2005/8/layout/hProcess4"/>
    <dgm:cxn modelId="{79BE8F03-4913-46D7-B256-D89C02B45CBF}" type="presOf" srcId="{0039C1EE-46EA-4685-B5E8-3AF708C500BF}" destId="{B9C8F1D4-6351-4FB5-86CC-C819418E3C43}" srcOrd="0" destOrd="0" presId="urn:microsoft.com/office/officeart/2005/8/layout/hProcess4"/>
    <dgm:cxn modelId="{D6F9242E-B2EA-428B-BDBD-F5FF66177EC5}" type="presOf" srcId="{72FFBEF7-901C-419C-94B3-917E534667E0}" destId="{76097494-E3B4-45BC-AA3C-1A1DF096582D}" srcOrd="1" destOrd="3" presId="urn:microsoft.com/office/officeart/2005/8/layout/hProcess4"/>
    <dgm:cxn modelId="{CFC771B3-3901-4913-8A00-48954FE947BB}" srcId="{D28B5797-64A3-4187-AAA1-876B66D1B1AE}" destId="{660D9763-564F-4001-A8D6-486D808A3A14}" srcOrd="0" destOrd="0" parTransId="{BBAA101F-6A98-46E2-8605-EAC05F471527}" sibTransId="{1E0D76D2-4489-4AFA-80E3-0B278D95EDC6}"/>
    <dgm:cxn modelId="{269B6E8B-19B6-4047-814F-937EF6146D38}" srcId="{B9719635-71F5-4043-8223-7818422E6B12}" destId="{1078B060-446C-4464-89CD-41A3F1632B8D}" srcOrd="2" destOrd="0" parTransId="{0A2C63CF-9E09-461E-A666-1768A0C7F2FE}" sibTransId="{C07A957D-3034-4D1E-8F27-07E34DAAE9E0}"/>
    <dgm:cxn modelId="{A2990D90-B7CA-49EC-94AD-3BD4AB3B1A7F}" srcId="{D28B5797-64A3-4187-AAA1-876B66D1B1AE}" destId="{7BFE6B43-D121-409B-A944-F2D6DEB114F5}" srcOrd="1" destOrd="0" parTransId="{468592C6-1CF0-4E47-B915-E358729172B7}" sibTransId="{4ED79581-7EC4-4F5B-B9DC-5941370CE035}"/>
    <dgm:cxn modelId="{F96FC09F-311C-4717-A428-DDCEAFDB358A}" type="presOf" srcId="{A2105679-75AA-48BF-92D3-82F4302C8E87}" destId="{3F4EB430-2464-4251-A679-B814E083F68A}" srcOrd="0" destOrd="4" presId="urn:microsoft.com/office/officeart/2005/8/layout/hProcess4"/>
    <dgm:cxn modelId="{62BEDF44-3071-41A8-A30F-AD90646512DC}" type="presOf" srcId="{FB2C6849-6411-461E-99D8-8F9A6DC22803}" destId="{17F5E78F-D22C-4F3F-B7FC-DB4E5A1F3347}" srcOrd="0" destOrd="8" presId="urn:microsoft.com/office/officeart/2005/8/layout/hProcess4"/>
    <dgm:cxn modelId="{2169EB5F-D58F-4E1A-B38A-12B7D0560267}" srcId="{938CF6DE-304D-4374-8089-3506031533BE}" destId="{FDEB055E-8328-4DB6-AC39-2F723140BEA9}" srcOrd="2" destOrd="0" parTransId="{58D452F0-09C7-421D-8D63-705804FCD946}" sibTransId="{A58F22C3-03D5-4A69-BB52-03288712E1B3}"/>
    <dgm:cxn modelId="{C32112B3-2567-409F-9C9B-E94CB8C7298D}" type="presOf" srcId="{77FAA8E5-A267-450F-8109-CF535776B3A9}" destId="{DD31A0EE-D204-4F0C-9911-BCA5F928D8C1}" srcOrd="0" destOrd="0" presId="urn:microsoft.com/office/officeart/2005/8/layout/hProcess4"/>
    <dgm:cxn modelId="{D0ACA2AC-9E68-4EE8-B612-17BDB9464AF0}" type="presOf" srcId="{A58F22C3-03D5-4A69-BB52-03288712E1B3}" destId="{36FA734E-7DCA-4044-B5C2-0A840C443332}" srcOrd="0" destOrd="0" presId="urn:microsoft.com/office/officeart/2005/8/layout/hProcess4"/>
    <dgm:cxn modelId="{8CD68A7F-B2B3-4514-BDA9-340F81E55369}" type="presOf" srcId="{6E3196D4-D678-4C7D-A9FF-D65FB0EB8E8D}" destId="{DD31A0EE-D204-4F0C-9911-BCA5F928D8C1}" srcOrd="0" destOrd="4" presId="urn:microsoft.com/office/officeart/2005/8/layout/hProcess4"/>
    <dgm:cxn modelId="{AA29ABDE-E255-4F70-99CF-C0E445B1F264}" type="presOf" srcId="{1078B060-446C-4464-89CD-41A3F1632B8D}" destId="{76097494-E3B4-45BC-AA3C-1A1DF096582D}" srcOrd="1" destOrd="6" presId="urn:microsoft.com/office/officeart/2005/8/layout/hProcess4"/>
    <dgm:cxn modelId="{2B992A31-AA9F-4EE4-AD22-1C0F7C04D367}" type="presOf" srcId="{666C1E41-F62B-4D05-A2DB-1CB4E2CAA45D}" destId="{776BFB0A-13EC-4B2C-B637-E06E80EFF6F6}" srcOrd="1" destOrd="0" presId="urn:microsoft.com/office/officeart/2005/8/layout/hProcess4"/>
    <dgm:cxn modelId="{4EC62B37-795F-4B25-94CD-BE631C7D6FF8}" type="presOf" srcId="{9E4A0351-4907-41FE-B0C6-84BD7CECA1FF}" destId="{776BFB0A-13EC-4B2C-B637-E06E80EFF6F6}" srcOrd="1" destOrd="6" presId="urn:microsoft.com/office/officeart/2005/8/layout/hProcess4"/>
    <dgm:cxn modelId="{F313323F-7DC6-4549-893A-F8D1A7F1696F}" type="presOf" srcId="{FB2C6849-6411-461E-99D8-8F9A6DC22803}" destId="{76097494-E3B4-45BC-AA3C-1A1DF096582D}" srcOrd="1" destOrd="8" presId="urn:microsoft.com/office/officeart/2005/8/layout/hProcess4"/>
    <dgm:cxn modelId="{0BD683AF-6314-46E2-AA73-D4BFD8746E95}" type="presOf" srcId="{660D9763-564F-4001-A8D6-486D808A3A14}" destId="{76097494-E3B4-45BC-AA3C-1A1DF096582D}" srcOrd="1" destOrd="1" presId="urn:microsoft.com/office/officeart/2005/8/layout/hProcess4"/>
    <dgm:cxn modelId="{D2D12909-09BA-4F49-B4BA-273EE8B6E9E0}" srcId="{666C1E41-F62B-4D05-A2DB-1CB4E2CAA45D}" destId="{A2105679-75AA-48BF-92D3-82F4302C8E87}" srcOrd="3" destOrd="0" parTransId="{ABAD5C8D-760B-4394-85EF-9A1A0BD06536}" sibTransId="{7A55ECCF-661B-4E64-A193-D4B8D8EC1B55}"/>
    <dgm:cxn modelId="{E6BF0FEE-2F98-4576-8A6F-7E0662127D11}" type="presOf" srcId="{D17E0802-8104-453B-ABD1-1AD17D7F10ED}" destId="{6FE489F3-804C-43FE-95FA-895706D97B0D}" srcOrd="0" destOrd="0" presId="urn:microsoft.com/office/officeart/2005/8/layout/hProcess4"/>
    <dgm:cxn modelId="{923043AE-CE6C-41F0-9AE7-74ED65B6FF21}" srcId="{E5BE3D22-3B29-4EBC-A633-7EA5AA3D6BBD}" destId="{A35A4F0B-596F-4381-B395-D20D8091B230}" srcOrd="3" destOrd="0" parTransId="{BB07C7D1-E273-4A61-A988-6A84CECF217C}" sibTransId="{41861FE4-FDA1-4699-A206-BBCB576F658E}"/>
    <dgm:cxn modelId="{0044A1EF-3751-4253-8102-42B44FEEFABD}" type="presOf" srcId="{74AFEBB2-85FD-40D5-840B-A5EA9EE32DB6}" destId="{7E83F6C6-1FE5-4BC3-874A-458B99D0B724}" srcOrd="0" destOrd="0" presId="urn:microsoft.com/office/officeart/2005/8/layout/hProcess4"/>
    <dgm:cxn modelId="{7EA5979B-A40E-4876-9899-DB555167C8BF}" type="presOf" srcId="{A35A4F0B-596F-4381-B395-D20D8091B230}" destId="{BF7E7E0E-D996-438C-822D-4871308FFC5E}" srcOrd="1" destOrd="3" presId="urn:microsoft.com/office/officeart/2005/8/layout/hProcess4"/>
    <dgm:cxn modelId="{3943A09D-34E6-441F-A941-5B1B6038B5E6}" type="presOf" srcId="{965EC021-FC65-4DDA-9A02-DD8FB89B2A36}" destId="{776BFB0A-13EC-4B2C-B637-E06E80EFF6F6}" srcOrd="1" destOrd="2" presId="urn:microsoft.com/office/officeart/2005/8/layout/hProcess4"/>
    <dgm:cxn modelId="{A08EE7D9-662D-463E-ABB3-798747D93CDD}" type="presOf" srcId="{30735622-6BCC-4916-BC46-5A1C8A72F2FA}" destId="{776BFB0A-13EC-4B2C-B637-E06E80EFF6F6}" srcOrd="1" destOrd="3" presId="urn:microsoft.com/office/officeart/2005/8/layout/hProcess4"/>
    <dgm:cxn modelId="{B723E367-DE10-4E3E-929C-5E6A3C34DBBD}" type="presOf" srcId="{D28B5797-64A3-4187-AAA1-876B66D1B1AE}" destId="{17F5E78F-D22C-4F3F-B7FC-DB4E5A1F3347}" srcOrd="0" destOrd="0" presId="urn:microsoft.com/office/officeart/2005/8/layout/hProcess4"/>
    <dgm:cxn modelId="{A38B0D8E-4BF4-4931-8574-43443633AF8D}" type="presOf" srcId="{A2105679-75AA-48BF-92D3-82F4302C8E87}" destId="{776BFB0A-13EC-4B2C-B637-E06E80EFF6F6}" srcOrd="1" destOrd="4" presId="urn:microsoft.com/office/officeart/2005/8/layout/hProcess4"/>
    <dgm:cxn modelId="{2CE96597-D06E-4882-9C83-822B867DFBFB}" type="presOf" srcId="{05CF7F14-027A-4F4C-B1BE-9A1B3518616A}" destId="{76097494-E3B4-45BC-AA3C-1A1DF096582D}" srcOrd="1" destOrd="4" presId="urn:microsoft.com/office/officeart/2005/8/layout/hProcess4"/>
    <dgm:cxn modelId="{B4966A49-EF76-4DED-BEFC-B3C5A5333937}" srcId="{666C1E41-F62B-4D05-A2DB-1CB4E2CAA45D}" destId="{E4E198F4-36AC-4610-8A3E-5617D9BAD962}" srcOrd="0" destOrd="0" parTransId="{EF0BB587-F660-45C0-99D7-DEEE6AAD4D8E}" sibTransId="{B49A9153-9855-4DE5-95C1-C1190A91C850}"/>
    <dgm:cxn modelId="{AF6E7FD0-C523-4476-A9CA-EE8D77CDF0A2}" type="presOf" srcId="{E6921B7B-5B8F-44C7-B0DE-EF43EAD2681A}" destId="{17F5E78F-D22C-4F3F-B7FC-DB4E5A1F3347}" srcOrd="0" destOrd="5" presId="urn:microsoft.com/office/officeart/2005/8/layout/hProcess4"/>
    <dgm:cxn modelId="{E7DBD3F8-FBFC-414F-A946-5E6C6F94FAC4}" srcId="{666C1E41-F62B-4D05-A2DB-1CB4E2CAA45D}" destId="{9E4A0351-4907-41FE-B0C6-84BD7CECA1FF}" srcOrd="5" destOrd="0" parTransId="{A4BC1D71-4A85-4490-A213-6183CD4773F1}" sibTransId="{0AD9CB7F-6F48-41AA-A429-1528A4C056DA}"/>
    <dgm:cxn modelId="{76A421C5-5666-4770-916A-9AD91B406BEC}" type="presOf" srcId="{965EC021-FC65-4DDA-9A02-DD8FB89B2A36}" destId="{3F4EB430-2464-4251-A679-B814E083F68A}" srcOrd="0" destOrd="2" presId="urn:microsoft.com/office/officeart/2005/8/layout/hProcess4"/>
    <dgm:cxn modelId="{D972E920-AA3B-4824-B843-AED4E49733E3}" type="presOf" srcId="{A4D1BBEE-AE95-4970-A7B4-6C23C3105C5A}" destId="{DD31A0EE-D204-4F0C-9911-BCA5F928D8C1}" srcOrd="0" destOrd="1" presId="urn:microsoft.com/office/officeart/2005/8/layout/hProcess4"/>
    <dgm:cxn modelId="{FE6D600D-0A8E-40B0-B181-6EB91AEA77E3}" type="presOf" srcId="{D28B5797-64A3-4187-AAA1-876B66D1B1AE}" destId="{76097494-E3B4-45BC-AA3C-1A1DF096582D}" srcOrd="1" destOrd="0" presId="urn:microsoft.com/office/officeart/2005/8/layout/hProcess4"/>
    <dgm:cxn modelId="{CF14FD47-993F-4C6F-A5B4-FF66D394E0BC}" type="presOf" srcId="{A07E3541-6274-45AC-B73A-83CFC4DE95AF}" destId="{76097494-E3B4-45BC-AA3C-1A1DF096582D}" srcOrd="1" destOrd="7" presId="urn:microsoft.com/office/officeart/2005/8/layout/hProcess4"/>
    <dgm:cxn modelId="{3E73AE7C-EDDE-4722-9048-F7DB11D00CCE}" type="presOf" srcId="{30735622-6BCC-4916-BC46-5A1C8A72F2FA}" destId="{3F4EB430-2464-4251-A679-B814E083F68A}" srcOrd="0" destOrd="3" presId="urn:microsoft.com/office/officeart/2005/8/layout/hProcess4"/>
    <dgm:cxn modelId="{64BA75FF-2F78-43D8-9FAE-6F4C2A9F6E21}" srcId="{B9719635-71F5-4043-8223-7818422E6B12}" destId="{FB2C6849-6411-461E-99D8-8F9A6DC22803}" srcOrd="4" destOrd="0" parTransId="{21B92DAE-7084-4347-BDD0-04BAC147B434}" sibTransId="{F4BAB62C-BF41-4F8C-A828-979F65DF33E6}"/>
    <dgm:cxn modelId="{669F7366-9665-4850-87FE-7245E52F2A49}" type="presOf" srcId="{E4E198F4-36AC-4610-8A3E-5617D9BAD962}" destId="{776BFB0A-13EC-4B2C-B637-E06E80EFF6F6}" srcOrd="1" destOrd="1" presId="urn:microsoft.com/office/officeart/2005/8/layout/hProcess4"/>
    <dgm:cxn modelId="{EC0BDD56-BBE6-413E-8647-BDCDE35E8FF2}" type="presOf" srcId="{938CF6DE-304D-4374-8089-3506031533BE}" destId="{9E53A78C-FA95-4547-BDB5-B23067F757D7}" srcOrd="0" destOrd="0" presId="urn:microsoft.com/office/officeart/2005/8/layout/hProcess4"/>
    <dgm:cxn modelId="{35FEAF81-62DC-4E51-BD84-15A545ACFC81}" type="presOf" srcId="{706D1C5B-D41D-45B5-A2FC-64F17211013D}" destId="{BF7E7E0E-D996-438C-822D-4871308FFC5E}" srcOrd="1" destOrd="2" presId="urn:microsoft.com/office/officeart/2005/8/layout/hProcess4"/>
    <dgm:cxn modelId="{310F7201-9F56-4310-9021-61D57723CD60}" srcId="{666C1E41-F62B-4D05-A2DB-1CB4E2CAA45D}" destId="{965EC021-FC65-4DDA-9A02-DD8FB89B2A36}" srcOrd="1" destOrd="0" parTransId="{096FFB1C-6417-4DBE-B9C4-28850FB0A9EB}" sibTransId="{BDCC2C5D-D035-4B1F-9251-8C5AF6A7F963}"/>
    <dgm:cxn modelId="{9C28BF32-5772-4A6E-A9CB-611443A75784}" type="presOf" srcId="{72FFBEF7-901C-419C-94B3-917E534667E0}" destId="{17F5E78F-D22C-4F3F-B7FC-DB4E5A1F3347}" srcOrd="0" destOrd="3" presId="urn:microsoft.com/office/officeart/2005/8/layout/hProcess4"/>
    <dgm:cxn modelId="{9B08219B-6CBD-44F8-A1AD-99A7B579759C}" srcId="{E5BE3D22-3B29-4EBC-A633-7EA5AA3D6BBD}" destId="{706D1C5B-D41D-45B5-A2FC-64F17211013D}" srcOrd="2" destOrd="0" parTransId="{DA71FA61-C50F-4E9E-B0CA-4BE938E8DC1E}" sibTransId="{EA1D0061-9B7E-4B8D-A11C-1816ACDD5D1E}"/>
    <dgm:cxn modelId="{63763718-3112-4411-84DB-A6A3B4FA0C58}" srcId="{D28B5797-64A3-4187-AAA1-876B66D1B1AE}" destId="{05CF7F14-027A-4F4C-B1BE-9A1B3518616A}" srcOrd="3" destOrd="0" parTransId="{CA4EF3F3-F937-4D1E-B234-532850F6677A}" sibTransId="{26FB21BE-7EBD-447B-8887-122568446456}"/>
    <dgm:cxn modelId="{1D55CB9D-2355-4DAA-9C63-918C185CF23F}" srcId="{D28B5797-64A3-4187-AAA1-876B66D1B1AE}" destId="{72FFBEF7-901C-419C-94B3-917E534667E0}" srcOrd="2" destOrd="0" parTransId="{952C2F71-DCDF-4C95-A179-B6AA3A97F59C}" sibTransId="{B44FF243-F27F-4DDA-98BE-60DD5A4F0053}"/>
    <dgm:cxn modelId="{EA7EE6F7-CB52-4231-87E3-F62B2099B737}" type="presOf" srcId="{77FAA8E5-A267-450F-8109-CF535776B3A9}" destId="{BF7E7E0E-D996-438C-822D-4871308FFC5E}" srcOrd="1" destOrd="0" presId="urn:microsoft.com/office/officeart/2005/8/layout/hProcess4"/>
    <dgm:cxn modelId="{6FF10010-9F67-45BB-BA7A-98C7D96DA05D}" srcId="{E5BE3D22-3B29-4EBC-A633-7EA5AA3D6BBD}" destId="{6E3196D4-D678-4C7D-A9FF-D65FB0EB8E8D}" srcOrd="4" destOrd="0" parTransId="{EE09E60C-04B1-4FF5-A40C-8625CFAFD053}" sibTransId="{BDD801E6-FE52-4A55-869F-03312A5E3440}"/>
    <dgm:cxn modelId="{C8628B57-200F-47C6-8CF2-9244279E7D71}" srcId="{666C1E41-F62B-4D05-A2DB-1CB4E2CAA45D}" destId="{5975DF7D-EFC7-4F7E-B916-EF12841F3D8F}" srcOrd="4" destOrd="0" parTransId="{67ADB26A-1656-4F38-8729-E4FB1DA20808}" sibTransId="{BA798A65-4D4E-431E-8DC0-21DD7091FAB2}"/>
    <dgm:cxn modelId="{7F8B9722-7B21-46E8-9651-67A84BCDC05A}" type="presOf" srcId="{E6921B7B-5B8F-44C7-B0DE-EF43EAD2681A}" destId="{76097494-E3B4-45BC-AA3C-1A1DF096582D}" srcOrd="1" destOrd="5" presId="urn:microsoft.com/office/officeart/2005/8/layout/hProcess4"/>
    <dgm:cxn modelId="{AF835675-7928-4A15-B9BC-573755FF1F9C}" srcId="{666C1E41-F62B-4D05-A2DB-1CB4E2CAA45D}" destId="{30735622-6BCC-4916-BC46-5A1C8A72F2FA}" srcOrd="2" destOrd="0" parTransId="{E2891E83-F1B6-49F9-A3E3-436C4C87F5E4}" sibTransId="{8269E670-7FF5-47E4-A1BD-3C2890FD9BF9}"/>
    <dgm:cxn modelId="{E64623EC-3F98-4A9A-93CA-670988478A15}" type="presOf" srcId="{7BFE6B43-D121-409B-A944-F2D6DEB114F5}" destId="{76097494-E3B4-45BC-AA3C-1A1DF096582D}" srcOrd="1" destOrd="2" presId="urn:microsoft.com/office/officeart/2005/8/layout/hProcess4"/>
    <dgm:cxn modelId="{06E209AA-5745-4A5C-A98D-6793304F4985}" type="presOf" srcId="{7BFE6B43-D121-409B-A944-F2D6DEB114F5}" destId="{17F5E78F-D22C-4F3F-B7FC-DB4E5A1F3347}" srcOrd="0" destOrd="2" presId="urn:microsoft.com/office/officeart/2005/8/layout/hProcess4"/>
    <dgm:cxn modelId="{8F3FD74E-5EAD-420B-BE05-FE88C221328B}" type="presOf" srcId="{A35A4F0B-596F-4381-B395-D20D8091B230}" destId="{DD31A0EE-D204-4F0C-9911-BCA5F928D8C1}" srcOrd="0" destOrd="3" presId="urn:microsoft.com/office/officeart/2005/8/layout/hProcess4"/>
    <dgm:cxn modelId="{05460FDA-F29F-4971-9712-93CBD8FFD42B}" srcId="{938CF6DE-304D-4374-8089-3506031533BE}" destId="{0039C1EE-46EA-4685-B5E8-3AF708C500BF}" srcOrd="1" destOrd="0" parTransId="{AF9E04FA-CDB7-483C-BA84-5C7E33E150EA}" sibTransId="{D17E0802-8104-453B-ABD1-1AD17D7F10ED}"/>
    <dgm:cxn modelId="{8CCB27C2-E60C-4973-BE29-A8BCD9292981}" type="presOf" srcId="{535D1EF5-0BDD-4207-820B-FD336AEADDB2}" destId="{52F4E744-1584-48E8-BF30-5C89C6BB1CFE}" srcOrd="0" destOrd="1" presId="urn:microsoft.com/office/officeart/2005/8/layout/hProcess4"/>
    <dgm:cxn modelId="{D40DAAF3-667A-4660-AC01-8B00EFF155A8}" type="presOf" srcId="{5975DF7D-EFC7-4F7E-B916-EF12841F3D8F}" destId="{776BFB0A-13EC-4B2C-B637-E06E80EFF6F6}" srcOrd="1" destOrd="5" presId="urn:microsoft.com/office/officeart/2005/8/layout/hProcess4"/>
    <dgm:cxn modelId="{454232B9-FEFD-4B66-9E99-CBCA04373894}" srcId="{938CF6DE-304D-4374-8089-3506031533BE}" destId="{E5BE3D22-3B29-4EBC-A633-7EA5AA3D6BBD}" srcOrd="3" destOrd="0" parTransId="{70F0E09C-F8D9-4F50-B382-3FEBEF90B1FC}" sibTransId="{518483FD-0430-463D-A3EA-4DCEF7DD05C7}"/>
    <dgm:cxn modelId="{11C655DF-7764-412D-BA03-9884E5FEE7F0}" srcId="{E5BE3D22-3B29-4EBC-A633-7EA5AA3D6BBD}" destId="{77FAA8E5-A267-450F-8109-CF535776B3A9}" srcOrd="0" destOrd="0" parTransId="{77EE34B6-3D67-4E0E-A9EF-4623D57C1F1E}" sibTransId="{4A5562B4-FB97-459A-976A-92A71765C327}"/>
    <dgm:cxn modelId="{ECA4A440-62C0-41A1-ABBE-DC6D9D34DD05}" type="presOf" srcId="{05CF7F14-027A-4F4C-B1BE-9A1B3518616A}" destId="{17F5E78F-D22C-4F3F-B7FC-DB4E5A1F3347}" srcOrd="0" destOrd="4" presId="urn:microsoft.com/office/officeart/2005/8/layout/hProcess4"/>
    <dgm:cxn modelId="{37BFC6B2-CFCD-47E5-A4CA-55DA1C4BF6B2}" type="presOf" srcId="{57962E49-F29C-4C64-A025-F655F5AA55CE}" destId="{52F4E744-1584-48E8-BF30-5C89C6BB1CFE}" srcOrd="0" destOrd="2" presId="urn:microsoft.com/office/officeart/2005/8/layout/hProcess4"/>
    <dgm:cxn modelId="{E4ACD9F8-6F84-4652-B56A-50E28CB73D3A}" type="presOf" srcId="{5975DF7D-EFC7-4F7E-B916-EF12841F3D8F}" destId="{3F4EB430-2464-4251-A679-B814E083F68A}" srcOrd="0" destOrd="5" presId="urn:microsoft.com/office/officeart/2005/8/layout/hProcess4"/>
    <dgm:cxn modelId="{CBDFBD23-FA0E-43D7-B445-27697FDA359E}" type="presOf" srcId="{9E4A0351-4907-41FE-B0C6-84BD7CECA1FF}" destId="{3F4EB430-2464-4251-A679-B814E083F68A}" srcOrd="0" destOrd="6" presId="urn:microsoft.com/office/officeart/2005/8/layout/hProcess4"/>
    <dgm:cxn modelId="{2D9F6F0B-734D-494A-9AF5-E6CDAA228165}" srcId="{FDEB055E-8328-4DB6-AC39-2F723140BEA9}" destId="{DA5890A3-5FBD-4789-9FDA-DB1E86EDB539}" srcOrd="0" destOrd="0" parTransId="{1187399B-33A4-4440-8A30-721938AD3E26}" sibTransId="{A12685E5-9E39-4868-80AB-A23009ED933C}"/>
    <dgm:cxn modelId="{72D0EEB0-A353-460E-A8D7-6C7496231252}" type="presOf" srcId="{A07E3541-6274-45AC-B73A-83CFC4DE95AF}" destId="{17F5E78F-D22C-4F3F-B7FC-DB4E5A1F3347}" srcOrd="0" destOrd="7" presId="urn:microsoft.com/office/officeart/2005/8/layout/hProcess4"/>
    <dgm:cxn modelId="{58462DCD-259C-491B-A10B-84995424EB7E}" srcId="{FDEB055E-8328-4DB6-AC39-2F723140BEA9}" destId="{57962E49-F29C-4C64-A025-F655F5AA55CE}" srcOrd="2" destOrd="0" parTransId="{E908EB63-A9DA-4D57-B3ED-396F1F16049B}" sibTransId="{B5D9422A-7ECA-4CD9-B6F0-F6C5651B7ED6}"/>
    <dgm:cxn modelId="{CB470B0C-80DD-4256-A632-9C9F865E0DBE}" type="presOf" srcId="{6E3196D4-D678-4C7D-A9FF-D65FB0EB8E8D}" destId="{BF7E7E0E-D996-438C-822D-4871308FFC5E}" srcOrd="1" destOrd="4" presId="urn:microsoft.com/office/officeart/2005/8/layout/hProcess4"/>
    <dgm:cxn modelId="{81DB65DC-B1B9-4144-AE33-B98B4D692007}" type="presOf" srcId="{57962E49-F29C-4C64-A025-F655F5AA55CE}" destId="{79037736-2F9F-4613-AE74-9B4DB98B9A38}" srcOrd="1" destOrd="2" presId="urn:microsoft.com/office/officeart/2005/8/layout/hProcess4"/>
    <dgm:cxn modelId="{912C1F1E-1BB0-4CCC-A942-3A7105122E2B}" type="presOf" srcId="{666C1E41-F62B-4D05-A2DB-1CB4E2CAA45D}" destId="{3F4EB430-2464-4251-A679-B814E083F68A}" srcOrd="0" destOrd="0" presId="urn:microsoft.com/office/officeart/2005/8/layout/hProcess4"/>
    <dgm:cxn modelId="{2C198476-726C-4841-8CD5-BD5F3B0D481D}" type="presParOf" srcId="{9E53A78C-FA95-4547-BDB5-B23067F757D7}" destId="{038F3C2A-009A-4689-BB95-0522B8A9293D}" srcOrd="0" destOrd="0" presId="urn:microsoft.com/office/officeart/2005/8/layout/hProcess4"/>
    <dgm:cxn modelId="{7403CCDF-5644-4995-8669-9E5E025B34E2}" type="presParOf" srcId="{9E53A78C-FA95-4547-BDB5-B23067F757D7}" destId="{9137BCD6-019C-4D3A-9D16-D5B55B4D3942}" srcOrd="1" destOrd="0" presId="urn:microsoft.com/office/officeart/2005/8/layout/hProcess4"/>
    <dgm:cxn modelId="{7ECF3855-9F78-4F58-B9DF-E8FE721A4C28}" type="presParOf" srcId="{9E53A78C-FA95-4547-BDB5-B23067F757D7}" destId="{83A67430-41DA-405E-9415-14754F47D858}" srcOrd="2" destOrd="0" presId="urn:microsoft.com/office/officeart/2005/8/layout/hProcess4"/>
    <dgm:cxn modelId="{AA5D6779-9EAC-4E3E-B834-0B4DC492597E}" type="presParOf" srcId="{83A67430-41DA-405E-9415-14754F47D858}" destId="{5E725105-29B4-4B8A-A31B-6BBBDDCCC4C4}" srcOrd="0" destOrd="0" presId="urn:microsoft.com/office/officeart/2005/8/layout/hProcess4"/>
    <dgm:cxn modelId="{FD14E456-1470-4F12-90C3-99EDABF4A41E}" type="presParOf" srcId="{5E725105-29B4-4B8A-A31B-6BBBDDCCC4C4}" destId="{2ED17A5E-EF68-4430-B2D1-288D2FA13A7B}" srcOrd="0" destOrd="0" presId="urn:microsoft.com/office/officeart/2005/8/layout/hProcess4"/>
    <dgm:cxn modelId="{FB0B5775-29D5-46C9-ADD9-8540721FC262}" type="presParOf" srcId="{5E725105-29B4-4B8A-A31B-6BBBDDCCC4C4}" destId="{17F5E78F-D22C-4F3F-B7FC-DB4E5A1F3347}" srcOrd="1" destOrd="0" presId="urn:microsoft.com/office/officeart/2005/8/layout/hProcess4"/>
    <dgm:cxn modelId="{64895FD5-A298-49A9-A6D8-17C5C50BF488}" type="presParOf" srcId="{5E725105-29B4-4B8A-A31B-6BBBDDCCC4C4}" destId="{76097494-E3B4-45BC-AA3C-1A1DF096582D}" srcOrd="2" destOrd="0" presId="urn:microsoft.com/office/officeart/2005/8/layout/hProcess4"/>
    <dgm:cxn modelId="{17C733F7-C3B5-4AD5-8FB6-469A94297F49}" type="presParOf" srcId="{5E725105-29B4-4B8A-A31B-6BBBDDCCC4C4}" destId="{2AE818EB-511C-4182-8C4D-F5D592470088}" srcOrd="3" destOrd="0" presId="urn:microsoft.com/office/officeart/2005/8/layout/hProcess4"/>
    <dgm:cxn modelId="{D5A9A868-B9CA-40F3-8685-D9BC55C9FE11}" type="presParOf" srcId="{5E725105-29B4-4B8A-A31B-6BBBDDCCC4C4}" destId="{E7855A71-2E36-4CB6-B8C6-A6A2BD392A02}" srcOrd="4" destOrd="0" presId="urn:microsoft.com/office/officeart/2005/8/layout/hProcess4"/>
    <dgm:cxn modelId="{83D7ECEF-3494-4760-AFFB-46031FB815CA}" type="presParOf" srcId="{83A67430-41DA-405E-9415-14754F47D858}" destId="{7E83F6C6-1FE5-4BC3-874A-458B99D0B724}" srcOrd="1" destOrd="0" presId="urn:microsoft.com/office/officeart/2005/8/layout/hProcess4"/>
    <dgm:cxn modelId="{4F1FE99F-1596-4FFD-BF18-72C7A35300F0}" type="presParOf" srcId="{83A67430-41DA-405E-9415-14754F47D858}" destId="{B0D6477F-CDAA-475F-8825-74B7356584B7}" srcOrd="2" destOrd="0" presId="urn:microsoft.com/office/officeart/2005/8/layout/hProcess4"/>
    <dgm:cxn modelId="{4CBD5188-AD0F-4A13-A881-81295DD911B9}" type="presParOf" srcId="{B0D6477F-CDAA-475F-8825-74B7356584B7}" destId="{481FCA88-5A48-4539-B49B-CBEE3291A7AA}" srcOrd="0" destOrd="0" presId="urn:microsoft.com/office/officeart/2005/8/layout/hProcess4"/>
    <dgm:cxn modelId="{8B82B088-76DE-4D80-9252-08E97648EA42}" type="presParOf" srcId="{B0D6477F-CDAA-475F-8825-74B7356584B7}" destId="{3F4EB430-2464-4251-A679-B814E083F68A}" srcOrd="1" destOrd="0" presId="urn:microsoft.com/office/officeart/2005/8/layout/hProcess4"/>
    <dgm:cxn modelId="{11F3FFFA-F28E-4BF4-86C2-802988C3CF35}" type="presParOf" srcId="{B0D6477F-CDAA-475F-8825-74B7356584B7}" destId="{776BFB0A-13EC-4B2C-B637-E06E80EFF6F6}" srcOrd="2" destOrd="0" presId="urn:microsoft.com/office/officeart/2005/8/layout/hProcess4"/>
    <dgm:cxn modelId="{49111E58-5BF5-4A1F-B28D-B341F22929D4}" type="presParOf" srcId="{B0D6477F-CDAA-475F-8825-74B7356584B7}" destId="{B9C8F1D4-6351-4FB5-86CC-C819418E3C43}" srcOrd="3" destOrd="0" presId="urn:microsoft.com/office/officeart/2005/8/layout/hProcess4"/>
    <dgm:cxn modelId="{C95009FA-A03B-4402-9D06-EB8481894DC4}" type="presParOf" srcId="{B0D6477F-CDAA-475F-8825-74B7356584B7}" destId="{0EFC706C-048D-42FA-AC54-9220D34034C6}" srcOrd="4" destOrd="0" presId="urn:microsoft.com/office/officeart/2005/8/layout/hProcess4"/>
    <dgm:cxn modelId="{8EE39DCB-3963-40B1-9A79-ECB6A14B6D43}" type="presParOf" srcId="{83A67430-41DA-405E-9415-14754F47D858}" destId="{6FE489F3-804C-43FE-95FA-895706D97B0D}" srcOrd="3" destOrd="0" presId="urn:microsoft.com/office/officeart/2005/8/layout/hProcess4"/>
    <dgm:cxn modelId="{D082A920-3779-4B09-AC54-9BBCC5851F89}" type="presParOf" srcId="{83A67430-41DA-405E-9415-14754F47D858}" destId="{2B30BA19-7B67-45D5-AE6E-6E5A2EEEC390}" srcOrd="4" destOrd="0" presId="urn:microsoft.com/office/officeart/2005/8/layout/hProcess4"/>
    <dgm:cxn modelId="{30E963FD-A490-437F-9F1F-3C105DE2267A}" type="presParOf" srcId="{2B30BA19-7B67-45D5-AE6E-6E5A2EEEC390}" destId="{5D53031F-DF8A-42D2-B4A4-626886E87588}" srcOrd="0" destOrd="0" presId="urn:microsoft.com/office/officeart/2005/8/layout/hProcess4"/>
    <dgm:cxn modelId="{2C75F074-0A08-48D1-900B-2A747E7F750B}" type="presParOf" srcId="{2B30BA19-7B67-45D5-AE6E-6E5A2EEEC390}" destId="{52F4E744-1584-48E8-BF30-5C89C6BB1CFE}" srcOrd="1" destOrd="0" presId="urn:microsoft.com/office/officeart/2005/8/layout/hProcess4"/>
    <dgm:cxn modelId="{92A686D9-EFDE-4381-91F2-2E0DA6A76018}" type="presParOf" srcId="{2B30BA19-7B67-45D5-AE6E-6E5A2EEEC390}" destId="{79037736-2F9F-4613-AE74-9B4DB98B9A38}" srcOrd="2" destOrd="0" presId="urn:microsoft.com/office/officeart/2005/8/layout/hProcess4"/>
    <dgm:cxn modelId="{E68E4005-5B22-4761-96DA-F306AA231F4B}" type="presParOf" srcId="{2B30BA19-7B67-45D5-AE6E-6E5A2EEEC390}" destId="{D6499E4D-C983-479E-B85E-A0699F5B956E}" srcOrd="3" destOrd="0" presId="urn:microsoft.com/office/officeart/2005/8/layout/hProcess4"/>
    <dgm:cxn modelId="{083EC940-DCCF-49FB-8F21-2259A0EDDB55}" type="presParOf" srcId="{2B30BA19-7B67-45D5-AE6E-6E5A2EEEC390}" destId="{3197EA35-6965-46D1-BDBA-0E9B54B4EDB0}" srcOrd="4" destOrd="0" presId="urn:microsoft.com/office/officeart/2005/8/layout/hProcess4"/>
    <dgm:cxn modelId="{8A2C1A7A-370D-4BD3-AF9B-756FD3D14A1D}" type="presParOf" srcId="{83A67430-41DA-405E-9415-14754F47D858}" destId="{36FA734E-7DCA-4044-B5C2-0A840C443332}" srcOrd="5" destOrd="0" presId="urn:microsoft.com/office/officeart/2005/8/layout/hProcess4"/>
    <dgm:cxn modelId="{C4E3E53C-3828-4021-A1E0-3F767875A92B}" type="presParOf" srcId="{83A67430-41DA-405E-9415-14754F47D858}" destId="{E16D2AF9-2BE7-4D4D-814F-21B06A785BF4}" srcOrd="6" destOrd="0" presId="urn:microsoft.com/office/officeart/2005/8/layout/hProcess4"/>
    <dgm:cxn modelId="{E161F07E-D9E8-49ED-AE75-E15EDD098D94}" type="presParOf" srcId="{E16D2AF9-2BE7-4D4D-814F-21B06A785BF4}" destId="{DA0911CA-03DA-4DC5-9384-45926809381B}" srcOrd="0" destOrd="0" presId="urn:microsoft.com/office/officeart/2005/8/layout/hProcess4"/>
    <dgm:cxn modelId="{E7F6987E-65AA-4492-B498-F82664626F9E}" type="presParOf" srcId="{E16D2AF9-2BE7-4D4D-814F-21B06A785BF4}" destId="{DD31A0EE-D204-4F0C-9911-BCA5F928D8C1}" srcOrd="1" destOrd="0" presId="urn:microsoft.com/office/officeart/2005/8/layout/hProcess4"/>
    <dgm:cxn modelId="{A1EC4AE0-5786-463E-9675-9490437CD735}" type="presParOf" srcId="{E16D2AF9-2BE7-4D4D-814F-21B06A785BF4}" destId="{BF7E7E0E-D996-438C-822D-4871308FFC5E}" srcOrd="2" destOrd="0" presId="urn:microsoft.com/office/officeart/2005/8/layout/hProcess4"/>
    <dgm:cxn modelId="{EB7F5EC7-C401-45B3-B572-8B1298A99769}" type="presParOf" srcId="{E16D2AF9-2BE7-4D4D-814F-21B06A785BF4}" destId="{1CBDCD63-19D8-4D40-BB63-74928C27F658}" srcOrd="3" destOrd="0" presId="urn:microsoft.com/office/officeart/2005/8/layout/hProcess4"/>
    <dgm:cxn modelId="{BFD7CAE9-042D-4AEF-BBC2-14A8A9204D54}" type="presParOf" srcId="{E16D2AF9-2BE7-4D4D-814F-21B06A785BF4}" destId="{009FD448-DA2B-440A-AD79-254BF357DE4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3FC42-BA53-4659-88BE-8EDD15E99D6C}" type="doc">
      <dgm:prSet loTypeId="urn:microsoft.com/office/officeart/2005/8/layout/hProcess11" loCatId="process" qsTypeId="urn:microsoft.com/office/officeart/2005/8/quickstyle/simple5" qsCatId="simple" csTypeId="urn:microsoft.com/office/officeart/2005/8/colors/accent1_2" csCatId="accent1" phldr="0"/>
      <dgm:spPr/>
    </dgm:pt>
    <dgm:pt modelId="{9435840D-6954-41C0-BFF3-617D25E62ECA}" type="pres">
      <dgm:prSet presAssocID="{5F23FC42-BA53-4659-88BE-8EDD15E99D6C}" presName="Name0" presStyleCnt="0">
        <dgm:presLayoutVars>
          <dgm:dir/>
          <dgm:resizeHandles val="exact"/>
        </dgm:presLayoutVars>
      </dgm:prSet>
      <dgm:spPr/>
    </dgm:pt>
    <dgm:pt modelId="{E9E36646-C823-4BCB-B196-3FE1BE3E8A2B}" type="pres">
      <dgm:prSet presAssocID="{5F23FC42-BA53-4659-88BE-8EDD15E99D6C}" presName="arrow" presStyleLbl="bgShp" presStyleIdx="0" presStyleCnt="1"/>
      <dgm:spPr>
        <a:prstGeom prst="rightArrow">
          <a:avLst/>
        </a:prstGeom>
      </dgm:spPr>
    </dgm:pt>
    <dgm:pt modelId="{CF4BD70A-017A-48A1-9DF1-63650C37E9DB}" type="pres">
      <dgm:prSet presAssocID="{5F23FC42-BA53-4659-88BE-8EDD15E99D6C}" presName="points" presStyleCnt="0"/>
      <dgm:spPr/>
    </dgm:pt>
  </dgm:ptLst>
  <dgm:cxnLst>
    <dgm:cxn modelId="{0C446339-8BF6-4B6D-9C02-AAACB571C05D}" type="presOf" srcId="{5F23FC42-BA53-4659-88BE-8EDD15E99D6C}" destId="{9435840D-6954-41C0-BFF3-617D25E62ECA}" srcOrd="0" destOrd="0" presId="urn:microsoft.com/office/officeart/2005/8/layout/hProcess11"/>
    <dgm:cxn modelId="{B58E11E8-BD0B-4766-87D8-8B99D63012DC}" type="presParOf" srcId="{9435840D-6954-41C0-BFF3-617D25E62ECA}" destId="{E9E36646-C823-4BCB-B196-3FE1BE3E8A2B}" srcOrd="0" destOrd="0" presId="urn:microsoft.com/office/officeart/2005/8/layout/hProcess11"/>
    <dgm:cxn modelId="{A8E57224-F2AF-4D0F-9E64-230A635E0C7F}" type="presParOf" srcId="{9435840D-6954-41C0-BFF3-617D25E62ECA}" destId="{CF4BD70A-017A-48A1-9DF1-63650C37E9DB}" srcOrd="1"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0F1AFB-DC88-4824-B9B4-BAA6655C656E}" type="doc">
      <dgm:prSet loTypeId="urn:microsoft.com/office/officeart/2005/8/layout/list1" loCatId="list" qsTypeId="urn:microsoft.com/office/officeart/2005/8/quickstyle/3d3" qsCatId="3D" csTypeId="urn:microsoft.com/office/officeart/2005/8/colors/accent6_1" csCatId="accent6" phldr="1"/>
      <dgm:spPr/>
      <dgm:t>
        <a:bodyPr/>
        <a:lstStyle/>
        <a:p>
          <a:endParaRPr lang="en-US"/>
        </a:p>
      </dgm:t>
    </dgm:pt>
    <dgm:pt modelId="{F8BBE6DD-0970-4D01-B707-AB05CFCA9D83}">
      <dgm:prSet phldrT="[Text]" custT="1">
        <dgm:style>
          <a:lnRef idx="2">
            <a:schemeClr val="accent4"/>
          </a:lnRef>
          <a:fillRef idx="1">
            <a:schemeClr val="lt1"/>
          </a:fillRef>
          <a:effectRef idx="0">
            <a:schemeClr val="accent4"/>
          </a:effectRef>
          <a:fontRef idx="minor">
            <a:schemeClr val="dk1"/>
          </a:fontRef>
        </dgm:style>
      </dgm:prSet>
      <dgm:spPr>
        <a:solidFill>
          <a:schemeClr val="accent2"/>
        </a:solidFill>
        <a:ln w="38100">
          <a:solidFill>
            <a:schemeClr val="accent2"/>
          </a:solidFill>
        </a:ln>
      </dgm:spPr>
      <dgm:t>
        <a:bodyPr/>
        <a:lstStyle/>
        <a:p>
          <a:r>
            <a:rPr lang="en-US" sz="1800" dirty="0" smtClean="0">
              <a:solidFill>
                <a:schemeClr val="bg1"/>
              </a:solidFill>
              <a:latin typeface="+mj-lt"/>
            </a:rPr>
            <a:t>In-Patient Hospitalisation</a:t>
          </a:r>
          <a:endParaRPr lang="en-US" sz="1800" dirty="0">
            <a:solidFill>
              <a:schemeClr val="bg1"/>
            </a:solidFill>
            <a:latin typeface="+mj-lt"/>
          </a:endParaRPr>
        </a:p>
      </dgm:t>
    </dgm:pt>
    <dgm:pt modelId="{BB7EA5BA-EA8C-4D0A-B7D1-AF8F090E8600}" type="parTrans" cxnId="{DC7A501B-FBEA-4E07-8415-D5416F92D371}">
      <dgm:prSet/>
      <dgm:spPr/>
      <dgm:t>
        <a:bodyPr/>
        <a:lstStyle/>
        <a:p>
          <a:endParaRPr lang="en-US" sz="1400">
            <a:latin typeface="+mj-lt"/>
          </a:endParaRPr>
        </a:p>
      </dgm:t>
    </dgm:pt>
    <dgm:pt modelId="{231FACAE-4E3F-43E7-A3B0-1287AB7511FE}" type="sibTrans" cxnId="{DC7A501B-FBEA-4E07-8415-D5416F92D371}">
      <dgm:prSet/>
      <dgm:spPr/>
      <dgm:t>
        <a:bodyPr/>
        <a:lstStyle/>
        <a:p>
          <a:endParaRPr lang="en-US" sz="1400">
            <a:latin typeface="+mj-lt"/>
          </a:endParaRPr>
        </a:p>
      </dgm:t>
    </dgm:pt>
    <dgm:pt modelId="{077B61BE-F046-45FA-A152-0BB65589C976}">
      <dgm:prSet phldrT="[Text]" custT="1">
        <dgm:style>
          <a:lnRef idx="2">
            <a:schemeClr val="accent4"/>
          </a:lnRef>
          <a:fillRef idx="1">
            <a:schemeClr val="lt1"/>
          </a:fillRef>
          <a:effectRef idx="0">
            <a:schemeClr val="accent4"/>
          </a:effectRef>
          <a:fontRef idx="minor">
            <a:schemeClr val="dk1"/>
          </a:fontRef>
        </dgm:style>
      </dgm:prSet>
      <dgm:spPr>
        <a:solidFill>
          <a:schemeClr val="accent2"/>
        </a:solidFill>
        <a:ln w="38100">
          <a:solidFill>
            <a:schemeClr val="accent2"/>
          </a:solidFill>
        </a:ln>
      </dgm:spPr>
      <dgm:t>
        <a:bodyPr/>
        <a:lstStyle/>
        <a:p>
          <a:r>
            <a:rPr lang="en-US" sz="1800" dirty="0" smtClean="0">
              <a:solidFill>
                <a:schemeClr val="bg1"/>
              </a:solidFill>
              <a:latin typeface="+mj-lt"/>
            </a:rPr>
            <a:t>Pre-Hospitalisation</a:t>
          </a:r>
          <a:endParaRPr lang="en-US" sz="1800" dirty="0">
            <a:solidFill>
              <a:schemeClr val="bg1"/>
            </a:solidFill>
            <a:latin typeface="+mj-lt"/>
          </a:endParaRPr>
        </a:p>
      </dgm:t>
    </dgm:pt>
    <dgm:pt modelId="{C6C57225-1147-4968-9F30-2343CB8750AF}" type="parTrans" cxnId="{0B80903F-95DE-4C8F-9884-865FE394CF8F}">
      <dgm:prSet/>
      <dgm:spPr/>
      <dgm:t>
        <a:bodyPr/>
        <a:lstStyle/>
        <a:p>
          <a:endParaRPr lang="en-US" sz="1400">
            <a:latin typeface="+mj-lt"/>
          </a:endParaRPr>
        </a:p>
      </dgm:t>
    </dgm:pt>
    <dgm:pt modelId="{DCD9601F-3A14-4340-9396-0C1A4E6D734B}" type="sibTrans" cxnId="{0B80903F-95DE-4C8F-9884-865FE394CF8F}">
      <dgm:prSet/>
      <dgm:spPr/>
      <dgm:t>
        <a:bodyPr/>
        <a:lstStyle/>
        <a:p>
          <a:endParaRPr lang="en-US" sz="1400">
            <a:latin typeface="+mj-lt"/>
          </a:endParaRPr>
        </a:p>
      </dgm:t>
    </dgm:pt>
    <dgm:pt modelId="{C9647336-97BC-4B76-A204-636AA502FB11}">
      <dgm:prSet phldrT="[Text]" custT="1">
        <dgm:style>
          <a:lnRef idx="2">
            <a:schemeClr val="accent4"/>
          </a:lnRef>
          <a:fillRef idx="1">
            <a:schemeClr val="lt1"/>
          </a:fillRef>
          <a:effectRef idx="0">
            <a:schemeClr val="accent4"/>
          </a:effectRef>
          <a:fontRef idx="minor">
            <a:schemeClr val="dk1"/>
          </a:fontRef>
        </dgm:style>
      </dgm:prSet>
      <dgm:spPr>
        <a:solidFill>
          <a:schemeClr val="accent2"/>
        </a:solidFill>
        <a:ln w="38100">
          <a:solidFill>
            <a:schemeClr val="accent2"/>
          </a:solidFill>
        </a:ln>
      </dgm:spPr>
      <dgm:t>
        <a:bodyPr/>
        <a:lstStyle/>
        <a:p>
          <a:r>
            <a:rPr lang="en-US" sz="1800" dirty="0" smtClean="0">
              <a:solidFill>
                <a:schemeClr val="bg1"/>
              </a:solidFill>
              <a:latin typeface="+mj-lt"/>
            </a:rPr>
            <a:t>Post-Hospitalisation</a:t>
          </a:r>
          <a:endParaRPr lang="en-US" sz="1800" dirty="0">
            <a:solidFill>
              <a:schemeClr val="bg1"/>
            </a:solidFill>
            <a:latin typeface="+mj-lt"/>
          </a:endParaRPr>
        </a:p>
      </dgm:t>
    </dgm:pt>
    <dgm:pt modelId="{0252AAAB-E66D-4813-8C2B-6E1530830691}" type="parTrans" cxnId="{826CEFFF-E5AB-4249-A7CE-90ABD3938F3F}">
      <dgm:prSet/>
      <dgm:spPr/>
      <dgm:t>
        <a:bodyPr/>
        <a:lstStyle/>
        <a:p>
          <a:endParaRPr lang="en-US" sz="1400">
            <a:latin typeface="+mj-lt"/>
          </a:endParaRPr>
        </a:p>
      </dgm:t>
    </dgm:pt>
    <dgm:pt modelId="{7E5755BB-F24F-4DA9-BD93-9EB36F7AE8A3}" type="sibTrans" cxnId="{826CEFFF-E5AB-4249-A7CE-90ABD3938F3F}">
      <dgm:prSet/>
      <dgm:spPr/>
      <dgm:t>
        <a:bodyPr/>
        <a:lstStyle/>
        <a:p>
          <a:endParaRPr lang="en-US" sz="1400">
            <a:latin typeface="+mj-lt"/>
          </a:endParaRPr>
        </a:p>
      </dgm:t>
    </dgm:pt>
    <dgm:pt modelId="{404F85C6-E5B3-4053-9A3D-45BA54F740AA}">
      <dgm:prSet phldrT="[Text]" custT="1">
        <dgm:style>
          <a:lnRef idx="2">
            <a:schemeClr val="accent4"/>
          </a:lnRef>
          <a:fillRef idx="1">
            <a:schemeClr val="lt1"/>
          </a:fillRef>
          <a:effectRef idx="0">
            <a:schemeClr val="accent4"/>
          </a:effectRef>
          <a:fontRef idx="minor">
            <a:schemeClr val="dk1"/>
          </a:fontRef>
        </dgm:style>
      </dgm:prSet>
      <dgm:spPr>
        <a:solidFill>
          <a:schemeClr val="accent2"/>
        </a:solidFill>
        <a:ln w="38100">
          <a:solidFill>
            <a:schemeClr val="accent2"/>
          </a:solidFill>
        </a:ln>
      </dgm:spPr>
      <dgm:t>
        <a:bodyPr/>
        <a:lstStyle/>
        <a:p>
          <a:r>
            <a:rPr lang="en-US" sz="1800" dirty="0" smtClean="0">
              <a:solidFill>
                <a:schemeClr val="bg1"/>
              </a:solidFill>
              <a:latin typeface="+mj-lt"/>
            </a:rPr>
            <a:t>Day Care Procedures</a:t>
          </a:r>
          <a:endParaRPr lang="en-US" sz="1800" dirty="0">
            <a:solidFill>
              <a:schemeClr val="bg1"/>
            </a:solidFill>
            <a:latin typeface="+mj-lt"/>
          </a:endParaRPr>
        </a:p>
      </dgm:t>
    </dgm:pt>
    <dgm:pt modelId="{04F14BB0-4980-49DA-AF58-6405A15B93FE}" type="parTrans" cxnId="{C291CF7F-808D-4CBD-B7F9-355E1051A4E7}">
      <dgm:prSet/>
      <dgm:spPr/>
      <dgm:t>
        <a:bodyPr/>
        <a:lstStyle/>
        <a:p>
          <a:endParaRPr lang="en-US" sz="1400">
            <a:latin typeface="+mj-lt"/>
          </a:endParaRPr>
        </a:p>
      </dgm:t>
    </dgm:pt>
    <dgm:pt modelId="{FDBF2525-ED49-47D6-A9AC-EE71A1914E5F}" type="sibTrans" cxnId="{C291CF7F-808D-4CBD-B7F9-355E1051A4E7}">
      <dgm:prSet/>
      <dgm:spPr/>
      <dgm:t>
        <a:bodyPr/>
        <a:lstStyle/>
        <a:p>
          <a:endParaRPr lang="en-US" sz="1400">
            <a:latin typeface="+mj-lt"/>
          </a:endParaRPr>
        </a:p>
      </dgm:t>
    </dgm:pt>
    <dgm:pt modelId="{663B23C4-E99F-44C7-A48F-98ABA4A3C4E2}">
      <dgm:prSet phldrT="[Text]" custT="1">
        <dgm:style>
          <a:lnRef idx="2">
            <a:schemeClr val="accent4"/>
          </a:lnRef>
          <a:fillRef idx="1">
            <a:schemeClr val="lt1"/>
          </a:fillRef>
          <a:effectRef idx="0">
            <a:schemeClr val="accent4"/>
          </a:effectRef>
          <a:fontRef idx="minor">
            <a:schemeClr val="dk1"/>
          </a:fontRef>
        </dgm:style>
      </dgm:prSet>
      <dgm:spPr>
        <a:solidFill>
          <a:schemeClr val="accent2"/>
        </a:solidFill>
        <a:ln w="38100">
          <a:solidFill>
            <a:schemeClr val="accent2"/>
          </a:solidFill>
        </a:ln>
      </dgm:spPr>
      <dgm:t>
        <a:bodyPr/>
        <a:lstStyle/>
        <a:p>
          <a:r>
            <a:rPr lang="en-US" sz="1800" dirty="0" smtClean="0">
              <a:solidFill>
                <a:schemeClr val="bg1"/>
              </a:solidFill>
              <a:latin typeface="+mj-lt"/>
            </a:rPr>
            <a:t>Emergency Ambulance</a:t>
          </a:r>
          <a:endParaRPr lang="en-US" sz="1800" dirty="0">
            <a:solidFill>
              <a:schemeClr val="bg1"/>
            </a:solidFill>
            <a:latin typeface="+mj-lt"/>
          </a:endParaRPr>
        </a:p>
      </dgm:t>
    </dgm:pt>
    <dgm:pt modelId="{C995B77E-903E-4F6F-B440-B8B63E4643BB}" type="parTrans" cxnId="{96EB0433-D010-4D37-97AD-3AF00969BB0A}">
      <dgm:prSet/>
      <dgm:spPr/>
      <dgm:t>
        <a:bodyPr/>
        <a:lstStyle/>
        <a:p>
          <a:endParaRPr lang="en-US" sz="1400">
            <a:latin typeface="+mj-lt"/>
          </a:endParaRPr>
        </a:p>
      </dgm:t>
    </dgm:pt>
    <dgm:pt modelId="{028F0748-6091-466B-9699-E6A28197A4A3}" type="sibTrans" cxnId="{96EB0433-D010-4D37-97AD-3AF00969BB0A}">
      <dgm:prSet/>
      <dgm:spPr/>
      <dgm:t>
        <a:bodyPr/>
        <a:lstStyle/>
        <a:p>
          <a:endParaRPr lang="en-US" sz="1400">
            <a:latin typeface="+mj-lt"/>
          </a:endParaRPr>
        </a:p>
      </dgm:t>
    </dgm:pt>
    <dgm:pt modelId="{5A5D208E-687B-497F-BA4F-913EABD11046}">
      <dgm:prSet custT="1"/>
      <dgm:spPr>
        <a:solidFill>
          <a:schemeClr val="accent2"/>
        </a:solidFill>
      </dgm:spPr>
      <dgm:t>
        <a:bodyPr/>
        <a:lstStyle/>
        <a:p>
          <a:r>
            <a:rPr lang="en-US" sz="1800" dirty="0" smtClean="0">
              <a:solidFill>
                <a:schemeClr val="bg1"/>
              </a:solidFill>
            </a:rPr>
            <a:t>HbA1C Checkup benefit</a:t>
          </a:r>
          <a:endParaRPr lang="en-US" sz="1800" dirty="0">
            <a:solidFill>
              <a:schemeClr val="bg1"/>
            </a:solidFill>
          </a:endParaRPr>
        </a:p>
      </dgm:t>
    </dgm:pt>
    <dgm:pt modelId="{305F9DF8-7218-4FDA-B810-ABED62B5134F}" type="parTrans" cxnId="{BE7E4192-DA02-4F7E-8876-7E5044E2BBF9}">
      <dgm:prSet/>
      <dgm:spPr/>
      <dgm:t>
        <a:bodyPr/>
        <a:lstStyle/>
        <a:p>
          <a:endParaRPr lang="en-US" sz="1400"/>
        </a:p>
      </dgm:t>
    </dgm:pt>
    <dgm:pt modelId="{186043FD-21B0-4170-8272-9F46E8F528C3}" type="sibTrans" cxnId="{BE7E4192-DA02-4F7E-8876-7E5044E2BBF9}">
      <dgm:prSet/>
      <dgm:spPr/>
      <dgm:t>
        <a:bodyPr/>
        <a:lstStyle/>
        <a:p>
          <a:endParaRPr lang="en-US" sz="1400"/>
        </a:p>
      </dgm:t>
    </dgm:pt>
    <dgm:pt modelId="{71AD4D14-E28A-4021-9773-6349F16B2DF7}">
      <dgm:prSet custT="1"/>
      <dgm:spPr>
        <a:solidFill>
          <a:schemeClr val="accent2"/>
        </a:solidFill>
      </dgm:spPr>
      <dgm:t>
        <a:bodyPr/>
        <a:lstStyle/>
        <a:p>
          <a:r>
            <a:rPr lang="en-US" sz="1800" dirty="0" smtClean="0">
              <a:solidFill>
                <a:schemeClr val="bg1"/>
              </a:solidFill>
              <a:latin typeface="+mj-lt"/>
            </a:rPr>
            <a:t>Organ Donor</a:t>
          </a:r>
          <a:endParaRPr lang="en-US" sz="1800" dirty="0"/>
        </a:p>
      </dgm:t>
    </dgm:pt>
    <dgm:pt modelId="{A81E65A0-9CB9-424A-84A4-0E27745A8656}" type="parTrans" cxnId="{A5A9617B-70BA-46DF-BF07-783E062D3E26}">
      <dgm:prSet/>
      <dgm:spPr/>
      <dgm:t>
        <a:bodyPr/>
        <a:lstStyle/>
        <a:p>
          <a:endParaRPr lang="en-US" sz="1400"/>
        </a:p>
      </dgm:t>
    </dgm:pt>
    <dgm:pt modelId="{D8D6E953-6C4A-41B1-8969-48E747B39B42}" type="sibTrans" cxnId="{A5A9617B-70BA-46DF-BF07-783E062D3E26}">
      <dgm:prSet/>
      <dgm:spPr/>
      <dgm:t>
        <a:bodyPr/>
        <a:lstStyle/>
        <a:p>
          <a:endParaRPr lang="en-US" sz="1400"/>
        </a:p>
      </dgm:t>
    </dgm:pt>
    <dgm:pt modelId="{6F06986B-918F-4393-8948-FB77EAD52A22}">
      <dgm:prSet custT="1"/>
      <dgm:spPr>
        <a:solidFill>
          <a:schemeClr val="accent2"/>
        </a:solidFill>
      </dgm:spPr>
      <dgm:t>
        <a:bodyPr/>
        <a:lstStyle/>
        <a:p>
          <a:r>
            <a:rPr lang="en-US" sz="1800" dirty="0" smtClean="0">
              <a:solidFill>
                <a:schemeClr val="bg1"/>
              </a:solidFill>
            </a:rPr>
            <a:t>Shared Accommodation Benefit</a:t>
          </a:r>
          <a:endParaRPr lang="en-US" sz="1800" dirty="0">
            <a:solidFill>
              <a:schemeClr val="bg1"/>
            </a:solidFill>
          </a:endParaRPr>
        </a:p>
      </dgm:t>
    </dgm:pt>
    <dgm:pt modelId="{D9B37936-2DF0-46DB-9005-D5BBE4BBD68A}" type="parTrans" cxnId="{D4F0A075-A9A6-49F1-9CB0-67149F2216BD}">
      <dgm:prSet/>
      <dgm:spPr/>
      <dgm:t>
        <a:bodyPr/>
        <a:lstStyle/>
        <a:p>
          <a:endParaRPr lang="en-US" sz="1400"/>
        </a:p>
      </dgm:t>
    </dgm:pt>
    <dgm:pt modelId="{20399264-E32B-4BB1-BCED-2B6BE44F8F14}" type="sibTrans" cxnId="{D4F0A075-A9A6-49F1-9CB0-67149F2216BD}">
      <dgm:prSet/>
      <dgm:spPr/>
      <dgm:t>
        <a:bodyPr/>
        <a:lstStyle/>
        <a:p>
          <a:endParaRPr lang="en-US" sz="1400"/>
        </a:p>
      </dgm:t>
    </dgm:pt>
    <dgm:pt modelId="{39908E0B-BAE7-4B79-9164-B9E849F544F8}" type="pres">
      <dgm:prSet presAssocID="{110F1AFB-DC88-4824-B9B4-BAA6655C656E}" presName="linear" presStyleCnt="0">
        <dgm:presLayoutVars>
          <dgm:dir/>
          <dgm:animLvl val="lvl"/>
          <dgm:resizeHandles val="exact"/>
        </dgm:presLayoutVars>
      </dgm:prSet>
      <dgm:spPr/>
      <dgm:t>
        <a:bodyPr/>
        <a:lstStyle/>
        <a:p>
          <a:endParaRPr lang="en-US"/>
        </a:p>
      </dgm:t>
    </dgm:pt>
    <dgm:pt modelId="{B7E3290E-E516-4DC1-BCE2-16DF936B56AE}" type="pres">
      <dgm:prSet presAssocID="{F8BBE6DD-0970-4D01-B707-AB05CFCA9D83}" presName="parentLin" presStyleCnt="0"/>
      <dgm:spPr/>
    </dgm:pt>
    <dgm:pt modelId="{1D714ED5-BE45-4AB6-80BF-65DF6F56123A}" type="pres">
      <dgm:prSet presAssocID="{F8BBE6DD-0970-4D01-B707-AB05CFCA9D83}" presName="parentLeftMargin" presStyleLbl="node1" presStyleIdx="0" presStyleCnt="8"/>
      <dgm:spPr/>
      <dgm:t>
        <a:bodyPr/>
        <a:lstStyle/>
        <a:p>
          <a:endParaRPr lang="en-US"/>
        </a:p>
      </dgm:t>
    </dgm:pt>
    <dgm:pt modelId="{C652AEC9-B108-44A1-810E-B5E33E3F9AA1}" type="pres">
      <dgm:prSet presAssocID="{F8BBE6DD-0970-4D01-B707-AB05CFCA9D83}" presName="parentText" presStyleLbl="node1" presStyleIdx="0" presStyleCnt="8">
        <dgm:presLayoutVars>
          <dgm:chMax val="0"/>
          <dgm:bulletEnabled val="1"/>
        </dgm:presLayoutVars>
      </dgm:prSet>
      <dgm:spPr/>
      <dgm:t>
        <a:bodyPr/>
        <a:lstStyle/>
        <a:p>
          <a:endParaRPr lang="en-US"/>
        </a:p>
      </dgm:t>
    </dgm:pt>
    <dgm:pt modelId="{C61979CD-1CEC-41E3-B8C3-ABAE4B1F4590}" type="pres">
      <dgm:prSet presAssocID="{F8BBE6DD-0970-4D01-B707-AB05CFCA9D83}" presName="negativeSpace" presStyleCnt="0"/>
      <dgm:spPr/>
    </dgm:pt>
    <dgm:pt modelId="{C69C66E1-53A0-4BD6-AA7C-F0213D4496B4}" type="pres">
      <dgm:prSet presAssocID="{F8BBE6DD-0970-4D01-B707-AB05CFCA9D83}" presName="childText" presStyleLbl="conFgAcc1" presStyleIdx="0" presStyleCnt="8" custLinFactNeighborY="-67416">
        <dgm:presLayoutVars>
          <dgm:bulletEnabled val="1"/>
        </dgm:presLayoutVars>
      </dgm:prSet>
      <dgm:spPr>
        <a:solidFill>
          <a:schemeClr val="accent2">
            <a:lumMod val="20000"/>
            <a:lumOff val="80000"/>
            <a:alpha val="90000"/>
          </a:schemeClr>
        </a:solidFill>
      </dgm:spPr>
      <dgm:t>
        <a:bodyPr/>
        <a:lstStyle/>
        <a:p>
          <a:endParaRPr lang="en-US"/>
        </a:p>
      </dgm:t>
    </dgm:pt>
    <dgm:pt modelId="{BE274D2E-E42A-4C29-B7C2-8D8053778681}" type="pres">
      <dgm:prSet presAssocID="{231FACAE-4E3F-43E7-A3B0-1287AB7511FE}" presName="spaceBetweenRectangles" presStyleCnt="0"/>
      <dgm:spPr/>
    </dgm:pt>
    <dgm:pt modelId="{08DD1E8F-B909-4971-AF13-61C72F46F721}" type="pres">
      <dgm:prSet presAssocID="{077B61BE-F046-45FA-A152-0BB65589C976}" presName="parentLin" presStyleCnt="0"/>
      <dgm:spPr/>
    </dgm:pt>
    <dgm:pt modelId="{582152DD-4053-482B-B491-70A1A8A63AF2}" type="pres">
      <dgm:prSet presAssocID="{077B61BE-F046-45FA-A152-0BB65589C976}" presName="parentLeftMargin" presStyleLbl="node1" presStyleIdx="0" presStyleCnt="8"/>
      <dgm:spPr/>
      <dgm:t>
        <a:bodyPr/>
        <a:lstStyle/>
        <a:p>
          <a:endParaRPr lang="en-US"/>
        </a:p>
      </dgm:t>
    </dgm:pt>
    <dgm:pt modelId="{6D1F8444-EC60-4FD4-B9A3-83A1EA0D3FF9}" type="pres">
      <dgm:prSet presAssocID="{077B61BE-F046-45FA-A152-0BB65589C976}" presName="parentText" presStyleLbl="node1" presStyleIdx="1" presStyleCnt="8">
        <dgm:presLayoutVars>
          <dgm:chMax val="0"/>
          <dgm:bulletEnabled val="1"/>
        </dgm:presLayoutVars>
      </dgm:prSet>
      <dgm:spPr/>
      <dgm:t>
        <a:bodyPr/>
        <a:lstStyle/>
        <a:p>
          <a:endParaRPr lang="en-US"/>
        </a:p>
      </dgm:t>
    </dgm:pt>
    <dgm:pt modelId="{0F67896E-C4C5-4AF2-9B95-3FD61561D59E}" type="pres">
      <dgm:prSet presAssocID="{077B61BE-F046-45FA-A152-0BB65589C976}" presName="negativeSpace" presStyleCnt="0"/>
      <dgm:spPr/>
    </dgm:pt>
    <dgm:pt modelId="{633F5795-7BCC-4BFF-B893-68EDE09BCEB5}" type="pres">
      <dgm:prSet presAssocID="{077B61BE-F046-45FA-A152-0BB65589C976}" presName="childText" presStyleLbl="conFgAcc1" presStyleIdx="1" presStyleCnt="8" custLinFactNeighborY="-67416">
        <dgm:presLayoutVars>
          <dgm:bulletEnabled val="1"/>
        </dgm:presLayoutVars>
      </dgm:prSet>
      <dgm:spPr>
        <a:solidFill>
          <a:schemeClr val="accent2">
            <a:lumMod val="20000"/>
            <a:lumOff val="80000"/>
            <a:alpha val="90000"/>
          </a:schemeClr>
        </a:solidFill>
      </dgm:spPr>
      <dgm:t>
        <a:bodyPr/>
        <a:lstStyle/>
        <a:p>
          <a:endParaRPr lang="en-US"/>
        </a:p>
      </dgm:t>
    </dgm:pt>
    <dgm:pt modelId="{434AAF28-1A9A-4503-B2C9-DD6DBF83106E}" type="pres">
      <dgm:prSet presAssocID="{DCD9601F-3A14-4340-9396-0C1A4E6D734B}" presName="spaceBetweenRectangles" presStyleCnt="0"/>
      <dgm:spPr/>
    </dgm:pt>
    <dgm:pt modelId="{463285F9-B33F-48E5-8021-14790E9AB5B8}" type="pres">
      <dgm:prSet presAssocID="{C9647336-97BC-4B76-A204-636AA502FB11}" presName="parentLin" presStyleCnt="0"/>
      <dgm:spPr/>
    </dgm:pt>
    <dgm:pt modelId="{02AD98A6-70E4-4814-A6A8-72D78F7D0A5D}" type="pres">
      <dgm:prSet presAssocID="{C9647336-97BC-4B76-A204-636AA502FB11}" presName="parentLeftMargin" presStyleLbl="node1" presStyleIdx="1" presStyleCnt="8"/>
      <dgm:spPr/>
      <dgm:t>
        <a:bodyPr/>
        <a:lstStyle/>
        <a:p>
          <a:endParaRPr lang="en-US"/>
        </a:p>
      </dgm:t>
    </dgm:pt>
    <dgm:pt modelId="{CF574B50-493B-4ABF-A97A-6794F1645EDE}" type="pres">
      <dgm:prSet presAssocID="{C9647336-97BC-4B76-A204-636AA502FB11}" presName="parentText" presStyleLbl="node1" presStyleIdx="2" presStyleCnt="8">
        <dgm:presLayoutVars>
          <dgm:chMax val="0"/>
          <dgm:bulletEnabled val="1"/>
        </dgm:presLayoutVars>
      </dgm:prSet>
      <dgm:spPr/>
      <dgm:t>
        <a:bodyPr/>
        <a:lstStyle/>
        <a:p>
          <a:endParaRPr lang="en-US"/>
        </a:p>
      </dgm:t>
    </dgm:pt>
    <dgm:pt modelId="{24D4C01F-7642-4424-9A99-09F7BD859D84}" type="pres">
      <dgm:prSet presAssocID="{C9647336-97BC-4B76-A204-636AA502FB11}" presName="negativeSpace" presStyleCnt="0"/>
      <dgm:spPr/>
    </dgm:pt>
    <dgm:pt modelId="{CBED08FA-E6A9-436B-8EBF-A564F80AD8A0}" type="pres">
      <dgm:prSet presAssocID="{C9647336-97BC-4B76-A204-636AA502FB11}" presName="childText" presStyleLbl="conFgAcc1" presStyleIdx="2" presStyleCnt="8" custLinFactNeighborY="-67416">
        <dgm:presLayoutVars>
          <dgm:bulletEnabled val="1"/>
        </dgm:presLayoutVars>
      </dgm:prSet>
      <dgm:spPr>
        <a:solidFill>
          <a:schemeClr val="accent2">
            <a:lumMod val="20000"/>
            <a:lumOff val="80000"/>
            <a:alpha val="90000"/>
          </a:schemeClr>
        </a:solidFill>
      </dgm:spPr>
      <dgm:t>
        <a:bodyPr/>
        <a:lstStyle/>
        <a:p>
          <a:endParaRPr lang="en-US"/>
        </a:p>
      </dgm:t>
    </dgm:pt>
    <dgm:pt modelId="{62ADD2BD-1648-4820-9E0B-4A76D10FE4FA}" type="pres">
      <dgm:prSet presAssocID="{7E5755BB-F24F-4DA9-BD93-9EB36F7AE8A3}" presName="spaceBetweenRectangles" presStyleCnt="0"/>
      <dgm:spPr/>
    </dgm:pt>
    <dgm:pt modelId="{77E25A2F-A6BD-4B8A-B19A-4265E2368A69}" type="pres">
      <dgm:prSet presAssocID="{404F85C6-E5B3-4053-9A3D-45BA54F740AA}" presName="parentLin" presStyleCnt="0"/>
      <dgm:spPr/>
    </dgm:pt>
    <dgm:pt modelId="{19701BFF-E733-4BC7-AB04-A670E0E5BA95}" type="pres">
      <dgm:prSet presAssocID="{404F85C6-E5B3-4053-9A3D-45BA54F740AA}" presName="parentLeftMargin" presStyleLbl="node1" presStyleIdx="2" presStyleCnt="8"/>
      <dgm:spPr/>
      <dgm:t>
        <a:bodyPr/>
        <a:lstStyle/>
        <a:p>
          <a:endParaRPr lang="en-US"/>
        </a:p>
      </dgm:t>
    </dgm:pt>
    <dgm:pt modelId="{2F9FC4F3-D4C1-420C-B2F5-A1516B2E4679}" type="pres">
      <dgm:prSet presAssocID="{404F85C6-E5B3-4053-9A3D-45BA54F740AA}" presName="parentText" presStyleLbl="node1" presStyleIdx="3" presStyleCnt="8">
        <dgm:presLayoutVars>
          <dgm:chMax val="0"/>
          <dgm:bulletEnabled val="1"/>
        </dgm:presLayoutVars>
      </dgm:prSet>
      <dgm:spPr/>
      <dgm:t>
        <a:bodyPr/>
        <a:lstStyle/>
        <a:p>
          <a:endParaRPr lang="en-US"/>
        </a:p>
      </dgm:t>
    </dgm:pt>
    <dgm:pt modelId="{015C7BBD-E9F7-4018-BE98-64B375B9EB25}" type="pres">
      <dgm:prSet presAssocID="{404F85C6-E5B3-4053-9A3D-45BA54F740AA}" presName="negativeSpace" presStyleCnt="0"/>
      <dgm:spPr/>
    </dgm:pt>
    <dgm:pt modelId="{FB21CDFD-3505-4425-9EF6-CA45E512D565}" type="pres">
      <dgm:prSet presAssocID="{404F85C6-E5B3-4053-9A3D-45BA54F740AA}" presName="childText" presStyleLbl="conFgAcc1" presStyleIdx="3" presStyleCnt="8" custLinFactNeighborY="-67416">
        <dgm:presLayoutVars>
          <dgm:bulletEnabled val="1"/>
        </dgm:presLayoutVars>
      </dgm:prSet>
      <dgm:spPr>
        <a:solidFill>
          <a:schemeClr val="accent2">
            <a:lumMod val="20000"/>
            <a:lumOff val="80000"/>
            <a:alpha val="90000"/>
          </a:schemeClr>
        </a:solidFill>
      </dgm:spPr>
      <dgm:t>
        <a:bodyPr/>
        <a:lstStyle/>
        <a:p>
          <a:endParaRPr lang="en-US"/>
        </a:p>
      </dgm:t>
    </dgm:pt>
    <dgm:pt modelId="{F47C1B7A-C3F6-40A3-BE05-FB123A322B72}" type="pres">
      <dgm:prSet presAssocID="{FDBF2525-ED49-47D6-A9AC-EE71A1914E5F}" presName="spaceBetweenRectangles" presStyleCnt="0"/>
      <dgm:spPr/>
    </dgm:pt>
    <dgm:pt modelId="{02D63522-F0E4-403E-8CE5-6D87ED6B837C}" type="pres">
      <dgm:prSet presAssocID="{71AD4D14-E28A-4021-9773-6349F16B2DF7}" presName="parentLin" presStyleCnt="0"/>
      <dgm:spPr/>
    </dgm:pt>
    <dgm:pt modelId="{FA77FDD1-509A-4FA3-B776-14D477686816}" type="pres">
      <dgm:prSet presAssocID="{71AD4D14-E28A-4021-9773-6349F16B2DF7}" presName="parentLeftMargin" presStyleLbl="node1" presStyleIdx="3" presStyleCnt="8"/>
      <dgm:spPr/>
      <dgm:t>
        <a:bodyPr/>
        <a:lstStyle/>
        <a:p>
          <a:endParaRPr lang="en-US"/>
        </a:p>
      </dgm:t>
    </dgm:pt>
    <dgm:pt modelId="{CBEA18FA-7C4D-4925-8A61-FE3C14202CAA}" type="pres">
      <dgm:prSet presAssocID="{71AD4D14-E28A-4021-9773-6349F16B2DF7}" presName="parentText" presStyleLbl="node1" presStyleIdx="4" presStyleCnt="8">
        <dgm:presLayoutVars>
          <dgm:chMax val="0"/>
          <dgm:bulletEnabled val="1"/>
        </dgm:presLayoutVars>
      </dgm:prSet>
      <dgm:spPr/>
      <dgm:t>
        <a:bodyPr/>
        <a:lstStyle/>
        <a:p>
          <a:endParaRPr lang="en-US"/>
        </a:p>
      </dgm:t>
    </dgm:pt>
    <dgm:pt modelId="{4BE5955F-0CD9-46A3-8CF5-EB266B980500}" type="pres">
      <dgm:prSet presAssocID="{71AD4D14-E28A-4021-9773-6349F16B2DF7}" presName="negativeSpace" presStyleCnt="0"/>
      <dgm:spPr/>
    </dgm:pt>
    <dgm:pt modelId="{812D55AA-51FB-428A-87CB-EF5275172D66}" type="pres">
      <dgm:prSet presAssocID="{71AD4D14-E28A-4021-9773-6349F16B2DF7}" presName="childText" presStyleLbl="conFgAcc1" presStyleIdx="4" presStyleCnt="8">
        <dgm:presLayoutVars>
          <dgm:bulletEnabled val="1"/>
        </dgm:presLayoutVars>
      </dgm:prSet>
      <dgm:spPr>
        <a:solidFill>
          <a:schemeClr val="accent2">
            <a:lumMod val="20000"/>
            <a:lumOff val="80000"/>
            <a:alpha val="90000"/>
          </a:schemeClr>
        </a:solidFill>
      </dgm:spPr>
      <dgm:t>
        <a:bodyPr/>
        <a:lstStyle/>
        <a:p>
          <a:endParaRPr lang="en-US"/>
        </a:p>
      </dgm:t>
    </dgm:pt>
    <dgm:pt modelId="{DB7268C2-440A-48E8-87B4-5EC0746AE29C}" type="pres">
      <dgm:prSet presAssocID="{D8D6E953-6C4A-41B1-8969-48E747B39B42}" presName="spaceBetweenRectangles" presStyleCnt="0"/>
      <dgm:spPr/>
    </dgm:pt>
    <dgm:pt modelId="{4AF29B1F-4E8F-46E0-9625-30CE0B0A8F33}" type="pres">
      <dgm:prSet presAssocID="{6F06986B-918F-4393-8948-FB77EAD52A22}" presName="parentLin" presStyleCnt="0"/>
      <dgm:spPr/>
    </dgm:pt>
    <dgm:pt modelId="{F4C6A159-942D-4654-B0A2-3EFFFE8757C4}" type="pres">
      <dgm:prSet presAssocID="{6F06986B-918F-4393-8948-FB77EAD52A22}" presName="parentLeftMargin" presStyleLbl="node1" presStyleIdx="4" presStyleCnt="8"/>
      <dgm:spPr/>
      <dgm:t>
        <a:bodyPr/>
        <a:lstStyle/>
        <a:p>
          <a:endParaRPr lang="en-US"/>
        </a:p>
      </dgm:t>
    </dgm:pt>
    <dgm:pt modelId="{E548355F-276F-45E6-BD7F-392A5A0D3F7A}" type="pres">
      <dgm:prSet presAssocID="{6F06986B-918F-4393-8948-FB77EAD52A22}" presName="parentText" presStyleLbl="node1" presStyleIdx="5" presStyleCnt="8">
        <dgm:presLayoutVars>
          <dgm:chMax val="0"/>
          <dgm:bulletEnabled val="1"/>
        </dgm:presLayoutVars>
      </dgm:prSet>
      <dgm:spPr/>
      <dgm:t>
        <a:bodyPr/>
        <a:lstStyle/>
        <a:p>
          <a:endParaRPr lang="en-US"/>
        </a:p>
      </dgm:t>
    </dgm:pt>
    <dgm:pt modelId="{1F1D5532-3C53-4DA4-A94B-44F53D20F5F5}" type="pres">
      <dgm:prSet presAssocID="{6F06986B-918F-4393-8948-FB77EAD52A22}" presName="negativeSpace" presStyleCnt="0"/>
      <dgm:spPr/>
    </dgm:pt>
    <dgm:pt modelId="{25593DC7-5112-4EFC-A5B0-169D0392B0FF}" type="pres">
      <dgm:prSet presAssocID="{6F06986B-918F-4393-8948-FB77EAD52A22}" presName="childText" presStyleLbl="conFgAcc1" presStyleIdx="5" presStyleCnt="8">
        <dgm:presLayoutVars>
          <dgm:bulletEnabled val="1"/>
        </dgm:presLayoutVars>
      </dgm:prSet>
      <dgm:spPr>
        <a:solidFill>
          <a:schemeClr val="accent2">
            <a:lumMod val="20000"/>
            <a:lumOff val="80000"/>
            <a:alpha val="90000"/>
          </a:schemeClr>
        </a:solidFill>
      </dgm:spPr>
      <dgm:t>
        <a:bodyPr/>
        <a:lstStyle/>
        <a:p>
          <a:endParaRPr lang="en-US"/>
        </a:p>
      </dgm:t>
    </dgm:pt>
    <dgm:pt modelId="{4D64C11F-1A8D-4D77-A7DE-8D40E2B274F3}" type="pres">
      <dgm:prSet presAssocID="{20399264-E32B-4BB1-BCED-2B6BE44F8F14}" presName="spaceBetweenRectangles" presStyleCnt="0"/>
      <dgm:spPr/>
    </dgm:pt>
    <dgm:pt modelId="{15A32671-A941-4C1C-A3CD-B0775DEE8F39}" type="pres">
      <dgm:prSet presAssocID="{5A5D208E-687B-497F-BA4F-913EABD11046}" presName="parentLin" presStyleCnt="0"/>
      <dgm:spPr/>
    </dgm:pt>
    <dgm:pt modelId="{8524B60F-0075-4E78-A77A-0BBF686420E4}" type="pres">
      <dgm:prSet presAssocID="{5A5D208E-687B-497F-BA4F-913EABD11046}" presName="parentLeftMargin" presStyleLbl="node1" presStyleIdx="5" presStyleCnt="8"/>
      <dgm:spPr/>
      <dgm:t>
        <a:bodyPr/>
        <a:lstStyle/>
        <a:p>
          <a:endParaRPr lang="en-US"/>
        </a:p>
      </dgm:t>
    </dgm:pt>
    <dgm:pt modelId="{34460893-1373-44D8-B344-681157CC5F4C}" type="pres">
      <dgm:prSet presAssocID="{5A5D208E-687B-497F-BA4F-913EABD11046}" presName="parentText" presStyleLbl="node1" presStyleIdx="6" presStyleCnt="8">
        <dgm:presLayoutVars>
          <dgm:chMax val="0"/>
          <dgm:bulletEnabled val="1"/>
        </dgm:presLayoutVars>
      </dgm:prSet>
      <dgm:spPr/>
      <dgm:t>
        <a:bodyPr/>
        <a:lstStyle/>
        <a:p>
          <a:endParaRPr lang="en-US"/>
        </a:p>
      </dgm:t>
    </dgm:pt>
    <dgm:pt modelId="{FFD5D901-E0C9-40E2-B6FF-39340FF2A6B7}" type="pres">
      <dgm:prSet presAssocID="{5A5D208E-687B-497F-BA4F-913EABD11046}" presName="negativeSpace" presStyleCnt="0"/>
      <dgm:spPr/>
    </dgm:pt>
    <dgm:pt modelId="{2CF6BF8D-2582-476A-BB87-D7EACDF9F228}" type="pres">
      <dgm:prSet presAssocID="{5A5D208E-687B-497F-BA4F-913EABD11046}" presName="childText" presStyleLbl="conFgAcc1" presStyleIdx="6" presStyleCnt="8">
        <dgm:presLayoutVars>
          <dgm:bulletEnabled val="1"/>
        </dgm:presLayoutVars>
      </dgm:prSet>
      <dgm:spPr>
        <a:solidFill>
          <a:schemeClr val="accent2">
            <a:lumMod val="20000"/>
            <a:lumOff val="80000"/>
            <a:alpha val="90000"/>
          </a:schemeClr>
        </a:solidFill>
      </dgm:spPr>
      <dgm:t>
        <a:bodyPr/>
        <a:lstStyle/>
        <a:p>
          <a:endParaRPr lang="en-US"/>
        </a:p>
      </dgm:t>
    </dgm:pt>
    <dgm:pt modelId="{EDA1C3DE-51DF-4915-A55C-EF5F0A814459}" type="pres">
      <dgm:prSet presAssocID="{186043FD-21B0-4170-8272-9F46E8F528C3}" presName="spaceBetweenRectangles" presStyleCnt="0"/>
      <dgm:spPr/>
    </dgm:pt>
    <dgm:pt modelId="{3CFDA927-2D18-42D8-9D78-1FAAA3FA5EF8}" type="pres">
      <dgm:prSet presAssocID="{663B23C4-E99F-44C7-A48F-98ABA4A3C4E2}" presName="parentLin" presStyleCnt="0"/>
      <dgm:spPr/>
    </dgm:pt>
    <dgm:pt modelId="{CA93D549-BDEE-4E5F-AA28-3B5D0891E41E}" type="pres">
      <dgm:prSet presAssocID="{663B23C4-E99F-44C7-A48F-98ABA4A3C4E2}" presName="parentLeftMargin" presStyleLbl="node1" presStyleIdx="6" presStyleCnt="8"/>
      <dgm:spPr/>
      <dgm:t>
        <a:bodyPr/>
        <a:lstStyle/>
        <a:p>
          <a:endParaRPr lang="en-US"/>
        </a:p>
      </dgm:t>
    </dgm:pt>
    <dgm:pt modelId="{B6076386-4863-45DC-97A2-0C4AB891EEA9}" type="pres">
      <dgm:prSet presAssocID="{663B23C4-E99F-44C7-A48F-98ABA4A3C4E2}" presName="parentText" presStyleLbl="node1" presStyleIdx="7" presStyleCnt="8">
        <dgm:presLayoutVars>
          <dgm:chMax val="0"/>
          <dgm:bulletEnabled val="1"/>
        </dgm:presLayoutVars>
      </dgm:prSet>
      <dgm:spPr/>
      <dgm:t>
        <a:bodyPr/>
        <a:lstStyle/>
        <a:p>
          <a:endParaRPr lang="en-US"/>
        </a:p>
      </dgm:t>
    </dgm:pt>
    <dgm:pt modelId="{C8DFF1C2-1E41-4C8C-A5CC-9A9FE286AE27}" type="pres">
      <dgm:prSet presAssocID="{663B23C4-E99F-44C7-A48F-98ABA4A3C4E2}" presName="negativeSpace" presStyleCnt="0"/>
      <dgm:spPr/>
    </dgm:pt>
    <dgm:pt modelId="{C97CD470-09B9-4F60-828C-1E13603AB2B8}" type="pres">
      <dgm:prSet presAssocID="{663B23C4-E99F-44C7-A48F-98ABA4A3C4E2}" presName="childText" presStyleLbl="conFgAcc1" presStyleIdx="7" presStyleCnt="8" custLinFactNeighborY="-53363">
        <dgm:presLayoutVars>
          <dgm:bulletEnabled val="1"/>
        </dgm:presLayoutVars>
      </dgm:prSet>
      <dgm:spPr>
        <a:solidFill>
          <a:schemeClr val="accent2">
            <a:lumMod val="20000"/>
            <a:lumOff val="80000"/>
            <a:alpha val="90000"/>
          </a:schemeClr>
        </a:solidFill>
      </dgm:spPr>
      <dgm:t>
        <a:bodyPr/>
        <a:lstStyle/>
        <a:p>
          <a:endParaRPr lang="en-US"/>
        </a:p>
      </dgm:t>
    </dgm:pt>
  </dgm:ptLst>
  <dgm:cxnLst>
    <dgm:cxn modelId="{76794CCC-4A26-44A4-BB45-DB8E0EAF5B45}" type="presOf" srcId="{F8BBE6DD-0970-4D01-B707-AB05CFCA9D83}" destId="{C652AEC9-B108-44A1-810E-B5E33E3F9AA1}" srcOrd="1" destOrd="0" presId="urn:microsoft.com/office/officeart/2005/8/layout/list1"/>
    <dgm:cxn modelId="{D1F0E403-29B3-4DF1-80C1-21CA1FACEE75}" type="presOf" srcId="{C9647336-97BC-4B76-A204-636AA502FB11}" destId="{CF574B50-493B-4ABF-A97A-6794F1645EDE}" srcOrd="1" destOrd="0" presId="urn:microsoft.com/office/officeart/2005/8/layout/list1"/>
    <dgm:cxn modelId="{C016A9E5-90F2-4013-8126-D4BFEDCA82A9}" type="presOf" srcId="{C9647336-97BC-4B76-A204-636AA502FB11}" destId="{02AD98A6-70E4-4814-A6A8-72D78F7D0A5D}" srcOrd="0" destOrd="0" presId="urn:microsoft.com/office/officeart/2005/8/layout/list1"/>
    <dgm:cxn modelId="{826CEFFF-E5AB-4249-A7CE-90ABD3938F3F}" srcId="{110F1AFB-DC88-4824-B9B4-BAA6655C656E}" destId="{C9647336-97BC-4B76-A204-636AA502FB11}" srcOrd="2" destOrd="0" parTransId="{0252AAAB-E66D-4813-8C2B-6E1530830691}" sibTransId="{7E5755BB-F24F-4DA9-BD93-9EB36F7AE8A3}"/>
    <dgm:cxn modelId="{28184D56-B575-4534-BCE4-27BC0EC3C1AA}" type="presOf" srcId="{F8BBE6DD-0970-4D01-B707-AB05CFCA9D83}" destId="{1D714ED5-BE45-4AB6-80BF-65DF6F56123A}" srcOrd="0" destOrd="0" presId="urn:microsoft.com/office/officeart/2005/8/layout/list1"/>
    <dgm:cxn modelId="{A5A9617B-70BA-46DF-BF07-783E062D3E26}" srcId="{110F1AFB-DC88-4824-B9B4-BAA6655C656E}" destId="{71AD4D14-E28A-4021-9773-6349F16B2DF7}" srcOrd="4" destOrd="0" parTransId="{A81E65A0-9CB9-424A-84A4-0E27745A8656}" sibTransId="{D8D6E953-6C4A-41B1-8969-48E747B39B42}"/>
    <dgm:cxn modelId="{BE7E4192-DA02-4F7E-8876-7E5044E2BBF9}" srcId="{110F1AFB-DC88-4824-B9B4-BAA6655C656E}" destId="{5A5D208E-687B-497F-BA4F-913EABD11046}" srcOrd="6" destOrd="0" parTransId="{305F9DF8-7218-4FDA-B810-ABED62B5134F}" sibTransId="{186043FD-21B0-4170-8272-9F46E8F528C3}"/>
    <dgm:cxn modelId="{47A7BD55-857F-4AA0-B7F6-DA99B93E80C6}" type="presOf" srcId="{404F85C6-E5B3-4053-9A3D-45BA54F740AA}" destId="{2F9FC4F3-D4C1-420C-B2F5-A1516B2E4679}" srcOrd="1" destOrd="0" presId="urn:microsoft.com/office/officeart/2005/8/layout/list1"/>
    <dgm:cxn modelId="{B5E97412-CC43-422B-B518-C8C9F5CF10E2}" type="presOf" srcId="{663B23C4-E99F-44C7-A48F-98ABA4A3C4E2}" destId="{B6076386-4863-45DC-97A2-0C4AB891EEA9}" srcOrd="1" destOrd="0" presId="urn:microsoft.com/office/officeart/2005/8/layout/list1"/>
    <dgm:cxn modelId="{DC7A501B-FBEA-4E07-8415-D5416F92D371}" srcId="{110F1AFB-DC88-4824-B9B4-BAA6655C656E}" destId="{F8BBE6DD-0970-4D01-B707-AB05CFCA9D83}" srcOrd="0" destOrd="0" parTransId="{BB7EA5BA-EA8C-4D0A-B7D1-AF8F090E8600}" sibTransId="{231FACAE-4E3F-43E7-A3B0-1287AB7511FE}"/>
    <dgm:cxn modelId="{7C17472C-F43B-4B3F-B455-52C9D1BE8666}" type="presOf" srcId="{404F85C6-E5B3-4053-9A3D-45BA54F740AA}" destId="{19701BFF-E733-4BC7-AB04-A670E0E5BA95}" srcOrd="0" destOrd="0" presId="urn:microsoft.com/office/officeart/2005/8/layout/list1"/>
    <dgm:cxn modelId="{EC22749D-CD5E-4F9C-A66B-0D946E908FBB}" type="presOf" srcId="{5A5D208E-687B-497F-BA4F-913EABD11046}" destId="{8524B60F-0075-4E78-A77A-0BBF686420E4}" srcOrd="0" destOrd="0" presId="urn:microsoft.com/office/officeart/2005/8/layout/list1"/>
    <dgm:cxn modelId="{376A0C52-7436-426D-BDFE-ACBB205C0179}" type="presOf" srcId="{71AD4D14-E28A-4021-9773-6349F16B2DF7}" destId="{CBEA18FA-7C4D-4925-8A61-FE3C14202CAA}" srcOrd="1" destOrd="0" presId="urn:microsoft.com/office/officeart/2005/8/layout/list1"/>
    <dgm:cxn modelId="{EE2283C2-8850-4804-8725-38E59BDD7BC9}" type="presOf" srcId="{110F1AFB-DC88-4824-B9B4-BAA6655C656E}" destId="{39908E0B-BAE7-4B79-9164-B9E849F544F8}" srcOrd="0" destOrd="0" presId="urn:microsoft.com/office/officeart/2005/8/layout/list1"/>
    <dgm:cxn modelId="{40067822-E444-4320-A13A-10E494692086}" type="presOf" srcId="{6F06986B-918F-4393-8948-FB77EAD52A22}" destId="{F4C6A159-942D-4654-B0A2-3EFFFE8757C4}" srcOrd="0" destOrd="0" presId="urn:microsoft.com/office/officeart/2005/8/layout/list1"/>
    <dgm:cxn modelId="{C291CF7F-808D-4CBD-B7F9-355E1051A4E7}" srcId="{110F1AFB-DC88-4824-B9B4-BAA6655C656E}" destId="{404F85C6-E5B3-4053-9A3D-45BA54F740AA}" srcOrd="3" destOrd="0" parTransId="{04F14BB0-4980-49DA-AF58-6405A15B93FE}" sibTransId="{FDBF2525-ED49-47D6-A9AC-EE71A1914E5F}"/>
    <dgm:cxn modelId="{84D01938-196E-46DD-BCB6-C20A8738B4CF}" type="presOf" srcId="{6F06986B-918F-4393-8948-FB77EAD52A22}" destId="{E548355F-276F-45E6-BD7F-392A5A0D3F7A}" srcOrd="1" destOrd="0" presId="urn:microsoft.com/office/officeart/2005/8/layout/list1"/>
    <dgm:cxn modelId="{2005387A-3C31-48FA-AA5B-075D416DD682}" type="presOf" srcId="{5A5D208E-687B-497F-BA4F-913EABD11046}" destId="{34460893-1373-44D8-B344-681157CC5F4C}" srcOrd="1" destOrd="0" presId="urn:microsoft.com/office/officeart/2005/8/layout/list1"/>
    <dgm:cxn modelId="{D4F0A075-A9A6-49F1-9CB0-67149F2216BD}" srcId="{110F1AFB-DC88-4824-B9B4-BAA6655C656E}" destId="{6F06986B-918F-4393-8948-FB77EAD52A22}" srcOrd="5" destOrd="0" parTransId="{D9B37936-2DF0-46DB-9005-D5BBE4BBD68A}" sibTransId="{20399264-E32B-4BB1-BCED-2B6BE44F8F14}"/>
    <dgm:cxn modelId="{CCDEA3D3-77CF-44C6-AE88-641F7A28DABA}" type="presOf" srcId="{663B23C4-E99F-44C7-A48F-98ABA4A3C4E2}" destId="{CA93D549-BDEE-4E5F-AA28-3B5D0891E41E}" srcOrd="0" destOrd="0" presId="urn:microsoft.com/office/officeart/2005/8/layout/list1"/>
    <dgm:cxn modelId="{2F908AFC-A9B2-4DF2-8502-2FF142C48B9A}" type="presOf" srcId="{71AD4D14-E28A-4021-9773-6349F16B2DF7}" destId="{FA77FDD1-509A-4FA3-B776-14D477686816}" srcOrd="0" destOrd="0" presId="urn:microsoft.com/office/officeart/2005/8/layout/list1"/>
    <dgm:cxn modelId="{0B80903F-95DE-4C8F-9884-865FE394CF8F}" srcId="{110F1AFB-DC88-4824-B9B4-BAA6655C656E}" destId="{077B61BE-F046-45FA-A152-0BB65589C976}" srcOrd="1" destOrd="0" parTransId="{C6C57225-1147-4968-9F30-2343CB8750AF}" sibTransId="{DCD9601F-3A14-4340-9396-0C1A4E6D734B}"/>
    <dgm:cxn modelId="{12784A09-6F26-44C7-83CF-121A400C5257}" type="presOf" srcId="{077B61BE-F046-45FA-A152-0BB65589C976}" destId="{6D1F8444-EC60-4FD4-B9A3-83A1EA0D3FF9}" srcOrd="1" destOrd="0" presId="urn:microsoft.com/office/officeart/2005/8/layout/list1"/>
    <dgm:cxn modelId="{96EB0433-D010-4D37-97AD-3AF00969BB0A}" srcId="{110F1AFB-DC88-4824-B9B4-BAA6655C656E}" destId="{663B23C4-E99F-44C7-A48F-98ABA4A3C4E2}" srcOrd="7" destOrd="0" parTransId="{C995B77E-903E-4F6F-B440-B8B63E4643BB}" sibTransId="{028F0748-6091-466B-9699-E6A28197A4A3}"/>
    <dgm:cxn modelId="{C3D7E529-9F83-4E2A-94FE-5D07D62B9707}" type="presOf" srcId="{077B61BE-F046-45FA-A152-0BB65589C976}" destId="{582152DD-4053-482B-B491-70A1A8A63AF2}" srcOrd="0" destOrd="0" presId="urn:microsoft.com/office/officeart/2005/8/layout/list1"/>
    <dgm:cxn modelId="{E7C61466-F484-4095-B22B-D37101CB4A2F}" type="presParOf" srcId="{39908E0B-BAE7-4B79-9164-B9E849F544F8}" destId="{B7E3290E-E516-4DC1-BCE2-16DF936B56AE}" srcOrd="0" destOrd="0" presId="urn:microsoft.com/office/officeart/2005/8/layout/list1"/>
    <dgm:cxn modelId="{3856CB84-569E-453B-85B4-89ED96316A58}" type="presParOf" srcId="{B7E3290E-E516-4DC1-BCE2-16DF936B56AE}" destId="{1D714ED5-BE45-4AB6-80BF-65DF6F56123A}" srcOrd="0" destOrd="0" presId="urn:microsoft.com/office/officeart/2005/8/layout/list1"/>
    <dgm:cxn modelId="{13A6545C-E0BF-4D38-BCA9-A7A029259766}" type="presParOf" srcId="{B7E3290E-E516-4DC1-BCE2-16DF936B56AE}" destId="{C652AEC9-B108-44A1-810E-B5E33E3F9AA1}" srcOrd="1" destOrd="0" presId="urn:microsoft.com/office/officeart/2005/8/layout/list1"/>
    <dgm:cxn modelId="{3C0BEE50-2D88-471A-8738-8CAF3E2D6FD7}" type="presParOf" srcId="{39908E0B-BAE7-4B79-9164-B9E849F544F8}" destId="{C61979CD-1CEC-41E3-B8C3-ABAE4B1F4590}" srcOrd="1" destOrd="0" presId="urn:microsoft.com/office/officeart/2005/8/layout/list1"/>
    <dgm:cxn modelId="{9BC08F5B-DBDC-4D8E-8720-1EEF48DD14C3}" type="presParOf" srcId="{39908E0B-BAE7-4B79-9164-B9E849F544F8}" destId="{C69C66E1-53A0-4BD6-AA7C-F0213D4496B4}" srcOrd="2" destOrd="0" presId="urn:microsoft.com/office/officeart/2005/8/layout/list1"/>
    <dgm:cxn modelId="{3D4FAC7F-BF0F-4DEA-91D7-C423061B14D3}" type="presParOf" srcId="{39908E0B-BAE7-4B79-9164-B9E849F544F8}" destId="{BE274D2E-E42A-4C29-B7C2-8D8053778681}" srcOrd="3" destOrd="0" presId="urn:microsoft.com/office/officeart/2005/8/layout/list1"/>
    <dgm:cxn modelId="{3A408280-2A94-421A-BBD1-E5AE55261ED0}" type="presParOf" srcId="{39908E0B-BAE7-4B79-9164-B9E849F544F8}" destId="{08DD1E8F-B909-4971-AF13-61C72F46F721}" srcOrd="4" destOrd="0" presId="urn:microsoft.com/office/officeart/2005/8/layout/list1"/>
    <dgm:cxn modelId="{03A2D633-DCA0-47DE-A21C-73D2063E3171}" type="presParOf" srcId="{08DD1E8F-B909-4971-AF13-61C72F46F721}" destId="{582152DD-4053-482B-B491-70A1A8A63AF2}" srcOrd="0" destOrd="0" presId="urn:microsoft.com/office/officeart/2005/8/layout/list1"/>
    <dgm:cxn modelId="{99E88D2C-79A9-4C77-B3A7-A0488EC7B4CA}" type="presParOf" srcId="{08DD1E8F-B909-4971-AF13-61C72F46F721}" destId="{6D1F8444-EC60-4FD4-B9A3-83A1EA0D3FF9}" srcOrd="1" destOrd="0" presId="urn:microsoft.com/office/officeart/2005/8/layout/list1"/>
    <dgm:cxn modelId="{1B8CE37D-538F-419C-B613-A81C24C6A7AD}" type="presParOf" srcId="{39908E0B-BAE7-4B79-9164-B9E849F544F8}" destId="{0F67896E-C4C5-4AF2-9B95-3FD61561D59E}" srcOrd="5" destOrd="0" presId="urn:microsoft.com/office/officeart/2005/8/layout/list1"/>
    <dgm:cxn modelId="{5D4C6923-74F8-4447-AD27-6F794B479CF5}" type="presParOf" srcId="{39908E0B-BAE7-4B79-9164-B9E849F544F8}" destId="{633F5795-7BCC-4BFF-B893-68EDE09BCEB5}" srcOrd="6" destOrd="0" presId="urn:microsoft.com/office/officeart/2005/8/layout/list1"/>
    <dgm:cxn modelId="{3A5826C4-1987-458C-95BF-F333BE893663}" type="presParOf" srcId="{39908E0B-BAE7-4B79-9164-B9E849F544F8}" destId="{434AAF28-1A9A-4503-B2C9-DD6DBF83106E}" srcOrd="7" destOrd="0" presId="urn:microsoft.com/office/officeart/2005/8/layout/list1"/>
    <dgm:cxn modelId="{A250C41E-2BDF-43C0-86CF-BB90250CF5AC}" type="presParOf" srcId="{39908E0B-BAE7-4B79-9164-B9E849F544F8}" destId="{463285F9-B33F-48E5-8021-14790E9AB5B8}" srcOrd="8" destOrd="0" presId="urn:microsoft.com/office/officeart/2005/8/layout/list1"/>
    <dgm:cxn modelId="{9BDF8602-AE90-48DB-B902-559DE8FED82D}" type="presParOf" srcId="{463285F9-B33F-48E5-8021-14790E9AB5B8}" destId="{02AD98A6-70E4-4814-A6A8-72D78F7D0A5D}" srcOrd="0" destOrd="0" presId="urn:microsoft.com/office/officeart/2005/8/layout/list1"/>
    <dgm:cxn modelId="{8FBA867F-0514-4133-A2FD-E0DBFD1F2E65}" type="presParOf" srcId="{463285F9-B33F-48E5-8021-14790E9AB5B8}" destId="{CF574B50-493B-4ABF-A97A-6794F1645EDE}" srcOrd="1" destOrd="0" presId="urn:microsoft.com/office/officeart/2005/8/layout/list1"/>
    <dgm:cxn modelId="{7E0AEBF5-29D7-425A-B45E-73C3F9235F2F}" type="presParOf" srcId="{39908E0B-BAE7-4B79-9164-B9E849F544F8}" destId="{24D4C01F-7642-4424-9A99-09F7BD859D84}" srcOrd="9" destOrd="0" presId="urn:microsoft.com/office/officeart/2005/8/layout/list1"/>
    <dgm:cxn modelId="{937E9997-ACCD-4D15-9541-ACA851BA8434}" type="presParOf" srcId="{39908E0B-BAE7-4B79-9164-B9E849F544F8}" destId="{CBED08FA-E6A9-436B-8EBF-A564F80AD8A0}" srcOrd="10" destOrd="0" presId="urn:microsoft.com/office/officeart/2005/8/layout/list1"/>
    <dgm:cxn modelId="{F88EFC86-AFB0-478F-A4D6-1B63CE9B2831}" type="presParOf" srcId="{39908E0B-BAE7-4B79-9164-B9E849F544F8}" destId="{62ADD2BD-1648-4820-9E0B-4A76D10FE4FA}" srcOrd="11" destOrd="0" presId="urn:microsoft.com/office/officeart/2005/8/layout/list1"/>
    <dgm:cxn modelId="{6E5DBEF5-CBF7-4691-B4F8-F82F45549792}" type="presParOf" srcId="{39908E0B-BAE7-4B79-9164-B9E849F544F8}" destId="{77E25A2F-A6BD-4B8A-B19A-4265E2368A69}" srcOrd="12" destOrd="0" presId="urn:microsoft.com/office/officeart/2005/8/layout/list1"/>
    <dgm:cxn modelId="{417282C0-FC19-4C2B-8D15-FAD0EDBE9197}" type="presParOf" srcId="{77E25A2F-A6BD-4B8A-B19A-4265E2368A69}" destId="{19701BFF-E733-4BC7-AB04-A670E0E5BA95}" srcOrd="0" destOrd="0" presId="urn:microsoft.com/office/officeart/2005/8/layout/list1"/>
    <dgm:cxn modelId="{390930F4-615C-4AEE-A1C4-D6F006C993C9}" type="presParOf" srcId="{77E25A2F-A6BD-4B8A-B19A-4265E2368A69}" destId="{2F9FC4F3-D4C1-420C-B2F5-A1516B2E4679}" srcOrd="1" destOrd="0" presId="urn:microsoft.com/office/officeart/2005/8/layout/list1"/>
    <dgm:cxn modelId="{6D7C6EC5-FED4-45B3-93B7-65B0C24DDC1D}" type="presParOf" srcId="{39908E0B-BAE7-4B79-9164-B9E849F544F8}" destId="{015C7BBD-E9F7-4018-BE98-64B375B9EB25}" srcOrd="13" destOrd="0" presId="urn:microsoft.com/office/officeart/2005/8/layout/list1"/>
    <dgm:cxn modelId="{C32C184C-2338-4F9C-B639-2AE3B31BB558}" type="presParOf" srcId="{39908E0B-BAE7-4B79-9164-B9E849F544F8}" destId="{FB21CDFD-3505-4425-9EF6-CA45E512D565}" srcOrd="14" destOrd="0" presId="urn:microsoft.com/office/officeart/2005/8/layout/list1"/>
    <dgm:cxn modelId="{DF831ABD-960A-49C7-A7F7-429D90BAA74D}" type="presParOf" srcId="{39908E0B-BAE7-4B79-9164-B9E849F544F8}" destId="{F47C1B7A-C3F6-40A3-BE05-FB123A322B72}" srcOrd="15" destOrd="0" presId="urn:microsoft.com/office/officeart/2005/8/layout/list1"/>
    <dgm:cxn modelId="{1297E0B8-6921-4895-B601-AF8B664268CA}" type="presParOf" srcId="{39908E0B-BAE7-4B79-9164-B9E849F544F8}" destId="{02D63522-F0E4-403E-8CE5-6D87ED6B837C}" srcOrd="16" destOrd="0" presId="urn:microsoft.com/office/officeart/2005/8/layout/list1"/>
    <dgm:cxn modelId="{87988A48-C3FC-4321-84A8-98C15B8D5DE9}" type="presParOf" srcId="{02D63522-F0E4-403E-8CE5-6D87ED6B837C}" destId="{FA77FDD1-509A-4FA3-B776-14D477686816}" srcOrd="0" destOrd="0" presId="urn:microsoft.com/office/officeart/2005/8/layout/list1"/>
    <dgm:cxn modelId="{86CA594B-CDD5-4AED-A2A9-A0DF0C048446}" type="presParOf" srcId="{02D63522-F0E4-403E-8CE5-6D87ED6B837C}" destId="{CBEA18FA-7C4D-4925-8A61-FE3C14202CAA}" srcOrd="1" destOrd="0" presId="urn:microsoft.com/office/officeart/2005/8/layout/list1"/>
    <dgm:cxn modelId="{C33F1B6A-218D-469B-BE7C-983B95B0765A}" type="presParOf" srcId="{39908E0B-BAE7-4B79-9164-B9E849F544F8}" destId="{4BE5955F-0CD9-46A3-8CF5-EB266B980500}" srcOrd="17" destOrd="0" presId="urn:microsoft.com/office/officeart/2005/8/layout/list1"/>
    <dgm:cxn modelId="{AAF5BCB0-B6BB-4D6D-BF71-E4C1360D5C5D}" type="presParOf" srcId="{39908E0B-BAE7-4B79-9164-B9E849F544F8}" destId="{812D55AA-51FB-428A-87CB-EF5275172D66}" srcOrd="18" destOrd="0" presId="urn:microsoft.com/office/officeart/2005/8/layout/list1"/>
    <dgm:cxn modelId="{C9C71DCE-A61F-4257-88D3-47DD76CF6C82}" type="presParOf" srcId="{39908E0B-BAE7-4B79-9164-B9E849F544F8}" destId="{DB7268C2-440A-48E8-87B4-5EC0746AE29C}" srcOrd="19" destOrd="0" presId="urn:microsoft.com/office/officeart/2005/8/layout/list1"/>
    <dgm:cxn modelId="{7DDA21F5-ED2C-4B44-8FE2-57021D13617A}" type="presParOf" srcId="{39908E0B-BAE7-4B79-9164-B9E849F544F8}" destId="{4AF29B1F-4E8F-46E0-9625-30CE0B0A8F33}" srcOrd="20" destOrd="0" presId="urn:microsoft.com/office/officeart/2005/8/layout/list1"/>
    <dgm:cxn modelId="{A08CA1CC-6044-4A32-9B35-D694981D96A3}" type="presParOf" srcId="{4AF29B1F-4E8F-46E0-9625-30CE0B0A8F33}" destId="{F4C6A159-942D-4654-B0A2-3EFFFE8757C4}" srcOrd="0" destOrd="0" presId="urn:microsoft.com/office/officeart/2005/8/layout/list1"/>
    <dgm:cxn modelId="{C1DE54C3-25C1-40D3-A641-18A6C2D60137}" type="presParOf" srcId="{4AF29B1F-4E8F-46E0-9625-30CE0B0A8F33}" destId="{E548355F-276F-45E6-BD7F-392A5A0D3F7A}" srcOrd="1" destOrd="0" presId="urn:microsoft.com/office/officeart/2005/8/layout/list1"/>
    <dgm:cxn modelId="{73F92B96-EFAA-4D76-B7FF-C59C1C335C8A}" type="presParOf" srcId="{39908E0B-BAE7-4B79-9164-B9E849F544F8}" destId="{1F1D5532-3C53-4DA4-A94B-44F53D20F5F5}" srcOrd="21" destOrd="0" presId="urn:microsoft.com/office/officeart/2005/8/layout/list1"/>
    <dgm:cxn modelId="{4A67F678-559E-44FA-AAE9-4B4B4F32C8A1}" type="presParOf" srcId="{39908E0B-BAE7-4B79-9164-B9E849F544F8}" destId="{25593DC7-5112-4EFC-A5B0-169D0392B0FF}" srcOrd="22" destOrd="0" presId="urn:microsoft.com/office/officeart/2005/8/layout/list1"/>
    <dgm:cxn modelId="{4FF880E7-74C1-4172-B065-C854FE7945FF}" type="presParOf" srcId="{39908E0B-BAE7-4B79-9164-B9E849F544F8}" destId="{4D64C11F-1A8D-4D77-A7DE-8D40E2B274F3}" srcOrd="23" destOrd="0" presId="urn:microsoft.com/office/officeart/2005/8/layout/list1"/>
    <dgm:cxn modelId="{EBE42B22-4119-4F00-9F95-809BDE4FD156}" type="presParOf" srcId="{39908E0B-BAE7-4B79-9164-B9E849F544F8}" destId="{15A32671-A941-4C1C-A3CD-B0775DEE8F39}" srcOrd="24" destOrd="0" presId="urn:microsoft.com/office/officeart/2005/8/layout/list1"/>
    <dgm:cxn modelId="{925957C7-AECE-4BD1-9FFD-98F571449080}" type="presParOf" srcId="{15A32671-A941-4C1C-A3CD-B0775DEE8F39}" destId="{8524B60F-0075-4E78-A77A-0BBF686420E4}" srcOrd="0" destOrd="0" presId="urn:microsoft.com/office/officeart/2005/8/layout/list1"/>
    <dgm:cxn modelId="{79B6F732-D3D9-4C4E-A580-470B767098F6}" type="presParOf" srcId="{15A32671-A941-4C1C-A3CD-B0775DEE8F39}" destId="{34460893-1373-44D8-B344-681157CC5F4C}" srcOrd="1" destOrd="0" presId="urn:microsoft.com/office/officeart/2005/8/layout/list1"/>
    <dgm:cxn modelId="{4ABDAB7E-6F47-4AEB-B395-3826ED28AEF9}" type="presParOf" srcId="{39908E0B-BAE7-4B79-9164-B9E849F544F8}" destId="{FFD5D901-E0C9-40E2-B6FF-39340FF2A6B7}" srcOrd="25" destOrd="0" presId="urn:microsoft.com/office/officeart/2005/8/layout/list1"/>
    <dgm:cxn modelId="{B2D39674-8E5C-49FE-B908-C496BA0662D8}" type="presParOf" srcId="{39908E0B-BAE7-4B79-9164-B9E849F544F8}" destId="{2CF6BF8D-2582-476A-BB87-D7EACDF9F228}" srcOrd="26" destOrd="0" presId="urn:microsoft.com/office/officeart/2005/8/layout/list1"/>
    <dgm:cxn modelId="{6DCA8E3F-B609-4C66-9125-1EB808EECBC7}" type="presParOf" srcId="{39908E0B-BAE7-4B79-9164-B9E849F544F8}" destId="{EDA1C3DE-51DF-4915-A55C-EF5F0A814459}" srcOrd="27" destOrd="0" presId="urn:microsoft.com/office/officeart/2005/8/layout/list1"/>
    <dgm:cxn modelId="{860D32E9-C671-41E8-B15C-D0B095C3D49E}" type="presParOf" srcId="{39908E0B-BAE7-4B79-9164-B9E849F544F8}" destId="{3CFDA927-2D18-42D8-9D78-1FAAA3FA5EF8}" srcOrd="28" destOrd="0" presId="urn:microsoft.com/office/officeart/2005/8/layout/list1"/>
    <dgm:cxn modelId="{526DB838-D5CC-485C-88A2-EBD00387F0A9}" type="presParOf" srcId="{3CFDA927-2D18-42D8-9D78-1FAAA3FA5EF8}" destId="{CA93D549-BDEE-4E5F-AA28-3B5D0891E41E}" srcOrd="0" destOrd="0" presId="urn:microsoft.com/office/officeart/2005/8/layout/list1"/>
    <dgm:cxn modelId="{F634F39B-1AB1-4821-85DB-FB1049905A17}" type="presParOf" srcId="{3CFDA927-2D18-42D8-9D78-1FAAA3FA5EF8}" destId="{B6076386-4863-45DC-97A2-0C4AB891EEA9}" srcOrd="1" destOrd="0" presId="urn:microsoft.com/office/officeart/2005/8/layout/list1"/>
    <dgm:cxn modelId="{4F5F940A-262C-41B8-87B6-C5E3E28967D0}" type="presParOf" srcId="{39908E0B-BAE7-4B79-9164-B9E849F544F8}" destId="{C8DFF1C2-1E41-4C8C-A5CC-9A9FE286AE27}" srcOrd="29" destOrd="0" presId="urn:microsoft.com/office/officeart/2005/8/layout/list1"/>
    <dgm:cxn modelId="{5BA40608-07E9-46C1-87FE-C1EB32AE86DC}" type="presParOf" srcId="{39908E0B-BAE7-4B79-9164-B9E849F544F8}" destId="{C97CD470-09B9-4F60-828C-1E13603AB2B8}"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7C75C4-24A6-4C85-8BD4-0BDADD377596}"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EA3D6D08-F95A-4E83-83C1-D4DF61BFD387}">
      <dgm:prSet phldrT="[Text]" custT="1"/>
      <dgm:spPr/>
      <dgm:t>
        <a:bodyPr/>
        <a:lstStyle/>
        <a:p>
          <a:r>
            <a:rPr lang="en-US" sz="3000" dirty="0" smtClean="0"/>
            <a:t>New Restore Benefit</a:t>
          </a:r>
          <a:endParaRPr lang="en-US" sz="3000" dirty="0"/>
        </a:p>
      </dgm:t>
    </dgm:pt>
    <dgm:pt modelId="{01493445-8BF7-4299-B7ED-569E33330DEB}" type="parTrans" cxnId="{A8DB605D-E53D-415A-A1A9-6E01A6007157}">
      <dgm:prSet/>
      <dgm:spPr/>
      <dgm:t>
        <a:bodyPr/>
        <a:lstStyle/>
        <a:p>
          <a:endParaRPr lang="en-US"/>
        </a:p>
      </dgm:t>
    </dgm:pt>
    <dgm:pt modelId="{EE16E9C9-9FF5-4593-B705-A826BA542FF2}" type="sibTrans" cxnId="{A8DB605D-E53D-415A-A1A9-6E01A6007157}">
      <dgm:prSet/>
      <dgm:spPr/>
      <dgm:t>
        <a:bodyPr/>
        <a:lstStyle/>
        <a:p>
          <a:endParaRPr lang="en-US"/>
        </a:p>
      </dgm:t>
    </dgm:pt>
    <dgm:pt modelId="{CF02CAB0-DBB7-4F22-9087-302CE7444D24}">
      <dgm:prSet phldrT="[Text]" custT="1"/>
      <dgm:spPr/>
      <dgm:t>
        <a:bodyPr/>
        <a:lstStyle/>
        <a:p>
          <a:r>
            <a:rPr lang="en-US" sz="3000" dirty="0" smtClean="0"/>
            <a:t>Cumulative Bonus</a:t>
          </a:r>
          <a:endParaRPr lang="en-US" sz="3000" dirty="0"/>
        </a:p>
      </dgm:t>
    </dgm:pt>
    <dgm:pt modelId="{6C395110-F092-498E-9F5E-334D22B25C52}" type="parTrans" cxnId="{77253F64-514C-4310-8AD7-C4C9FCB27453}">
      <dgm:prSet/>
      <dgm:spPr/>
      <dgm:t>
        <a:bodyPr/>
        <a:lstStyle/>
        <a:p>
          <a:endParaRPr lang="en-US"/>
        </a:p>
      </dgm:t>
    </dgm:pt>
    <dgm:pt modelId="{91108DCB-F7D2-42BF-A449-CF72033F70EA}" type="sibTrans" cxnId="{77253F64-514C-4310-8AD7-C4C9FCB27453}">
      <dgm:prSet/>
      <dgm:spPr/>
      <dgm:t>
        <a:bodyPr/>
        <a:lstStyle/>
        <a:p>
          <a:endParaRPr lang="en-US"/>
        </a:p>
      </dgm:t>
    </dgm:pt>
    <dgm:pt modelId="{56000AB7-D82D-4D19-828B-2E2C03ECB44C}" type="pres">
      <dgm:prSet presAssocID="{6A7C75C4-24A6-4C85-8BD4-0BDADD377596}" presName="diagram" presStyleCnt="0">
        <dgm:presLayoutVars>
          <dgm:dir/>
          <dgm:resizeHandles val="exact"/>
        </dgm:presLayoutVars>
      </dgm:prSet>
      <dgm:spPr/>
      <dgm:t>
        <a:bodyPr/>
        <a:lstStyle/>
        <a:p>
          <a:endParaRPr lang="en-US"/>
        </a:p>
      </dgm:t>
    </dgm:pt>
    <dgm:pt modelId="{5A944AEA-E44C-4BD9-987B-6561668A2AF8}" type="pres">
      <dgm:prSet presAssocID="{EA3D6D08-F95A-4E83-83C1-D4DF61BFD387}" presName="node" presStyleLbl="node1" presStyleIdx="0" presStyleCnt="2">
        <dgm:presLayoutVars>
          <dgm:bulletEnabled val="1"/>
        </dgm:presLayoutVars>
      </dgm:prSet>
      <dgm:spPr/>
      <dgm:t>
        <a:bodyPr/>
        <a:lstStyle/>
        <a:p>
          <a:endParaRPr lang="en-US"/>
        </a:p>
      </dgm:t>
    </dgm:pt>
    <dgm:pt modelId="{F74BB8ED-D51F-46B4-AA4C-46E59EA17D36}" type="pres">
      <dgm:prSet presAssocID="{EE16E9C9-9FF5-4593-B705-A826BA542FF2}" presName="sibTrans" presStyleCnt="0"/>
      <dgm:spPr/>
    </dgm:pt>
    <dgm:pt modelId="{3C7B64D9-E2B2-4EF1-9141-BBAFD6CC9A45}" type="pres">
      <dgm:prSet presAssocID="{CF02CAB0-DBB7-4F22-9087-302CE7444D24}" presName="node" presStyleLbl="node1" presStyleIdx="1" presStyleCnt="2">
        <dgm:presLayoutVars>
          <dgm:bulletEnabled val="1"/>
        </dgm:presLayoutVars>
      </dgm:prSet>
      <dgm:spPr/>
      <dgm:t>
        <a:bodyPr/>
        <a:lstStyle/>
        <a:p>
          <a:endParaRPr lang="en-US"/>
        </a:p>
      </dgm:t>
    </dgm:pt>
  </dgm:ptLst>
  <dgm:cxnLst>
    <dgm:cxn modelId="{0420E2AB-FDE7-48A2-B030-486AC1EE0B71}" type="presOf" srcId="{6A7C75C4-24A6-4C85-8BD4-0BDADD377596}" destId="{56000AB7-D82D-4D19-828B-2E2C03ECB44C}" srcOrd="0" destOrd="0" presId="urn:microsoft.com/office/officeart/2005/8/layout/default"/>
    <dgm:cxn modelId="{66ADA134-264B-49CF-A24B-CB2A6B3A5359}" type="presOf" srcId="{EA3D6D08-F95A-4E83-83C1-D4DF61BFD387}" destId="{5A944AEA-E44C-4BD9-987B-6561668A2AF8}" srcOrd="0" destOrd="0" presId="urn:microsoft.com/office/officeart/2005/8/layout/default"/>
    <dgm:cxn modelId="{A8DB605D-E53D-415A-A1A9-6E01A6007157}" srcId="{6A7C75C4-24A6-4C85-8BD4-0BDADD377596}" destId="{EA3D6D08-F95A-4E83-83C1-D4DF61BFD387}" srcOrd="0" destOrd="0" parTransId="{01493445-8BF7-4299-B7ED-569E33330DEB}" sibTransId="{EE16E9C9-9FF5-4593-B705-A826BA542FF2}"/>
    <dgm:cxn modelId="{F5E47C7C-9AB6-46E2-BB8F-7C590A7AA6F0}" type="presOf" srcId="{CF02CAB0-DBB7-4F22-9087-302CE7444D24}" destId="{3C7B64D9-E2B2-4EF1-9141-BBAFD6CC9A45}" srcOrd="0" destOrd="0" presId="urn:microsoft.com/office/officeart/2005/8/layout/default"/>
    <dgm:cxn modelId="{77253F64-514C-4310-8AD7-C4C9FCB27453}" srcId="{6A7C75C4-24A6-4C85-8BD4-0BDADD377596}" destId="{CF02CAB0-DBB7-4F22-9087-302CE7444D24}" srcOrd="1" destOrd="0" parTransId="{6C395110-F092-498E-9F5E-334D22B25C52}" sibTransId="{91108DCB-F7D2-42BF-A449-CF72033F70EA}"/>
    <dgm:cxn modelId="{A10859AB-B4D3-4E98-A140-7E23A32CAE6E}" type="presParOf" srcId="{56000AB7-D82D-4D19-828B-2E2C03ECB44C}" destId="{5A944AEA-E44C-4BD9-987B-6561668A2AF8}" srcOrd="0" destOrd="0" presId="urn:microsoft.com/office/officeart/2005/8/layout/default"/>
    <dgm:cxn modelId="{7320FB9F-FF53-4783-85E5-BCF55FF926CE}" type="presParOf" srcId="{56000AB7-D82D-4D19-828B-2E2C03ECB44C}" destId="{F74BB8ED-D51F-46B4-AA4C-46E59EA17D36}" srcOrd="1" destOrd="0" presId="urn:microsoft.com/office/officeart/2005/8/layout/default"/>
    <dgm:cxn modelId="{514699E9-F79D-48AA-A7C8-4BC3CAC5CE3B}" type="presParOf" srcId="{56000AB7-D82D-4D19-828B-2E2C03ECB44C}" destId="{3C7B64D9-E2B2-4EF1-9141-BBAFD6CC9A4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420022-28EC-4728-84E2-592CA1145BB2}"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en-US"/>
        </a:p>
      </dgm:t>
    </dgm:pt>
    <dgm:pt modelId="{7D84DBCD-D214-45FF-A8DB-8C9A978E8460}">
      <dgm:prSet phldrT="[Text]" custT="1"/>
      <dgm:spPr>
        <a:solidFill>
          <a:schemeClr val="bg1"/>
        </a:solidFill>
        <a:ln>
          <a:solidFill>
            <a:schemeClr val="tx1"/>
          </a:solidFill>
        </a:ln>
      </dgm:spPr>
      <dgm:t>
        <a:bodyPr/>
        <a:lstStyle/>
        <a:p>
          <a:r>
            <a:rPr lang="en-US" sz="2400" smtClean="0">
              <a:solidFill>
                <a:schemeClr val="tx1"/>
              </a:solidFill>
              <a:latin typeface="+mj-lt"/>
            </a:rPr>
            <a:t>Wellness Program</a:t>
          </a:r>
          <a:endParaRPr lang="en-US" sz="2400" dirty="0">
            <a:solidFill>
              <a:schemeClr val="tx1"/>
            </a:solidFill>
            <a:latin typeface="+mj-lt"/>
          </a:endParaRPr>
        </a:p>
      </dgm:t>
    </dgm:pt>
    <dgm:pt modelId="{81F31B2D-A015-4A37-881B-F18E73829DD4}" type="parTrans" cxnId="{86C4CA64-5BEE-4416-AA7C-188CE538358C}">
      <dgm:prSet/>
      <dgm:spPr/>
      <dgm:t>
        <a:bodyPr/>
        <a:lstStyle/>
        <a:p>
          <a:endParaRPr lang="en-US"/>
        </a:p>
      </dgm:t>
    </dgm:pt>
    <dgm:pt modelId="{99446B4D-98E9-4E7F-966B-8A972DD1507D}" type="sibTrans" cxnId="{86C4CA64-5BEE-4416-AA7C-188CE538358C}">
      <dgm:prSet/>
      <dgm:spPr/>
      <dgm:t>
        <a:bodyPr/>
        <a:lstStyle/>
        <a:p>
          <a:endParaRPr lang="en-US"/>
        </a:p>
      </dgm:t>
    </dgm:pt>
    <dgm:pt modelId="{5405A24F-D8C1-4ED4-94CD-68857079F380}">
      <dgm:prSet phldrT="[Text]" custT="1"/>
      <dgm:spPr>
        <a:solidFill>
          <a:srgbClr val="FC5F18"/>
        </a:solidFill>
      </dgm:spPr>
      <dgm:t>
        <a:bodyPr/>
        <a:lstStyle/>
        <a:p>
          <a:r>
            <a:rPr lang="en-US" sz="2400" dirty="0" smtClean="0">
              <a:latin typeface="+mj-lt"/>
            </a:rPr>
            <a:t>Wellness Tests</a:t>
          </a:r>
        </a:p>
      </dgm:t>
    </dgm:pt>
    <dgm:pt modelId="{67520EFD-BE4F-4652-9CC3-7537973FFB97}" type="parTrans" cxnId="{A5DD9671-2401-4D43-AC41-7CDF3A4FAA19}">
      <dgm:prSet/>
      <dgm:spPr>
        <a:solidFill>
          <a:srgbClr val="FC5F18"/>
        </a:solidFill>
      </dgm:spPr>
      <dgm:t>
        <a:bodyPr/>
        <a:lstStyle/>
        <a:p>
          <a:endParaRPr lang="en-US"/>
        </a:p>
      </dgm:t>
    </dgm:pt>
    <dgm:pt modelId="{E97CCFD9-ED0E-40A9-9745-AAA89ED61AC8}" type="sibTrans" cxnId="{A5DD9671-2401-4D43-AC41-7CDF3A4FAA19}">
      <dgm:prSet/>
      <dgm:spPr/>
      <dgm:t>
        <a:bodyPr/>
        <a:lstStyle/>
        <a:p>
          <a:endParaRPr lang="en-US"/>
        </a:p>
      </dgm:t>
    </dgm:pt>
    <dgm:pt modelId="{2C9CB3F7-C82B-41D0-96FD-24AD6FC001C7}">
      <dgm:prSet phldrT="[Text]" custT="1"/>
      <dgm:spPr>
        <a:solidFill>
          <a:schemeClr val="tx1">
            <a:lumMod val="50000"/>
            <a:lumOff val="50000"/>
          </a:schemeClr>
        </a:solidFill>
      </dgm:spPr>
      <dgm:t>
        <a:bodyPr/>
        <a:lstStyle/>
        <a:p>
          <a:r>
            <a:rPr lang="en-US" sz="2400" dirty="0" smtClean="0">
              <a:latin typeface="+mj-lt"/>
            </a:rPr>
            <a:t>Integrated Health Portal</a:t>
          </a:r>
          <a:endParaRPr lang="en-US" sz="2400" dirty="0">
            <a:latin typeface="+mj-lt"/>
          </a:endParaRPr>
        </a:p>
      </dgm:t>
    </dgm:pt>
    <dgm:pt modelId="{ACFAEA2B-02CB-4DE4-9589-17D4E49C4D84}" type="parTrans" cxnId="{258286F3-3930-4C46-9FB7-F3E92C580DA3}">
      <dgm:prSet/>
      <dgm:spPr>
        <a:solidFill>
          <a:schemeClr val="tx1">
            <a:lumMod val="50000"/>
            <a:lumOff val="50000"/>
          </a:schemeClr>
        </a:solidFill>
      </dgm:spPr>
      <dgm:t>
        <a:bodyPr/>
        <a:lstStyle/>
        <a:p>
          <a:endParaRPr lang="en-US"/>
        </a:p>
      </dgm:t>
    </dgm:pt>
    <dgm:pt modelId="{AE16508D-2604-4A9D-8439-359D4956D9DD}" type="sibTrans" cxnId="{258286F3-3930-4C46-9FB7-F3E92C580DA3}">
      <dgm:prSet/>
      <dgm:spPr/>
      <dgm:t>
        <a:bodyPr/>
        <a:lstStyle/>
        <a:p>
          <a:endParaRPr lang="en-US"/>
        </a:p>
      </dgm:t>
    </dgm:pt>
    <dgm:pt modelId="{DDFFB737-8120-4C04-9E3B-64C0D28FD6E2}">
      <dgm:prSet phldrT="[Text]" custT="1"/>
      <dgm:spPr>
        <a:solidFill>
          <a:srgbClr val="059565"/>
        </a:solidFill>
      </dgm:spPr>
      <dgm:t>
        <a:bodyPr/>
        <a:lstStyle/>
        <a:p>
          <a:r>
            <a:rPr lang="en-US" sz="2400" dirty="0" smtClean="0">
              <a:latin typeface="+mj-lt"/>
            </a:rPr>
            <a:t>Health Coach</a:t>
          </a:r>
          <a:endParaRPr lang="en-US" sz="2400" dirty="0">
            <a:latin typeface="+mj-lt"/>
          </a:endParaRPr>
        </a:p>
      </dgm:t>
    </dgm:pt>
    <dgm:pt modelId="{4E2626B7-96F1-4A5F-9817-ABC2366FD23A}" type="parTrans" cxnId="{4A28D0F9-EF94-4BF8-A327-E0B56A4A3016}">
      <dgm:prSet/>
      <dgm:spPr>
        <a:solidFill>
          <a:srgbClr val="059565"/>
        </a:solidFill>
      </dgm:spPr>
      <dgm:t>
        <a:bodyPr/>
        <a:lstStyle/>
        <a:p>
          <a:endParaRPr lang="en-US"/>
        </a:p>
      </dgm:t>
    </dgm:pt>
    <dgm:pt modelId="{F5385651-17FB-4D06-97CA-DE2C24D86C98}" type="sibTrans" cxnId="{4A28D0F9-EF94-4BF8-A327-E0B56A4A3016}">
      <dgm:prSet/>
      <dgm:spPr/>
      <dgm:t>
        <a:bodyPr/>
        <a:lstStyle/>
        <a:p>
          <a:endParaRPr lang="en-US"/>
        </a:p>
      </dgm:t>
    </dgm:pt>
    <dgm:pt modelId="{88F115D3-8483-4B2E-B8CC-55164F653944}" type="pres">
      <dgm:prSet presAssocID="{8A420022-28EC-4728-84E2-592CA1145BB2}" presName="Name0" presStyleCnt="0">
        <dgm:presLayoutVars>
          <dgm:chMax val="1"/>
          <dgm:dir/>
          <dgm:animLvl val="ctr"/>
          <dgm:resizeHandles val="exact"/>
        </dgm:presLayoutVars>
      </dgm:prSet>
      <dgm:spPr/>
      <dgm:t>
        <a:bodyPr/>
        <a:lstStyle/>
        <a:p>
          <a:endParaRPr lang="en-US"/>
        </a:p>
      </dgm:t>
    </dgm:pt>
    <dgm:pt modelId="{DA2FF483-2112-43C9-9571-53225EC8E459}" type="pres">
      <dgm:prSet presAssocID="{7D84DBCD-D214-45FF-A8DB-8C9A978E8460}" presName="centerShape" presStyleLbl="node0" presStyleIdx="0" presStyleCnt="1" custScaleX="117280" custScaleY="114991" custLinFactNeighborX="0" custLinFactNeighborY="9683"/>
      <dgm:spPr/>
      <dgm:t>
        <a:bodyPr/>
        <a:lstStyle/>
        <a:p>
          <a:endParaRPr lang="en-US"/>
        </a:p>
      </dgm:t>
    </dgm:pt>
    <dgm:pt modelId="{428A9086-9C4B-4407-997A-578C6E4147A1}" type="pres">
      <dgm:prSet presAssocID="{67520EFD-BE4F-4652-9CC3-7537973FFB97}" presName="parTrans" presStyleLbl="sibTrans2D1" presStyleIdx="0" presStyleCnt="3" custScaleX="168808"/>
      <dgm:spPr/>
      <dgm:t>
        <a:bodyPr/>
        <a:lstStyle/>
        <a:p>
          <a:endParaRPr lang="en-US"/>
        </a:p>
      </dgm:t>
    </dgm:pt>
    <dgm:pt modelId="{6B7D8A88-46DD-432B-9BE3-6A3BBAA984C1}" type="pres">
      <dgm:prSet presAssocID="{67520EFD-BE4F-4652-9CC3-7537973FFB97}" presName="connectorText" presStyleLbl="sibTrans2D1" presStyleIdx="0" presStyleCnt="3"/>
      <dgm:spPr/>
      <dgm:t>
        <a:bodyPr/>
        <a:lstStyle/>
        <a:p>
          <a:endParaRPr lang="en-US"/>
        </a:p>
      </dgm:t>
    </dgm:pt>
    <dgm:pt modelId="{9A97C36A-AA88-49EB-90FD-20FCFC00557D}" type="pres">
      <dgm:prSet presAssocID="{5405A24F-D8C1-4ED4-94CD-68857079F380}" presName="node" presStyleLbl="node1" presStyleIdx="0" presStyleCnt="3" custScaleX="140901" custScaleY="132175" custRadScaleRad="103453" custRadScaleInc="1958">
        <dgm:presLayoutVars>
          <dgm:bulletEnabled val="1"/>
        </dgm:presLayoutVars>
      </dgm:prSet>
      <dgm:spPr/>
      <dgm:t>
        <a:bodyPr/>
        <a:lstStyle/>
        <a:p>
          <a:endParaRPr lang="en-US"/>
        </a:p>
      </dgm:t>
    </dgm:pt>
    <dgm:pt modelId="{57CD4C01-3FC9-4440-8F81-EFAAAAA515EE}" type="pres">
      <dgm:prSet presAssocID="{ACFAEA2B-02CB-4DE4-9589-17D4E49C4D84}" presName="parTrans" presStyleLbl="sibTrans2D1" presStyleIdx="1" presStyleCnt="3" custScaleX="168808"/>
      <dgm:spPr/>
      <dgm:t>
        <a:bodyPr/>
        <a:lstStyle/>
        <a:p>
          <a:endParaRPr lang="en-US"/>
        </a:p>
      </dgm:t>
    </dgm:pt>
    <dgm:pt modelId="{99CE8A61-B921-4EB7-BBF5-D0EFF964A01F}" type="pres">
      <dgm:prSet presAssocID="{ACFAEA2B-02CB-4DE4-9589-17D4E49C4D84}" presName="connectorText" presStyleLbl="sibTrans2D1" presStyleIdx="1" presStyleCnt="3"/>
      <dgm:spPr/>
      <dgm:t>
        <a:bodyPr/>
        <a:lstStyle/>
        <a:p>
          <a:endParaRPr lang="en-US"/>
        </a:p>
      </dgm:t>
    </dgm:pt>
    <dgm:pt modelId="{92280F3A-F3F8-4F03-BB19-34C74B4917BC}" type="pres">
      <dgm:prSet presAssocID="{2C9CB3F7-C82B-41D0-96FD-24AD6FC001C7}" presName="node" presStyleLbl="node1" presStyleIdx="1" presStyleCnt="3" custScaleX="133701" custScaleY="126864" custRadScaleRad="125556" custRadScaleInc="-28164">
        <dgm:presLayoutVars>
          <dgm:bulletEnabled val="1"/>
        </dgm:presLayoutVars>
      </dgm:prSet>
      <dgm:spPr/>
      <dgm:t>
        <a:bodyPr/>
        <a:lstStyle/>
        <a:p>
          <a:endParaRPr lang="en-US"/>
        </a:p>
      </dgm:t>
    </dgm:pt>
    <dgm:pt modelId="{4B3948E2-7803-4ED3-A454-F9E4F3F4221F}" type="pres">
      <dgm:prSet presAssocID="{4E2626B7-96F1-4A5F-9817-ABC2366FD23A}" presName="parTrans" presStyleLbl="sibTrans2D1" presStyleIdx="2" presStyleCnt="3" custScaleX="168808"/>
      <dgm:spPr/>
      <dgm:t>
        <a:bodyPr/>
        <a:lstStyle/>
        <a:p>
          <a:endParaRPr lang="en-US"/>
        </a:p>
      </dgm:t>
    </dgm:pt>
    <dgm:pt modelId="{DB067545-63A3-4A56-8D9E-E3FD56E26F72}" type="pres">
      <dgm:prSet presAssocID="{4E2626B7-96F1-4A5F-9817-ABC2366FD23A}" presName="connectorText" presStyleLbl="sibTrans2D1" presStyleIdx="2" presStyleCnt="3"/>
      <dgm:spPr/>
      <dgm:t>
        <a:bodyPr/>
        <a:lstStyle/>
        <a:p>
          <a:endParaRPr lang="en-US"/>
        </a:p>
      </dgm:t>
    </dgm:pt>
    <dgm:pt modelId="{5C21E539-B93E-4E23-BF29-871CDF64FB4F}" type="pres">
      <dgm:prSet presAssocID="{DDFFB737-8120-4C04-9E3B-64C0D28FD6E2}" presName="node" presStyleLbl="node1" presStyleIdx="2" presStyleCnt="3" custScaleX="136374" custScaleY="126864" custRadScaleRad="126061" custRadScaleInc="28254">
        <dgm:presLayoutVars>
          <dgm:bulletEnabled val="1"/>
        </dgm:presLayoutVars>
      </dgm:prSet>
      <dgm:spPr/>
      <dgm:t>
        <a:bodyPr/>
        <a:lstStyle/>
        <a:p>
          <a:endParaRPr lang="en-US"/>
        </a:p>
      </dgm:t>
    </dgm:pt>
  </dgm:ptLst>
  <dgm:cxnLst>
    <dgm:cxn modelId="{86C4CA64-5BEE-4416-AA7C-188CE538358C}" srcId="{8A420022-28EC-4728-84E2-592CA1145BB2}" destId="{7D84DBCD-D214-45FF-A8DB-8C9A978E8460}" srcOrd="0" destOrd="0" parTransId="{81F31B2D-A015-4A37-881B-F18E73829DD4}" sibTransId="{99446B4D-98E9-4E7F-966B-8A972DD1507D}"/>
    <dgm:cxn modelId="{F939A1DF-F981-42F8-AB7F-1041646FA03E}" type="presOf" srcId="{7D84DBCD-D214-45FF-A8DB-8C9A978E8460}" destId="{DA2FF483-2112-43C9-9571-53225EC8E459}" srcOrd="0" destOrd="0" presId="urn:microsoft.com/office/officeart/2005/8/layout/radial5"/>
    <dgm:cxn modelId="{719B9DE1-4826-42A9-8333-4E803C9B3580}" type="presOf" srcId="{DDFFB737-8120-4C04-9E3B-64C0D28FD6E2}" destId="{5C21E539-B93E-4E23-BF29-871CDF64FB4F}" srcOrd="0" destOrd="0" presId="urn:microsoft.com/office/officeart/2005/8/layout/radial5"/>
    <dgm:cxn modelId="{6268FA90-1B0F-46D2-A3FD-55D8172B2844}" type="presOf" srcId="{4E2626B7-96F1-4A5F-9817-ABC2366FD23A}" destId="{DB067545-63A3-4A56-8D9E-E3FD56E26F72}" srcOrd="1" destOrd="0" presId="urn:microsoft.com/office/officeart/2005/8/layout/radial5"/>
    <dgm:cxn modelId="{35180AB2-D617-4F4A-929E-152A01369E4E}" type="presOf" srcId="{ACFAEA2B-02CB-4DE4-9589-17D4E49C4D84}" destId="{99CE8A61-B921-4EB7-BBF5-D0EFF964A01F}" srcOrd="1" destOrd="0" presId="urn:microsoft.com/office/officeart/2005/8/layout/radial5"/>
    <dgm:cxn modelId="{9BE0A0AC-01C3-4147-9A83-3F2B8AC65643}" type="presOf" srcId="{5405A24F-D8C1-4ED4-94CD-68857079F380}" destId="{9A97C36A-AA88-49EB-90FD-20FCFC00557D}" srcOrd="0" destOrd="0" presId="urn:microsoft.com/office/officeart/2005/8/layout/radial5"/>
    <dgm:cxn modelId="{89AF5954-6E28-494D-9299-94035DB589C3}" type="presOf" srcId="{8A420022-28EC-4728-84E2-592CA1145BB2}" destId="{88F115D3-8483-4B2E-B8CC-55164F653944}" srcOrd="0" destOrd="0" presId="urn:microsoft.com/office/officeart/2005/8/layout/radial5"/>
    <dgm:cxn modelId="{F291B1F6-37F5-44DB-9AB7-2966C9998238}" type="presOf" srcId="{4E2626B7-96F1-4A5F-9817-ABC2366FD23A}" destId="{4B3948E2-7803-4ED3-A454-F9E4F3F4221F}" srcOrd="0" destOrd="0" presId="urn:microsoft.com/office/officeart/2005/8/layout/radial5"/>
    <dgm:cxn modelId="{258286F3-3930-4C46-9FB7-F3E92C580DA3}" srcId="{7D84DBCD-D214-45FF-A8DB-8C9A978E8460}" destId="{2C9CB3F7-C82B-41D0-96FD-24AD6FC001C7}" srcOrd="1" destOrd="0" parTransId="{ACFAEA2B-02CB-4DE4-9589-17D4E49C4D84}" sibTransId="{AE16508D-2604-4A9D-8439-359D4956D9DD}"/>
    <dgm:cxn modelId="{4A28D0F9-EF94-4BF8-A327-E0B56A4A3016}" srcId="{7D84DBCD-D214-45FF-A8DB-8C9A978E8460}" destId="{DDFFB737-8120-4C04-9E3B-64C0D28FD6E2}" srcOrd="2" destOrd="0" parTransId="{4E2626B7-96F1-4A5F-9817-ABC2366FD23A}" sibTransId="{F5385651-17FB-4D06-97CA-DE2C24D86C98}"/>
    <dgm:cxn modelId="{ADD4E998-FF60-41FC-B038-CE4E4ED65406}" type="presOf" srcId="{ACFAEA2B-02CB-4DE4-9589-17D4E49C4D84}" destId="{57CD4C01-3FC9-4440-8F81-EFAAAAA515EE}" srcOrd="0" destOrd="0" presId="urn:microsoft.com/office/officeart/2005/8/layout/radial5"/>
    <dgm:cxn modelId="{F4A07CEB-82BC-4F6D-BEF7-0BA0EFEDA31D}" type="presOf" srcId="{67520EFD-BE4F-4652-9CC3-7537973FFB97}" destId="{6B7D8A88-46DD-432B-9BE3-6A3BBAA984C1}" srcOrd="1" destOrd="0" presId="urn:microsoft.com/office/officeart/2005/8/layout/radial5"/>
    <dgm:cxn modelId="{B9119318-11AE-4491-9064-FBB323550ABA}" type="presOf" srcId="{67520EFD-BE4F-4652-9CC3-7537973FFB97}" destId="{428A9086-9C4B-4407-997A-578C6E4147A1}" srcOrd="0" destOrd="0" presId="urn:microsoft.com/office/officeart/2005/8/layout/radial5"/>
    <dgm:cxn modelId="{5B8003B6-B7C3-4576-8261-EDAC27A6149D}" type="presOf" srcId="{2C9CB3F7-C82B-41D0-96FD-24AD6FC001C7}" destId="{92280F3A-F3F8-4F03-BB19-34C74B4917BC}" srcOrd="0" destOrd="0" presId="urn:microsoft.com/office/officeart/2005/8/layout/radial5"/>
    <dgm:cxn modelId="{A5DD9671-2401-4D43-AC41-7CDF3A4FAA19}" srcId="{7D84DBCD-D214-45FF-A8DB-8C9A978E8460}" destId="{5405A24F-D8C1-4ED4-94CD-68857079F380}" srcOrd="0" destOrd="0" parTransId="{67520EFD-BE4F-4652-9CC3-7537973FFB97}" sibTransId="{E97CCFD9-ED0E-40A9-9745-AAA89ED61AC8}"/>
    <dgm:cxn modelId="{C4D10AB5-1F92-4676-A24A-791C6309D5DC}" type="presParOf" srcId="{88F115D3-8483-4B2E-B8CC-55164F653944}" destId="{DA2FF483-2112-43C9-9571-53225EC8E459}" srcOrd="0" destOrd="0" presId="urn:microsoft.com/office/officeart/2005/8/layout/radial5"/>
    <dgm:cxn modelId="{E9200D72-9FE0-4B2E-94E4-E6B2491C4E3D}" type="presParOf" srcId="{88F115D3-8483-4B2E-B8CC-55164F653944}" destId="{428A9086-9C4B-4407-997A-578C6E4147A1}" srcOrd="1" destOrd="0" presId="urn:microsoft.com/office/officeart/2005/8/layout/radial5"/>
    <dgm:cxn modelId="{F082668C-D9BC-436F-A944-BFB2849F491E}" type="presParOf" srcId="{428A9086-9C4B-4407-997A-578C6E4147A1}" destId="{6B7D8A88-46DD-432B-9BE3-6A3BBAA984C1}" srcOrd="0" destOrd="0" presId="urn:microsoft.com/office/officeart/2005/8/layout/radial5"/>
    <dgm:cxn modelId="{F2E0830B-CEBE-4451-98F6-CCC0B6B3F4B3}" type="presParOf" srcId="{88F115D3-8483-4B2E-B8CC-55164F653944}" destId="{9A97C36A-AA88-49EB-90FD-20FCFC00557D}" srcOrd="2" destOrd="0" presId="urn:microsoft.com/office/officeart/2005/8/layout/radial5"/>
    <dgm:cxn modelId="{41D507D2-1588-4802-A9D7-34F6F1832650}" type="presParOf" srcId="{88F115D3-8483-4B2E-B8CC-55164F653944}" destId="{57CD4C01-3FC9-4440-8F81-EFAAAAA515EE}" srcOrd="3" destOrd="0" presId="urn:microsoft.com/office/officeart/2005/8/layout/radial5"/>
    <dgm:cxn modelId="{6B1DCAA7-7209-4F28-8BFF-3A1734569F93}" type="presParOf" srcId="{57CD4C01-3FC9-4440-8F81-EFAAAAA515EE}" destId="{99CE8A61-B921-4EB7-BBF5-D0EFF964A01F}" srcOrd="0" destOrd="0" presId="urn:microsoft.com/office/officeart/2005/8/layout/radial5"/>
    <dgm:cxn modelId="{28083EF6-8146-4594-90E8-5B6D7901E12D}" type="presParOf" srcId="{88F115D3-8483-4B2E-B8CC-55164F653944}" destId="{92280F3A-F3F8-4F03-BB19-34C74B4917BC}" srcOrd="4" destOrd="0" presId="urn:microsoft.com/office/officeart/2005/8/layout/radial5"/>
    <dgm:cxn modelId="{8573A732-A384-4518-AA4A-73300BADC9D0}" type="presParOf" srcId="{88F115D3-8483-4B2E-B8CC-55164F653944}" destId="{4B3948E2-7803-4ED3-A454-F9E4F3F4221F}" srcOrd="5" destOrd="0" presId="urn:microsoft.com/office/officeart/2005/8/layout/radial5"/>
    <dgm:cxn modelId="{428DBF46-3FFD-470D-A244-83EF69CC58D1}" type="presParOf" srcId="{4B3948E2-7803-4ED3-A454-F9E4F3F4221F}" destId="{DB067545-63A3-4A56-8D9E-E3FD56E26F72}" srcOrd="0" destOrd="0" presId="urn:microsoft.com/office/officeart/2005/8/layout/radial5"/>
    <dgm:cxn modelId="{C2B38997-ECD5-4471-A2C2-A8E8954CD8E5}" type="presParOf" srcId="{88F115D3-8483-4B2E-B8CC-55164F653944}" destId="{5C21E539-B93E-4E23-BF29-871CDF64FB4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420022-28EC-4728-84E2-592CA1145BB2}"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en-US"/>
        </a:p>
      </dgm:t>
    </dgm:pt>
    <dgm:pt modelId="{7D84DBCD-D214-45FF-A8DB-8C9A978E8460}">
      <dgm:prSet phldrT="[Text]" custT="1"/>
      <dgm:spPr>
        <a:solidFill>
          <a:schemeClr val="bg1"/>
        </a:solidFill>
        <a:ln>
          <a:solidFill>
            <a:schemeClr val="tx1"/>
          </a:solidFill>
        </a:ln>
      </dgm:spPr>
      <dgm:t>
        <a:bodyPr/>
        <a:lstStyle/>
        <a:p>
          <a:r>
            <a:rPr lang="en-US" sz="900" dirty="0" smtClean="0">
              <a:solidFill>
                <a:schemeClr val="tx1"/>
              </a:solidFill>
              <a:latin typeface="+mj-lt"/>
            </a:rPr>
            <a:t>Wellness Program</a:t>
          </a:r>
          <a:endParaRPr lang="en-US" sz="900" dirty="0">
            <a:solidFill>
              <a:schemeClr val="tx1"/>
            </a:solidFill>
            <a:latin typeface="+mj-lt"/>
          </a:endParaRPr>
        </a:p>
      </dgm:t>
    </dgm:pt>
    <dgm:pt modelId="{81F31B2D-A015-4A37-881B-F18E73829DD4}" type="parTrans" cxnId="{86C4CA64-5BEE-4416-AA7C-188CE538358C}">
      <dgm:prSet/>
      <dgm:spPr/>
      <dgm:t>
        <a:bodyPr/>
        <a:lstStyle/>
        <a:p>
          <a:endParaRPr lang="en-US"/>
        </a:p>
      </dgm:t>
    </dgm:pt>
    <dgm:pt modelId="{99446B4D-98E9-4E7F-966B-8A972DD1507D}" type="sibTrans" cxnId="{86C4CA64-5BEE-4416-AA7C-188CE538358C}">
      <dgm:prSet/>
      <dgm:spPr/>
      <dgm:t>
        <a:bodyPr/>
        <a:lstStyle/>
        <a:p>
          <a:endParaRPr lang="en-US"/>
        </a:p>
      </dgm:t>
    </dgm:pt>
    <dgm:pt modelId="{5405A24F-D8C1-4ED4-94CD-68857079F380}">
      <dgm:prSet phldrT="[Text]" custT="1"/>
      <dgm:spPr>
        <a:solidFill>
          <a:srgbClr val="FC5F18"/>
        </a:solidFill>
      </dgm:spPr>
      <dgm:t>
        <a:bodyPr/>
        <a:lstStyle/>
        <a:p>
          <a:r>
            <a:rPr lang="en-US" sz="900" dirty="0" smtClean="0">
              <a:latin typeface="+mj-lt"/>
            </a:rPr>
            <a:t>Wellness Tests</a:t>
          </a:r>
        </a:p>
      </dgm:t>
    </dgm:pt>
    <dgm:pt modelId="{67520EFD-BE4F-4652-9CC3-7537973FFB97}" type="parTrans" cxnId="{A5DD9671-2401-4D43-AC41-7CDF3A4FAA19}">
      <dgm:prSet/>
      <dgm:spPr>
        <a:solidFill>
          <a:srgbClr val="FC5F18"/>
        </a:solidFill>
      </dgm:spPr>
      <dgm:t>
        <a:bodyPr/>
        <a:lstStyle/>
        <a:p>
          <a:endParaRPr lang="en-US"/>
        </a:p>
      </dgm:t>
    </dgm:pt>
    <dgm:pt modelId="{E97CCFD9-ED0E-40A9-9745-AAA89ED61AC8}" type="sibTrans" cxnId="{A5DD9671-2401-4D43-AC41-7CDF3A4FAA19}">
      <dgm:prSet/>
      <dgm:spPr/>
      <dgm:t>
        <a:bodyPr/>
        <a:lstStyle/>
        <a:p>
          <a:endParaRPr lang="en-US"/>
        </a:p>
      </dgm:t>
    </dgm:pt>
    <dgm:pt modelId="{2C9CB3F7-C82B-41D0-96FD-24AD6FC001C7}">
      <dgm:prSet phldrT="[Text]" custT="1"/>
      <dgm:spPr>
        <a:solidFill>
          <a:schemeClr val="tx1">
            <a:lumMod val="50000"/>
            <a:lumOff val="50000"/>
          </a:schemeClr>
        </a:solidFill>
      </dgm:spPr>
      <dgm:t>
        <a:bodyPr/>
        <a:lstStyle/>
        <a:p>
          <a:r>
            <a:rPr lang="en-US" sz="900" dirty="0" smtClean="0">
              <a:latin typeface="+mj-lt"/>
            </a:rPr>
            <a:t>Integrated Health Portal</a:t>
          </a:r>
          <a:endParaRPr lang="en-US" sz="900" dirty="0">
            <a:latin typeface="+mj-lt"/>
          </a:endParaRPr>
        </a:p>
      </dgm:t>
    </dgm:pt>
    <dgm:pt modelId="{ACFAEA2B-02CB-4DE4-9589-17D4E49C4D84}" type="parTrans" cxnId="{258286F3-3930-4C46-9FB7-F3E92C580DA3}">
      <dgm:prSet/>
      <dgm:spPr>
        <a:solidFill>
          <a:schemeClr val="tx1">
            <a:lumMod val="50000"/>
            <a:lumOff val="50000"/>
          </a:schemeClr>
        </a:solidFill>
      </dgm:spPr>
      <dgm:t>
        <a:bodyPr/>
        <a:lstStyle/>
        <a:p>
          <a:endParaRPr lang="en-US"/>
        </a:p>
      </dgm:t>
    </dgm:pt>
    <dgm:pt modelId="{AE16508D-2604-4A9D-8439-359D4956D9DD}" type="sibTrans" cxnId="{258286F3-3930-4C46-9FB7-F3E92C580DA3}">
      <dgm:prSet/>
      <dgm:spPr/>
      <dgm:t>
        <a:bodyPr/>
        <a:lstStyle/>
        <a:p>
          <a:endParaRPr lang="en-US"/>
        </a:p>
      </dgm:t>
    </dgm:pt>
    <dgm:pt modelId="{DDFFB737-8120-4C04-9E3B-64C0D28FD6E2}">
      <dgm:prSet phldrT="[Text]" custT="1"/>
      <dgm:spPr>
        <a:solidFill>
          <a:srgbClr val="059565"/>
        </a:solidFill>
      </dgm:spPr>
      <dgm:t>
        <a:bodyPr/>
        <a:lstStyle/>
        <a:p>
          <a:r>
            <a:rPr lang="en-US" sz="900" dirty="0" smtClean="0">
              <a:latin typeface="+mj-lt"/>
            </a:rPr>
            <a:t>Health Coach</a:t>
          </a:r>
          <a:endParaRPr lang="en-US" sz="900" dirty="0">
            <a:latin typeface="+mj-lt"/>
          </a:endParaRPr>
        </a:p>
      </dgm:t>
    </dgm:pt>
    <dgm:pt modelId="{4E2626B7-96F1-4A5F-9817-ABC2366FD23A}" type="parTrans" cxnId="{4A28D0F9-EF94-4BF8-A327-E0B56A4A3016}">
      <dgm:prSet/>
      <dgm:spPr>
        <a:solidFill>
          <a:srgbClr val="059565"/>
        </a:solidFill>
      </dgm:spPr>
      <dgm:t>
        <a:bodyPr/>
        <a:lstStyle/>
        <a:p>
          <a:endParaRPr lang="en-US"/>
        </a:p>
      </dgm:t>
    </dgm:pt>
    <dgm:pt modelId="{F5385651-17FB-4D06-97CA-DE2C24D86C98}" type="sibTrans" cxnId="{4A28D0F9-EF94-4BF8-A327-E0B56A4A3016}">
      <dgm:prSet/>
      <dgm:spPr/>
      <dgm:t>
        <a:bodyPr/>
        <a:lstStyle/>
        <a:p>
          <a:endParaRPr lang="en-US"/>
        </a:p>
      </dgm:t>
    </dgm:pt>
    <dgm:pt modelId="{88F115D3-8483-4B2E-B8CC-55164F653944}" type="pres">
      <dgm:prSet presAssocID="{8A420022-28EC-4728-84E2-592CA1145BB2}" presName="Name0" presStyleCnt="0">
        <dgm:presLayoutVars>
          <dgm:chMax val="1"/>
          <dgm:dir/>
          <dgm:animLvl val="ctr"/>
          <dgm:resizeHandles val="exact"/>
        </dgm:presLayoutVars>
      </dgm:prSet>
      <dgm:spPr/>
      <dgm:t>
        <a:bodyPr/>
        <a:lstStyle/>
        <a:p>
          <a:endParaRPr lang="en-US"/>
        </a:p>
      </dgm:t>
    </dgm:pt>
    <dgm:pt modelId="{DA2FF483-2112-43C9-9571-53225EC8E459}" type="pres">
      <dgm:prSet presAssocID="{7D84DBCD-D214-45FF-A8DB-8C9A978E8460}" presName="centerShape" presStyleLbl="node0" presStyleIdx="0" presStyleCnt="1" custScaleX="117280" custScaleY="114991" custLinFactNeighborX="0" custLinFactNeighborY="9683"/>
      <dgm:spPr/>
      <dgm:t>
        <a:bodyPr/>
        <a:lstStyle/>
        <a:p>
          <a:endParaRPr lang="en-US"/>
        </a:p>
      </dgm:t>
    </dgm:pt>
    <dgm:pt modelId="{428A9086-9C4B-4407-997A-578C6E4147A1}" type="pres">
      <dgm:prSet presAssocID="{67520EFD-BE4F-4652-9CC3-7537973FFB97}" presName="parTrans" presStyleLbl="sibTrans2D1" presStyleIdx="0" presStyleCnt="3" custScaleX="168808"/>
      <dgm:spPr/>
      <dgm:t>
        <a:bodyPr/>
        <a:lstStyle/>
        <a:p>
          <a:endParaRPr lang="en-US"/>
        </a:p>
      </dgm:t>
    </dgm:pt>
    <dgm:pt modelId="{6B7D8A88-46DD-432B-9BE3-6A3BBAA984C1}" type="pres">
      <dgm:prSet presAssocID="{67520EFD-BE4F-4652-9CC3-7537973FFB97}" presName="connectorText" presStyleLbl="sibTrans2D1" presStyleIdx="0" presStyleCnt="3"/>
      <dgm:spPr/>
      <dgm:t>
        <a:bodyPr/>
        <a:lstStyle/>
        <a:p>
          <a:endParaRPr lang="en-US"/>
        </a:p>
      </dgm:t>
    </dgm:pt>
    <dgm:pt modelId="{9A97C36A-AA88-49EB-90FD-20FCFC00557D}" type="pres">
      <dgm:prSet presAssocID="{5405A24F-D8C1-4ED4-94CD-68857079F380}" presName="node" presStyleLbl="node1" presStyleIdx="0" presStyleCnt="3" custScaleX="140901" custScaleY="132175" custRadScaleRad="103453" custRadScaleInc="1958">
        <dgm:presLayoutVars>
          <dgm:bulletEnabled val="1"/>
        </dgm:presLayoutVars>
      </dgm:prSet>
      <dgm:spPr/>
      <dgm:t>
        <a:bodyPr/>
        <a:lstStyle/>
        <a:p>
          <a:endParaRPr lang="en-US"/>
        </a:p>
      </dgm:t>
    </dgm:pt>
    <dgm:pt modelId="{57CD4C01-3FC9-4440-8F81-EFAAAAA515EE}" type="pres">
      <dgm:prSet presAssocID="{ACFAEA2B-02CB-4DE4-9589-17D4E49C4D84}" presName="parTrans" presStyleLbl="sibTrans2D1" presStyleIdx="1" presStyleCnt="3" custScaleX="168808"/>
      <dgm:spPr/>
      <dgm:t>
        <a:bodyPr/>
        <a:lstStyle/>
        <a:p>
          <a:endParaRPr lang="en-US"/>
        </a:p>
      </dgm:t>
    </dgm:pt>
    <dgm:pt modelId="{99CE8A61-B921-4EB7-BBF5-D0EFF964A01F}" type="pres">
      <dgm:prSet presAssocID="{ACFAEA2B-02CB-4DE4-9589-17D4E49C4D84}" presName="connectorText" presStyleLbl="sibTrans2D1" presStyleIdx="1" presStyleCnt="3"/>
      <dgm:spPr/>
      <dgm:t>
        <a:bodyPr/>
        <a:lstStyle/>
        <a:p>
          <a:endParaRPr lang="en-US"/>
        </a:p>
      </dgm:t>
    </dgm:pt>
    <dgm:pt modelId="{92280F3A-F3F8-4F03-BB19-34C74B4917BC}" type="pres">
      <dgm:prSet presAssocID="{2C9CB3F7-C82B-41D0-96FD-24AD6FC001C7}" presName="node" presStyleLbl="node1" presStyleIdx="1" presStyleCnt="3" custScaleX="133701" custScaleY="126864" custRadScaleRad="125556" custRadScaleInc="-28164">
        <dgm:presLayoutVars>
          <dgm:bulletEnabled val="1"/>
        </dgm:presLayoutVars>
      </dgm:prSet>
      <dgm:spPr/>
      <dgm:t>
        <a:bodyPr/>
        <a:lstStyle/>
        <a:p>
          <a:endParaRPr lang="en-US"/>
        </a:p>
      </dgm:t>
    </dgm:pt>
    <dgm:pt modelId="{4B3948E2-7803-4ED3-A454-F9E4F3F4221F}" type="pres">
      <dgm:prSet presAssocID="{4E2626B7-96F1-4A5F-9817-ABC2366FD23A}" presName="parTrans" presStyleLbl="sibTrans2D1" presStyleIdx="2" presStyleCnt="3" custScaleX="168808"/>
      <dgm:spPr/>
      <dgm:t>
        <a:bodyPr/>
        <a:lstStyle/>
        <a:p>
          <a:endParaRPr lang="en-US"/>
        </a:p>
      </dgm:t>
    </dgm:pt>
    <dgm:pt modelId="{DB067545-63A3-4A56-8D9E-E3FD56E26F72}" type="pres">
      <dgm:prSet presAssocID="{4E2626B7-96F1-4A5F-9817-ABC2366FD23A}" presName="connectorText" presStyleLbl="sibTrans2D1" presStyleIdx="2" presStyleCnt="3"/>
      <dgm:spPr/>
      <dgm:t>
        <a:bodyPr/>
        <a:lstStyle/>
        <a:p>
          <a:endParaRPr lang="en-US"/>
        </a:p>
      </dgm:t>
    </dgm:pt>
    <dgm:pt modelId="{5C21E539-B93E-4E23-BF29-871CDF64FB4F}" type="pres">
      <dgm:prSet presAssocID="{DDFFB737-8120-4C04-9E3B-64C0D28FD6E2}" presName="node" presStyleLbl="node1" presStyleIdx="2" presStyleCnt="3" custScaleX="136374" custScaleY="126864" custRadScaleRad="126061" custRadScaleInc="28254">
        <dgm:presLayoutVars>
          <dgm:bulletEnabled val="1"/>
        </dgm:presLayoutVars>
      </dgm:prSet>
      <dgm:spPr/>
      <dgm:t>
        <a:bodyPr/>
        <a:lstStyle/>
        <a:p>
          <a:endParaRPr lang="en-US"/>
        </a:p>
      </dgm:t>
    </dgm:pt>
  </dgm:ptLst>
  <dgm:cxnLst>
    <dgm:cxn modelId="{67EF2FB1-BF1C-408E-9DA8-C0FC40B71F62}" type="presOf" srcId="{67520EFD-BE4F-4652-9CC3-7537973FFB97}" destId="{6B7D8A88-46DD-432B-9BE3-6A3BBAA984C1}" srcOrd="1" destOrd="0" presId="urn:microsoft.com/office/officeart/2005/8/layout/radial5"/>
    <dgm:cxn modelId="{4A28D0F9-EF94-4BF8-A327-E0B56A4A3016}" srcId="{7D84DBCD-D214-45FF-A8DB-8C9A978E8460}" destId="{DDFFB737-8120-4C04-9E3B-64C0D28FD6E2}" srcOrd="2" destOrd="0" parTransId="{4E2626B7-96F1-4A5F-9817-ABC2366FD23A}" sibTransId="{F5385651-17FB-4D06-97CA-DE2C24D86C98}"/>
    <dgm:cxn modelId="{3A16D980-552C-42E6-AD8C-0E5F0F5C5728}" type="presOf" srcId="{4E2626B7-96F1-4A5F-9817-ABC2366FD23A}" destId="{DB067545-63A3-4A56-8D9E-E3FD56E26F72}" srcOrd="1" destOrd="0" presId="urn:microsoft.com/office/officeart/2005/8/layout/radial5"/>
    <dgm:cxn modelId="{86C4CA64-5BEE-4416-AA7C-188CE538358C}" srcId="{8A420022-28EC-4728-84E2-592CA1145BB2}" destId="{7D84DBCD-D214-45FF-A8DB-8C9A978E8460}" srcOrd="0" destOrd="0" parTransId="{81F31B2D-A015-4A37-881B-F18E73829DD4}" sibTransId="{99446B4D-98E9-4E7F-966B-8A972DD1507D}"/>
    <dgm:cxn modelId="{B8610473-F115-4416-A621-64391EB5849D}" type="presOf" srcId="{ACFAEA2B-02CB-4DE4-9589-17D4E49C4D84}" destId="{99CE8A61-B921-4EB7-BBF5-D0EFF964A01F}" srcOrd="1" destOrd="0" presId="urn:microsoft.com/office/officeart/2005/8/layout/radial5"/>
    <dgm:cxn modelId="{AB789529-17EF-4015-BCA4-ACE82C9E788B}" type="presOf" srcId="{DDFFB737-8120-4C04-9E3B-64C0D28FD6E2}" destId="{5C21E539-B93E-4E23-BF29-871CDF64FB4F}" srcOrd="0" destOrd="0" presId="urn:microsoft.com/office/officeart/2005/8/layout/radial5"/>
    <dgm:cxn modelId="{769B6571-2C0F-480C-B519-2A4196C879D3}" type="presOf" srcId="{4E2626B7-96F1-4A5F-9817-ABC2366FD23A}" destId="{4B3948E2-7803-4ED3-A454-F9E4F3F4221F}" srcOrd="0" destOrd="0" presId="urn:microsoft.com/office/officeart/2005/8/layout/radial5"/>
    <dgm:cxn modelId="{A5DD9671-2401-4D43-AC41-7CDF3A4FAA19}" srcId="{7D84DBCD-D214-45FF-A8DB-8C9A978E8460}" destId="{5405A24F-D8C1-4ED4-94CD-68857079F380}" srcOrd="0" destOrd="0" parTransId="{67520EFD-BE4F-4652-9CC3-7537973FFB97}" sibTransId="{E97CCFD9-ED0E-40A9-9745-AAA89ED61AC8}"/>
    <dgm:cxn modelId="{10603F97-5157-4F92-8001-55B820943080}" type="presOf" srcId="{ACFAEA2B-02CB-4DE4-9589-17D4E49C4D84}" destId="{57CD4C01-3FC9-4440-8F81-EFAAAAA515EE}" srcOrd="0" destOrd="0" presId="urn:microsoft.com/office/officeart/2005/8/layout/radial5"/>
    <dgm:cxn modelId="{59D829D6-8111-4D6C-AFDA-6DFF9ED10421}" type="presOf" srcId="{67520EFD-BE4F-4652-9CC3-7537973FFB97}" destId="{428A9086-9C4B-4407-997A-578C6E4147A1}" srcOrd="0" destOrd="0" presId="urn:microsoft.com/office/officeart/2005/8/layout/radial5"/>
    <dgm:cxn modelId="{258286F3-3930-4C46-9FB7-F3E92C580DA3}" srcId="{7D84DBCD-D214-45FF-A8DB-8C9A978E8460}" destId="{2C9CB3F7-C82B-41D0-96FD-24AD6FC001C7}" srcOrd="1" destOrd="0" parTransId="{ACFAEA2B-02CB-4DE4-9589-17D4E49C4D84}" sibTransId="{AE16508D-2604-4A9D-8439-359D4956D9DD}"/>
    <dgm:cxn modelId="{49C002C0-CC4E-4329-8CAF-5DD173C475C7}" type="presOf" srcId="{5405A24F-D8C1-4ED4-94CD-68857079F380}" destId="{9A97C36A-AA88-49EB-90FD-20FCFC00557D}" srcOrd="0" destOrd="0" presId="urn:microsoft.com/office/officeart/2005/8/layout/radial5"/>
    <dgm:cxn modelId="{0B43A7B7-2152-4C30-8C06-6372C1852589}" type="presOf" srcId="{2C9CB3F7-C82B-41D0-96FD-24AD6FC001C7}" destId="{92280F3A-F3F8-4F03-BB19-34C74B4917BC}" srcOrd="0" destOrd="0" presId="urn:microsoft.com/office/officeart/2005/8/layout/radial5"/>
    <dgm:cxn modelId="{9EAEB0B0-8E49-4D95-A196-D7F817A024F4}" type="presOf" srcId="{8A420022-28EC-4728-84E2-592CA1145BB2}" destId="{88F115D3-8483-4B2E-B8CC-55164F653944}" srcOrd="0" destOrd="0" presId="urn:microsoft.com/office/officeart/2005/8/layout/radial5"/>
    <dgm:cxn modelId="{923172C8-BAE7-418F-BA88-49730FB7451F}" type="presOf" srcId="{7D84DBCD-D214-45FF-A8DB-8C9A978E8460}" destId="{DA2FF483-2112-43C9-9571-53225EC8E459}" srcOrd="0" destOrd="0" presId="urn:microsoft.com/office/officeart/2005/8/layout/radial5"/>
    <dgm:cxn modelId="{F2C11252-7F38-4383-8AE3-C7E62120E708}" type="presParOf" srcId="{88F115D3-8483-4B2E-B8CC-55164F653944}" destId="{DA2FF483-2112-43C9-9571-53225EC8E459}" srcOrd="0" destOrd="0" presId="urn:microsoft.com/office/officeart/2005/8/layout/radial5"/>
    <dgm:cxn modelId="{A7C5501E-866D-421B-99BA-E188E6D4C8F7}" type="presParOf" srcId="{88F115D3-8483-4B2E-B8CC-55164F653944}" destId="{428A9086-9C4B-4407-997A-578C6E4147A1}" srcOrd="1" destOrd="0" presId="urn:microsoft.com/office/officeart/2005/8/layout/radial5"/>
    <dgm:cxn modelId="{0812DD55-AC39-43B8-9B3A-5A2E8A4E8A5D}" type="presParOf" srcId="{428A9086-9C4B-4407-997A-578C6E4147A1}" destId="{6B7D8A88-46DD-432B-9BE3-6A3BBAA984C1}" srcOrd="0" destOrd="0" presId="urn:microsoft.com/office/officeart/2005/8/layout/radial5"/>
    <dgm:cxn modelId="{5D4B9F8B-CDDB-452C-A902-A5757C2DEB3F}" type="presParOf" srcId="{88F115D3-8483-4B2E-B8CC-55164F653944}" destId="{9A97C36A-AA88-49EB-90FD-20FCFC00557D}" srcOrd="2" destOrd="0" presId="urn:microsoft.com/office/officeart/2005/8/layout/radial5"/>
    <dgm:cxn modelId="{595D9F30-4E25-4109-A744-738CC8FF6839}" type="presParOf" srcId="{88F115D3-8483-4B2E-B8CC-55164F653944}" destId="{57CD4C01-3FC9-4440-8F81-EFAAAAA515EE}" srcOrd="3" destOrd="0" presId="urn:microsoft.com/office/officeart/2005/8/layout/radial5"/>
    <dgm:cxn modelId="{FA8216DB-0F6B-4DB3-9C87-A122F33493B3}" type="presParOf" srcId="{57CD4C01-3FC9-4440-8F81-EFAAAAA515EE}" destId="{99CE8A61-B921-4EB7-BBF5-D0EFF964A01F}" srcOrd="0" destOrd="0" presId="urn:microsoft.com/office/officeart/2005/8/layout/radial5"/>
    <dgm:cxn modelId="{D35D7D24-E98B-4A42-B25A-EFC725E99200}" type="presParOf" srcId="{88F115D3-8483-4B2E-B8CC-55164F653944}" destId="{92280F3A-F3F8-4F03-BB19-34C74B4917BC}" srcOrd="4" destOrd="0" presId="urn:microsoft.com/office/officeart/2005/8/layout/radial5"/>
    <dgm:cxn modelId="{7D0B8E6A-009C-4020-94BF-4E9EDFDA2A09}" type="presParOf" srcId="{88F115D3-8483-4B2E-B8CC-55164F653944}" destId="{4B3948E2-7803-4ED3-A454-F9E4F3F4221F}" srcOrd="5" destOrd="0" presId="urn:microsoft.com/office/officeart/2005/8/layout/radial5"/>
    <dgm:cxn modelId="{D6157637-43A2-45AF-B494-4889CAE473E5}" type="presParOf" srcId="{4B3948E2-7803-4ED3-A454-F9E4F3F4221F}" destId="{DB067545-63A3-4A56-8D9E-E3FD56E26F72}" srcOrd="0" destOrd="0" presId="urn:microsoft.com/office/officeart/2005/8/layout/radial5"/>
    <dgm:cxn modelId="{90CC9C84-DA6E-4BD8-A13F-574C65582730}" type="presParOf" srcId="{88F115D3-8483-4B2E-B8CC-55164F653944}" destId="{5C21E539-B93E-4E23-BF29-871CDF64FB4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9848BE-44B3-46FF-8222-EDA737FAAB86}" type="doc">
      <dgm:prSet loTypeId="urn:microsoft.com/office/officeart/2005/8/layout/chevron2" loCatId="process" qsTypeId="urn:microsoft.com/office/officeart/2005/8/quickstyle/3d1" qsCatId="3D" csTypeId="urn:microsoft.com/office/officeart/2005/8/colors/accent2_2" csCatId="accent2" phldr="1"/>
      <dgm:spPr>
        <a:scene3d>
          <a:camera prst="orthographicFront">
            <a:rot lat="0" lon="0" rev="0"/>
          </a:camera>
          <a:lightRig rig="balanced" dir="t">
            <a:rot lat="0" lon="0" rev="8700000"/>
          </a:lightRig>
        </a:scene3d>
      </dgm:spPr>
      <dgm:t>
        <a:bodyPr/>
        <a:lstStyle/>
        <a:p>
          <a:endParaRPr lang="en-US"/>
        </a:p>
      </dgm:t>
    </dgm:pt>
    <dgm:pt modelId="{FA2D4A16-A153-4B56-A89E-B0D01F5F6456}">
      <dgm:prSet phldrT="[Text]"/>
      <dgm:spPr>
        <a:gradFill flip="none" rotWithShape="0">
          <a:gsLst>
            <a:gs pos="0">
              <a:srgbClr val="F96A1B">
                <a:shade val="30000"/>
                <a:satMod val="115000"/>
              </a:srgbClr>
            </a:gs>
            <a:gs pos="50000">
              <a:srgbClr val="F96A1B">
                <a:shade val="67500"/>
                <a:satMod val="115000"/>
              </a:srgbClr>
            </a:gs>
            <a:gs pos="100000">
              <a:srgbClr val="F96A1B">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latin typeface="+mj-lt"/>
            </a:rPr>
            <a:t>Gold</a:t>
          </a:r>
          <a:endParaRPr lang="en-US" dirty="0">
            <a:latin typeface="+mj-lt"/>
          </a:endParaRPr>
        </a:p>
      </dgm:t>
    </dgm:pt>
    <dgm:pt modelId="{CF79765C-DFE2-404A-A10F-5EF24D0849D3}" type="parTrans" cxnId="{8F500F91-1F9C-4D9B-9304-709DEE9541B2}">
      <dgm:prSet/>
      <dgm:spPr/>
      <dgm:t>
        <a:bodyPr/>
        <a:lstStyle/>
        <a:p>
          <a:endParaRPr lang="en-US"/>
        </a:p>
      </dgm:t>
    </dgm:pt>
    <dgm:pt modelId="{ED38CE8C-ADE8-40B6-BD4F-2EC6C46FE93B}" type="sibTrans" cxnId="{8F500F91-1F9C-4D9B-9304-709DEE9541B2}">
      <dgm:prSet/>
      <dgm:spPr/>
      <dgm:t>
        <a:bodyPr/>
        <a:lstStyle/>
        <a:p>
          <a:endParaRPr lang="en-US"/>
        </a:p>
      </dgm:t>
    </dgm:pt>
    <dgm:pt modelId="{60079860-7436-45F9-AD5F-8641D135B05A}">
      <dgm:prSet phldrT="[Text]" custT="1"/>
      <dgm:spPr>
        <a:solidFill>
          <a:schemeClr val="bg1">
            <a:alpha val="9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dgm:spPr>
      <dgm:t>
        <a:bodyPr/>
        <a:lstStyle/>
        <a:p>
          <a:r>
            <a:rPr lang="en-US" sz="1800" b="0" dirty="0" smtClean="0">
              <a:solidFill>
                <a:schemeClr val="accent6">
                  <a:lumMod val="50000"/>
                </a:schemeClr>
              </a:solidFill>
              <a:latin typeface="+mj-lt"/>
            </a:rPr>
            <a:t>Wellness tests at our empanelled diagnostic centers on cashless basis</a:t>
          </a:r>
          <a:endParaRPr lang="en-US" sz="1800" dirty="0">
            <a:solidFill>
              <a:schemeClr val="accent6">
                <a:lumMod val="50000"/>
              </a:schemeClr>
            </a:solidFill>
          </a:endParaRPr>
        </a:p>
      </dgm:t>
    </dgm:pt>
    <dgm:pt modelId="{6B040EC8-19EB-45C0-A003-478884174FE1}" type="parTrans" cxnId="{57037CA8-EEEA-4C8D-8E9A-8BA4412C3108}">
      <dgm:prSet/>
      <dgm:spPr/>
      <dgm:t>
        <a:bodyPr/>
        <a:lstStyle/>
        <a:p>
          <a:endParaRPr lang="en-US"/>
        </a:p>
      </dgm:t>
    </dgm:pt>
    <dgm:pt modelId="{71B4E6BC-C18D-4460-BF85-AA5520EBBE92}" type="sibTrans" cxnId="{57037CA8-EEEA-4C8D-8E9A-8BA4412C3108}">
      <dgm:prSet/>
      <dgm:spPr/>
      <dgm:t>
        <a:bodyPr/>
        <a:lstStyle/>
        <a:p>
          <a:endParaRPr lang="en-US"/>
        </a:p>
      </dgm:t>
    </dgm:pt>
    <dgm:pt modelId="{253D922A-14E3-48F6-B134-B03E6FE877A9}">
      <dgm:prSet phldrT="[Text]" custT="1"/>
      <dgm:spPr>
        <a:solidFill>
          <a:schemeClr val="bg1">
            <a:alpha val="9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dgm:spPr>
      <dgm:t>
        <a:bodyPr/>
        <a:lstStyle/>
        <a:p>
          <a:r>
            <a:rPr lang="en-US" sz="1800" b="0" dirty="0" smtClean="0">
              <a:solidFill>
                <a:schemeClr val="accent6">
                  <a:lumMod val="50000"/>
                </a:schemeClr>
              </a:solidFill>
              <a:latin typeface="+mj-lt"/>
            </a:rPr>
            <a:t>Option to under go Wellness test at insured’s choice of diagnostic center approved by us, at their cost. AMHI reimbursement </a:t>
          </a:r>
          <a:r>
            <a:rPr lang="en-US" sz="1800" b="0" dirty="0" err="1" smtClean="0">
              <a:solidFill>
                <a:schemeClr val="accent6">
                  <a:lumMod val="50000"/>
                </a:schemeClr>
              </a:solidFill>
              <a:latin typeface="+mj-lt"/>
            </a:rPr>
            <a:t>upto</a:t>
          </a:r>
          <a:r>
            <a:rPr lang="en-US" sz="1800" b="0" dirty="0" smtClean="0">
              <a:solidFill>
                <a:schemeClr val="accent6">
                  <a:lumMod val="50000"/>
                </a:schemeClr>
              </a:solidFill>
              <a:latin typeface="+mj-lt"/>
            </a:rPr>
            <a:t> Rs.2000/-</a:t>
          </a:r>
          <a:endParaRPr lang="en-US" sz="1800" dirty="0">
            <a:solidFill>
              <a:schemeClr val="accent6">
                <a:lumMod val="50000"/>
              </a:schemeClr>
            </a:solidFill>
          </a:endParaRPr>
        </a:p>
      </dgm:t>
    </dgm:pt>
    <dgm:pt modelId="{BCA21261-CF6C-4A74-9EF7-9CF625DF226D}" type="parTrans" cxnId="{66045D6F-F141-41C9-A838-2E7F50F09111}">
      <dgm:prSet/>
      <dgm:spPr/>
      <dgm:t>
        <a:bodyPr/>
        <a:lstStyle/>
        <a:p>
          <a:endParaRPr lang="en-US"/>
        </a:p>
      </dgm:t>
    </dgm:pt>
    <dgm:pt modelId="{F7569899-86DF-4F03-B76C-DC5DA6EEAEEF}" type="sibTrans" cxnId="{66045D6F-F141-41C9-A838-2E7F50F09111}">
      <dgm:prSet/>
      <dgm:spPr/>
      <dgm:t>
        <a:bodyPr/>
        <a:lstStyle/>
        <a:p>
          <a:endParaRPr lang="en-US"/>
        </a:p>
      </dgm:t>
    </dgm:pt>
    <dgm:pt modelId="{FD75315E-320F-4620-A535-7A2D844CFF05}">
      <dgm:prSet phldrT="[Text]"/>
      <dgm:spPr>
        <a:gradFill flip="none" rotWithShape="0">
          <a:gsLst>
            <a:gs pos="0">
              <a:srgbClr val="F96A1B">
                <a:shade val="30000"/>
                <a:satMod val="115000"/>
              </a:srgbClr>
            </a:gs>
            <a:gs pos="50000">
              <a:srgbClr val="F96A1B">
                <a:shade val="67500"/>
                <a:satMod val="115000"/>
              </a:srgbClr>
            </a:gs>
            <a:gs pos="100000">
              <a:srgbClr val="F96A1B">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latin typeface="+mj-lt"/>
            </a:rPr>
            <a:t>Silver</a:t>
          </a:r>
          <a:endParaRPr lang="en-US" dirty="0">
            <a:latin typeface="+mj-lt"/>
          </a:endParaRPr>
        </a:p>
      </dgm:t>
    </dgm:pt>
    <dgm:pt modelId="{B5006238-BD30-4F72-BE4B-65CA00C3AADD}" type="parTrans" cxnId="{644F0C5B-4E5A-4611-9FB5-7E9A601658F8}">
      <dgm:prSet/>
      <dgm:spPr/>
      <dgm:t>
        <a:bodyPr/>
        <a:lstStyle/>
        <a:p>
          <a:endParaRPr lang="en-US"/>
        </a:p>
      </dgm:t>
    </dgm:pt>
    <dgm:pt modelId="{15EF00ED-0AFA-4AD7-8F73-98F75DEC875A}" type="sibTrans" cxnId="{644F0C5B-4E5A-4611-9FB5-7E9A601658F8}">
      <dgm:prSet/>
      <dgm:spPr/>
      <dgm:t>
        <a:bodyPr/>
        <a:lstStyle/>
        <a:p>
          <a:endParaRPr lang="en-US"/>
        </a:p>
      </dgm:t>
    </dgm:pt>
    <dgm:pt modelId="{A61E06C9-2E66-49A1-A223-663C059DA562}">
      <dgm:prSet phldrT="[Text]" custT="1"/>
      <dgm:spPr>
        <a:solidFill>
          <a:schemeClr val="bg1">
            <a:alpha val="9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dgm:spPr>
      <dgm:t>
        <a:bodyPr/>
        <a:lstStyle/>
        <a:p>
          <a:r>
            <a:rPr lang="en-US" sz="1800" b="0" dirty="0" smtClean="0">
              <a:solidFill>
                <a:schemeClr val="accent6">
                  <a:lumMod val="50000"/>
                </a:schemeClr>
              </a:solidFill>
              <a:latin typeface="+mj-lt"/>
            </a:rPr>
            <a:t>Wellness test at insured’s choice of diagnostic centre approved by us at their cost </a:t>
          </a:r>
          <a:endParaRPr lang="en-US" sz="1800" dirty="0">
            <a:solidFill>
              <a:schemeClr val="accent6">
                <a:lumMod val="50000"/>
              </a:schemeClr>
            </a:solidFill>
          </a:endParaRPr>
        </a:p>
      </dgm:t>
    </dgm:pt>
    <dgm:pt modelId="{1D7A8C76-F4D8-4409-A1A5-AF42FFE13759}" type="parTrans" cxnId="{E5CDC2A6-9C07-4E80-8F55-13B41CB37AC7}">
      <dgm:prSet/>
      <dgm:spPr/>
      <dgm:t>
        <a:bodyPr/>
        <a:lstStyle/>
        <a:p>
          <a:endParaRPr lang="en-US"/>
        </a:p>
      </dgm:t>
    </dgm:pt>
    <dgm:pt modelId="{996FC100-B9A8-4775-BE49-1DAF0770A19D}" type="sibTrans" cxnId="{E5CDC2A6-9C07-4E80-8F55-13B41CB37AC7}">
      <dgm:prSet/>
      <dgm:spPr/>
      <dgm:t>
        <a:bodyPr/>
        <a:lstStyle/>
        <a:p>
          <a:endParaRPr lang="en-US"/>
        </a:p>
      </dgm:t>
    </dgm:pt>
    <dgm:pt modelId="{76F87F98-3E3C-4B0A-AAF2-384EF2B6B809}">
      <dgm:prSet phldrT="[Text]" custT="1"/>
      <dgm:spPr>
        <a:solidFill>
          <a:schemeClr val="bg1">
            <a:alpha val="9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dgm:spPr>
      <dgm:t>
        <a:bodyPr/>
        <a:lstStyle/>
        <a:p>
          <a:r>
            <a:rPr lang="en-US" sz="1800" b="0" dirty="0" smtClean="0">
              <a:solidFill>
                <a:schemeClr val="accent6">
                  <a:lumMod val="50000"/>
                </a:schemeClr>
              </a:solidFill>
              <a:latin typeface="+mj-lt"/>
            </a:rPr>
            <a:t>Customer to provide Us with medical check-up reports in time during Policy Period</a:t>
          </a:r>
          <a:endParaRPr lang="en-US" sz="1800" dirty="0">
            <a:solidFill>
              <a:schemeClr val="accent6">
                <a:lumMod val="50000"/>
              </a:schemeClr>
            </a:solidFill>
          </a:endParaRPr>
        </a:p>
      </dgm:t>
    </dgm:pt>
    <dgm:pt modelId="{3FB719E7-4F74-4560-9C2B-2EDA83460075}" type="parTrans" cxnId="{988C4BD8-0CE9-4FD5-A708-369FD99B940A}">
      <dgm:prSet/>
      <dgm:spPr/>
      <dgm:t>
        <a:bodyPr/>
        <a:lstStyle/>
        <a:p>
          <a:endParaRPr lang="en-US"/>
        </a:p>
      </dgm:t>
    </dgm:pt>
    <dgm:pt modelId="{63A7E50F-660D-43D4-A800-1C6DC772EC38}" type="sibTrans" cxnId="{988C4BD8-0CE9-4FD5-A708-369FD99B940A}">
      <dgm:prSet/>
      <dgm:spPr/>
      <dgm:t>
        <a:bodyPr/>
        <a:lstStyle/>
        <a:p>
          <a:endParaRPr lang="en-US"/>
        </a:p>
      </dgm:t>
    </dgm:pt>
    <dgm:pt modelId="{6AB16FF9-4CED-4978-9895-E73BA854F455}" type="pres">
      <dgm:prSet presAssocID="{C69848BE-44B3-46FF-8222-EDA737FAAB86}" presName="linearFlow" presStyleCnt="0">
        <dgm:presLayoutVars>
          <dgm:dir/>
          <dgm:animLvl val="lvl"/>
          <dgm:resizeHandles val="exact"/>
        </dgm:presLayoutVars>
      </dgm:prSet>
      <dgm:spPr/>
      <dgm:t>
        <a:bodyPr/>
        <a:lstStyle/>
        <a:p>
          <a:endParaRPr lang="en-US"/>
        </a:p>
      </dgm:t>
    </dgm:pt>
    <dgm:pt modelId="{272BF64C-C109-470A-A1D7-A7808875997A}" type="pres">
      <dgm:prSet presAssocID="{FA2D4A16-A153-4B56-A89E-B0D01F5F6456}"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8C8CB16E-F230-4DBC-9DCF-B2A07C761BC9}" type="pres">
      <dgm:prSet presAssocID="{FA2D4A16-A153-4B56-A89E-B0D01F5F6456}" presName="parentText" presStyleLbl="alignNode1" presStyleIdx="0" presStyleCnt="2">
        <dgm:presLayoutVars>
          <dgm:chMax val="1"/>
          <dgm:bulletEnabled val="1"/>
        </dgm:presLayoutVars>
      </dgm:prSet>
      <dgm:spPr/>
      <dgm:t>
        <a:bodyPr/>
        <a:lstStyle/>
        <a:p>
          <a:endParaRPr lang="en-US"/>
        </a:p>
      </dgm:t>
    </dgm:pt>
    <dgm:pt modelId="{1E9F96C6-D713-41A6-A4E2-5604EFACEC4B}" type="pres">
      <dgm:prSet presAssocID="{FA2D4A16-A153-4B56-A89E-B0D01F5F6456}" presName="descendantText" presStyleLbl="alignAcc1" presStyleIdx="0" presStyleCnt="2" custLinFactNeighborX="1307">
        <dgm:presLayoutVars>
          <dgm:bulletEnabled val="1"/>
        </dgm:presLayoutVars>
      </dgm:prSet>
      <dgm:spPr/>
      <dgm:t>
        <a:bodyPr/>
        <a:lstStyle/>
        <a:p>
          <a:endParaRPr lang="en-US"/>
        </a:p>
      </dgm:t>
    </dgm:pt>
    <dgm:pt modelId="{E3AFAEA4-BA8C-4A14-B858-E8B64DBC975A}" type="pres">
      <dgm:prSet presAssocID="{ED38CE8C-ADE8-40B6-BD4F-2EC6C46FE93B}"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9D1F7E5C-D824-41E2-93C1-A14CBD35E33F}" type="pres">
      <dgm:prSet presAssocID="{FD75315E-320F-4620-A535-7A2D844CFF0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0C9F6C79-392D-4464-95AC-944183685152}" type="pres">
      <dgm:prSet presAssocID="{FD75315E-320F-4620-A535-7A2D844CFF05}" presName="parentText" presStyleLbl="alignNode1" presStyleIdx="1" presStyleCnt="2" custLinFactNeighborY="2054">
        <dgm:presLayoutVars>
          <dgm:chMax val="1"/>
          <dgm:bulletEnabled val="1"/>
        </dgm:presLayoutVars>
      </dgm:prSet>
      <dgm:spPr/>
      <dgm:t>
        <a:bodyPr/>
        <a:lstStyle/>
        <a:p>
          <a:endParaRPr lang="en-US"/>
        </a:p>
      </dgm:t>
    </dgm:pt>
    <dgm:pt modelId="{27C418AA-A508-4A61-83C5-0DC05665E4E6}" type="pres">
      <dgm:prSet presAssocID="{FD75315E-320F-4620-A535-7A2D844CFF05}" presName="descendantText" presStyleLbl="alignAcc1" presStyleIdx="1" presStyleCnt="2" custLinFactNeighborX="272" custLinFactNeighborY="1397">
        <dgm:presLayoutVars>
          <dgm:bulletEnabled val="1"/>
        </dgm:presLayoutVars>
      </dgm:prSet>
      <dgm:spPr/>
      <dgm:t>
        <a:bodyPr/>
        <a:lstStyle/>
        <a:p>
          <a:endParaRPr lang="en-US"/>
        </a:p>
      </dgm:t>
    </dgm:pt>
  </dgm:ptLst>
  <dgm:cxnLst>
    <dgm:cxn modelId="{57037CA8-EEEA-4C8D-8E9A-8BA4412C3108}" srcId="{FA2D4A16-A153-4B56-A89E-B0D01F5F6456}" destId="{60079860-7436-45F9-AD5F-8641D135B05A}" srcOrd="0" destOrd="0" parTransId="{6B040EC8-19EB-45C0-A003-478884174FE1}" sibTransId="{71B4E6BC-C18D-4460-BF85-AA5520EBBE92}"/>
    <dgm:cxn modelId="{BC242B11-9744-442B-AB11-D2F23A04EBDC}" type="presOf" srcId="{A61E06C9-2E66-49A1-A223-663C059DA562}" destId="{27C418AA-A508-4A61-83C5-0DC05665E4E6}" srcOrd="0" destOrd="0" presId="urn:microsoft.com/office/officeart/2005/8/layout/chevron2"/>
    <dgm:cxn modelId="{5F652214-C7AF-49C8-A15A-EB15747ABB3D}" type="presOf" srcId="{60079860-7436-45F9-AD5F-8641D135B05A}" destId="{1E9F96C6-D713-41A6-A4E2-5604EFACEC4B}" srcOrd="0" destOrd="0" presId="urn:microsoft.com/office/officeart/2005/8/layout/chevron2"/>
    <dgm:cxn modelId="{DD4B3B1E-8AE9-49FD-9599-4F8CEEF0A820}" type="presOf" srcId="{FD75315E-320F-4620-A535-7A2D844CFF05}" destId="{0C9F6C79-392D-4464-95AC-944183685152}" srcOrd="0" destOrd="0" presId="urn:microsoft.com/office/officeart/2005/8/layout/chevron2"/>
    <dgm:cxn modelId="{66045D6F-F141-41C9-A838-2E7F50F09111}" srcId="{FA2D4A16-A153-4B56-A89E-B0D01F5F6456}" destId="{253D922A-14E3-48F6-B134-B03E6FE877A9}" srcOrd="1" destOrd="0" parTransId="{BCA21261-CF6C-4A74-9EF7-9CF625DF226D}" sibTransId="{F7569899-86DF-4F03-B76C-DC5DA6EEAEEF}"/>
    <dgm:cxn modelId="{F5A669BB-3835-4AFD-92AC-2DF8EB737DDD}" type="presOf" srcId="{FA2D4A16-A153-4B56-A89E-B0D01F5F6456}" destId="{8C8CB16E-F230-4DBC-9DCF-B2A07C761BC9}" srcOrd="0" destOrd="0" presId="urn:microsoft.com/office/officeart/2005/8/layout/chevron2"/>
    <dgm:cxn modelId="{8F500F91-1F9C-4D9B-9304-709DEE9541B2}" srcId="{C69848BE-44B3-46FF-8222-EDA737FAAB86}" destId="{FA2D4A16-A153-4B56-A89E-B0D01F5F6456}" srcOrd="0" destOrd="0" parTransId="{CF79765C-DFE2-404A-A10F-5EF24D0849D3}" sibTransId="{ED38CE8C-ADE8-40B6-BD4F-2EC6C46FE93B}"/>
    <dgm:cxn modelId="{A481003D-62BB-4053-8B81-D29A8A98919C}" type="presOf" srcId="{76F87F98-3E3C-4B0A-AAF2-384EF2B6B809}" destId="{27C418AA-A508-4A61-83C5-0DC05665E4E6}" srcOrd="0" destOrd="1" presId="urn:microsoft.com/office/officeart/2005/8/layout/chevron2"/>
    <dgm:cxn modelId="{2176D04B-1602-46F7-8A44-94F3A543F18B}" type="presOf" srcId="{253D922A-14E3-48F6-B134-B03E6FE877A9}" destId="{1E9F96C6-D713-41A6-A4E2-5604EFACEC4B}" srcOrd="0" destOrd="1" presId="urn:microsoft.com/office/officeart/2005/8/layout/chevron2"/>
    <dgm:cxn modelId="{988C4BD8-0CE9-4FD5-A708-369FD99B940A}" srcId="{FD75315E-320F-4620-A535-7A2D844CFF05}" destId="{76F87F98-3E3C-4B0A-AAF2-384EF2B6B809}" srcOrd="1" destOrd="0" parTransId="{3FB719E7-4F74-4560-9C2B-2EDA83460075}" sibTransId="{63A7E50F-660D-43D4-A800-1C6DC772EC38}"/>
    <dgm:cxn modelId="{E5CDC2A6-9C07-4E80-8F55-13B41CB37AC7}" srcId="{FD75315E-320F-4620-A535-7A2D844CFF05}" destId="{A61E06C9-2E66-49A1-A223-663C059DA562}" srcOrd="0" destOrd="0" parTransId="{1D7A8C76-F4D8-4409-A1A5-AF42FFE13759}" sibTransId="{996FC100-B9A8-4775-BE49-1DAF0770A19D}"/>
    <dgm:cxn modelId="{9F4C044C-8E62-4DF8-BA21-8A9D906D386D}" type="presOf" srcId="{C69848BE-44B3-46FF-8222-EDA737FAAB86}" destId="{6AB16FF9-4CED-4978-9895-E73BA854F455}" srcOrd="0" destOrd="0" presId="urn:microsoft.com/office/officeart/2005/8/layout/chevron2"/>
    <dgm:cxn modelId="{644F0C5B-4E5A-4611-9FB5-7E9A601658F8}" srcId="{C69848BE-44B3-46FF-8222-EDA737FAAB86}" destId="{FD75315E-320F-4620-A535-7A2D844CFF05}" srcOrd="1" destOrd="0" parTransId="{B5006238-BD30-4F72-BE4B-65CA00C3AADD}" sibTransId="{15EF00ED-0AFA-4AD7-8F73-98F75DEC875A}"/>
    <dgm:cxn modelId="{38F7A319-930E-4D71-837E-2334F265A512}" type="presParOf" srcId="{6AB16FF9-4CED-4978-9895-E73BA854F455}" destId="{272BF64C-C109-470A-A1D7-A7808875997A}" srcOrd="0" destOrd="0" presId="urn:microsoft.com/office/officeart/2005/8/layout/chevron2"/>
    <dgm:cxn modelId="{119A769C-AF21-4AE3-A91F-AEB137BA906A}" type="presParOf" srcId="{272BF64C-C109-470A-A1D7-A7808875997A}" destId="{8C8CB16E-F230-4DBC-9DCF-B2A07C761BC9}" srcOrd="0" destOrd="0" presId="urn:microsoft.com/office/officeart/2005/8/layout/chevron2"/>
    <dgm:cxn modelId="{12302C97-C700-4D3F-B8BB-131F371F8431}" type="presParOf" srcId="{272BF64C-C109-470A-A1D7-A7808875997A}" destId="{1E9F96C6-D713-41A6-A4E2-5604EFACEC4B}" srcOrd="1" destOrd="0" presId="urn:microsoft.com/office/officeart/2005/8/layout/chevron2"/>
    <dgm:cxn modelId="{824407AD-3CB0-4D61-A255-FB122A9F6CA4}" type="presParOf" srcId="{6AB16FF9-4CED-4978-9895-E73BA854F455}" destId="{E3AFAEA4-BA8C-4A14-B858-E8B64DBC975A}" srcOrd="1" destOrd="0" presId="urn:microsoft.com/office/officeart/2005/8/layout/chevron2"/>
    <dgm:cxn modelId="{75ECC967-9610-4D3E-BE3E-02D7064F866A}" type="presParOf" srcId="{6AB16FF9-4CED-4978-9895-E73BA854F455}" destId="{9D1F7E5C-D824-41E2-93C1-A14CBD35E33F}" srcOrd="2" destOrd="0" presId="urn:microsoft.com/office/officeart/2005/8/layout/chevron2"/>
    <dgm:cxn modelId="{CD80EE55-5A27-4E32-9199-84BDAE67D04D}" type="presParOf" srcId="{9D1F7E5C-D824-41E2-93C1-A14CBD35E33F}" destId="{0C9F6C79-392D-4464-95AC-944183685152}" srcOrd="0" destOrd="0" presId="urn:microsoft.com/office/officeart/2005/8/layout/chevron2"/>
    <dgm:cxn modelId="{18FF25E4-33BC-4D09-88DD-1BDF2B4D027B}" type="presParOf" srcId="{9D1F7E5C-D824-41E2-93C1-A14CBD35E33F}" destId="{27C418AA-A508-4A61-83C5-0DC05665E4E6}" srcOrd="1" destOrd="0" presId="urn:microsoft.com/office/officeart/2005/8/layout/chevron2"/>
  </dgm:cxnLst>
  <dgm:bg>
    <a:effectLst>
      <a:innerShdw blurRad="63500" dist="50800" dir="81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9867F-59A0-4601-BC69-4F40502C9F49}">
      <dsp:nvSpPr>
        <dsp:cNvPr id="0" name=""/>
        <dsp:cNvSpPr/>
      </dsp:nvSpPr>
      <dsp:spPr>
        <a:xfrm>
          <a:off x="957059" y="2812"/>
          <a:ext cx="2517467" cy="1510480"/>
        </a:xfrm>
        <a:prstGeom prst="rect">
          <a:avLst/>
        </a:prstGeom>
        <a:solidFill>
          <a:schemeClr val="accent2">
            <a:shade val="80000"/>
            <a:hueOff val="0"/>
            <a:satOff val="0"/>
            <a:lumOff val="0"/>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Frequent Urination</a:t>
          </a:r>
          <a:endParaRPr lang="en-US" sz="2800" kern="1200" dirty="0"/>
        </a:p>
      </dsp:txBody>
      <dsp:txXfrm>
        <a:off x="957059" y="2812"/>
        <a:ext cx="2517467" cy="1510480"/>
      </dsp:txXfrm>
    </dsp:sp>
    <dsp:sp modelId="{E80C19F6-72A9-4429-B47B-6F54A4B8011F}">
      <dsp:nvSpPr>
        <dsp:cNvPr id="0" name=""/>
        <dsp:cNvSpPr/>
      </dsp:nvSpPr>
      <dsp:spPr>
        <a:xfrm>
          <a:off x="3726273" y="2812"/>
          <a:ext cx="2517467" cy="1510480"/>
        </a:xfrm>
        <a:prstGeom prst="rect">
          <a:avLst/>
        </a:prstGeom>
        <a:solidFill>
          <a:schemeClr val="accent2">
            <a:shade val="80000"/>
            <a:hueOff val="-96283"/>
            <a:satOff val="2033"/>
            <a:lumOff val="5416"/>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Blurry Vision</a:t>
          </a:r>
          <a:endParaRPr lang="en-US" sz="2800" kern="1200" dirty="0"/>
        </a:p>
      </dsp:txBody>
      <dsp:txXfrm>
        <a:off x="3726273" y="2812"/>
        <a:ext cx="2517467" cy="1510480"/>
      </dsp:txXfrm>
    </dsp:sp>
    <dsp:sp modelId="{E970AD0A-8523-4344-846D-8357F3C1D62C}">
      <dsp:nvSpPr>
        <dsp:cNvPr id="0" name=""/>
        <dsp:cNvSpPr/>
      </dsp:nvSpPr>
      <dsp:spPr>
        <a:xfrm>
          <a:off x="957059" y="1765039"/>
          <a:ext cx="2517467" cy="1510480"/>
        </a:xfrm>
        <a:prstGeom prst="rect">
          <a:avLst/>
        </a:prstGeom>
        <a:solidFill>
          <a:schemeClr val="accent2">
            <a:shade val="80000"/>
            <a:hueOff val="-192566"/>
            <a:satOff val="4066"/>
            <a:lumOff val="10832"/>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Abnormal Thirst</a:t>
          </a:r>
          <a:endParaRPr lang="en-US" sz="2800" kern="1200" dirty="0"/>
        </a:p>
      </dsp:txBody>
      <dsp:txXfrm>
        <a:off x="957059" y="1765039"/>
        <a:ext cx="2517467" cy="1510480"/>
      </dsp:txXfrm>
    </dsp:sp>
    <dsp:sp modelId="{102386DA-BE88-4BA1-B682-71031FFA874A}">
      <dsp:nvSpPr>
        <dsp:cNvPr id="0" name=""/>
        <dsp:cNvSpPr/>
      </dsp:nvSpPr>
      <dsp:spPr>
        <a:xfrm>
          <a:off x="3726273" y="1765039"/>
          <a:ext cx="2517467" cy="1510480"/>
        </a:xfrm>
        <a:prstGeom prst="rect">
          <a:avLst/>
        </a:prstGeom>
        <a:solidFill>
          <a:schemeClr val="accent2">
            <a:shade val="80000"/>
            <a:hueOff val="-288849"/>
            <a:satOff val="6100"/>
            <a:lumOff val="16249"/>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Extreme Hunger</a:t>
          </a:r>
          <a:endParaRPr lang="en-US" sz="2800" kern="1200" dirty="0"/>
        </a:p>
      </dsp:txBody>
      <dsp:txXfrm>
        <a:off x="3726273" y="1765039"/>
        <a:ext cx="2517467" cy="1510480"/>
      </dsp:txXfrm>
    </dsp:sp>
    <dsp:sp modelId="{E578DC12-40B3-4870-98D8-E3B814F0F26E}">
      <dsp:nvSpPr>
        <dsp:cNvPr id="0" name=""/>
        <dsp:cNvSpPr/>
      </dsp:nvSpPr>
      <dsp:spPr>
        <a:xfrm>
          <a:off x="957059" y="3527266"/>
          <a:ext cx="2517467" cy="1510480"/>
        </a:xfrm>
        <a:prstGeom prst="rect">
          <a:avLst/>
        </a:prstGeom>
        <a:solidFill>
          <a:schemeClr val="accent2">
            <a:shade val="80000"/>
            <a:hueOff val="-385132"/>
            <a:satOff val="8133"/>
            <a:lumOff val="21665"/>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Increased Fatigue</a:t>
          </a:r>
          <a:endParaRPr lang="en-US" sz="2800" kern="1200" dirty="0"/>
        </a:p>
      </dsp:txBody>
      <dsp:txXfrm>
        <a:off x="957059" y="3527266"/>
        <a:ext cx="2517467" cy="1510480"/>
      </dsp:txXfrm>
    </dsp:sp>
    <dsp:sp modelId="{206F582B-87A6-46FE-8B4E-A5DF8BCFCD00}">
      <dsp:nvSpPr>
        <dsp:cNvPr id="0" name=""/>
        <dsp:cNvSpPr/>
      </dsp:nvSpPr>
      <dsp:spPr>
        <a:xfrm>
          <a:off x="3726273" y="3527266"/>
          <a:ext cx="2517467" cy="1510480"/>
        </a:xfrm>
        <a:prstGeom prst="rect">
          <a:avLst/>
        </a:prstGeom>
        <a:solidFill>
          <a:schemeClr val="accent2">
            <a:shade val="80000"/>
            <a:hueOff val="-481415"/>
            <a:satOff val="10166"/>
            <a:lumOff val="27081"/>
            <a:alphaOff val="0"/>
          </a:schemeClr>
        </a:solidFill>
        <a:ln>
          <a:noFill/>
        </a:ln>
        <a:effectLst/>
        <a:sp3d extrusionH="50600" prstMaterial="metal">
          <a:bevelT w="101600" h="80600"/>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Unexplained Weight Loss</a:t>
          </a:r>
          <a:endParaRPr lang="en-US" sz="2800" kern="1200" dirty="0"/>
        </a:p>
      </dsp:txBody>
      <dsp:txXfrm>
        <a:off x="3726273" y="3527266"/>
        <a:ext cx="2517467" cy="15104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45ABE-E238-4A16-8240-FF70F53F58BC}">
      <dsp:nvSpPr>
        <dsp:cNvPr id="0" name=""/>
        <dsp:cNvSpPr/>
      </dsp:nvSpPr>
      <dsp:spPr>
        <a:xfrm>
          <a:off x="168037" y="1882"/>
          <a:ext cx="2212734" cy="132764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j-lt"/>
            </a:rPr>
            <a:t>Explore healthy living</a:t>
          </a:r>
          <a:endParaRPr lang="en-US" sz="2000" kern="1200" dirty="0">
            <a:latin typeface="+mj-lt"/>
          </a:endParaRPr>
        </a:p>
      </dsp:txBody>
      <dsp:txXfrm>
        <a:off x="168037" y="1882"/>
        <a:ext cx="2212734" cy="1327640"/>
      </dsp:txXfrm>
    </dsp:sp>
    <dsp:sp modelId="{F8E9294F-CA17-4585-8FDC-05A26D118540}">
      <dsp:nvSpPr>
        <dsp:cNvPr id="0" name=""/>
        <dsp:cNvSpPr/>
      </dsp:nvSpPr>
      <dsp:spPr>
        <a:xfrm>
          <a:off x="2602044" y="1882"/>
          <a:ext cx="2212734" cy="132764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j-lt"/>
            </a:rPr>
            <a:t>Improve lifestyle</a:t>
          </a:r>
          <a:endParaRPr lang="en-US" sz="2000" kern="1200" dirty="0">
            <a:latin typeface="+mj-lt"/>
          </a:endParaRPr>
        </a:p>
      </dsp:txBody>
      <dsp:txXfrm>
        <a:off x="2602044" y="1882"/>
        <a:ext cx="2212734" cy="1327640"/>
      </dsp:txXfrm>
    </dsp:sp>
    <dsp:sp modelId="{CE64658C-A3BF-4546-8A57-65D318811724}">
      <dsp:nvSpPr>
        <dsp:cNvPr id="0" name=""/>
        <dsp:cNvSpPr/>
      </dsp:nvSpPr>
      <dsp:spPr>
        <a:xfrm>
          <a:off x="5036052" y="1882"/>
          <a:ext cx="2212734" cy="132764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j-lt"/>
            </a:rPr>
            <a:t>Maintain Appointments </a:t>
          </a:r>
          <a:endParaRPr lang="en-US" sz="2000" kern="1200" dirty="0">
            <a:latin typeface="+mj-lt"/>
          </a:endParaRPr>
        </a:p>
      </dsp:txBody>
      <dsp:txXfrm>
        <a:off x="5036052" y="1882"/>
        <a:ext cx="2212734" cy="1327640"/>
      </dsp:txXfrm>
    </dsp:sp>
    <dsp:sp modelId="{111C08EE-C096-4FFF-A536-2887B4F74243}">
      <dsp:nvSpPr>
        <dsp:cNvPr id="0" name=""/>
        <dsp:cNvSpPr/>
      </dsp:nvSpPr>
      <dsp:spPr>
        <a:xfrm>
          <a:off x="2602044" y="1550796"/>
          <a:ext cx="2212734" cy="132764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j-lt"/>
            </a:rPr>
            <a:t>Access and store medical reports</a:t>
          </a:r>
          <a:endParaRPr lang="en-US" sz="2000" kern="1200" dirty="0">
            <a:latin typeface="+mj-lt"/>
          </a:endParaRPr>
        </a:p>
      </dsp:txBody>
      <dsp:txXfrm>
        <a:off x="2602044" y="1550796"/>
        <a:ext cx="2212734" cy="1327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BFF4-0F22-41D8-9878-51FB1C59B81E}">
      <dsp:nvSpPr>
        <dsp:cNvPr id="0" name=""/>
        <dsp:cNvSpPr/>
      </dsp:nvSpPr>
      <dsp:spPr>
        <a:xfrm>
          <a:off x="0" y="28509"/>
          <a:ext cx="7931150" cy="90306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solidFill>
                <a:schemeClr val="accent2"/>
              </a:solidFill>
            </a:rPr>
            <a:t>STEP 1  </a:t>
          </a:r>
          <a:r>
            <a:rPr lang="en-US" sz="2600" b="1" kern="1200" dirty="0" smtClean="0">
              <a:solidFill>
                <a:schemeClr val="accent2"/>
              </a:solidFill>
            </a:rPr>
            <a:t>: </a:t>
          </a:r>
          <a:r>
            <a:rPr lang="en-US" sz="2400" kern="1200" dirty="0" smtClean="0">
              <a:solidFill>
                <a:schemeClr val="accent6">
                  <a:lumMod val="50000"/>
                </a:schemeClr>
              </a:solidFill>
            </a:rPr>
            <a:t>Enrollment into the program with IHP account creation</a:t>
          </a:r>
          <a:endParaRPr lang="en-US" sz="2600" kern="1200" dirty="0">
            <a:solidFill>
              <a:schemeClr val="accent6">
                <a:lumMod val="50000"/>
              </a:schemeClr>
            </a:solidFill>
          </a:endParaRPr>
        </a:p>
      </dsp:txBody>
      <dsp:txXfrm>
        <a:off x="44084" y="72593"/>
        <a:ext cx="7842982" cy="814896"/>
      </dsp:txXfrm>
    </dsp:sp>
    <dsp:sp modelId="{62E5509E-FDFB-400F-878F-C32F487D8CB5}">
      <dsp:nvSpPr>
        <dsp:cNvPr id="0" name=""/>
        <dsp:cNvSpPr/>
      </dsp:nvSpPr>
      <dsp:spPr>
        <a:xfrm>
          <a:off x="0" y="1084360"/>
          <a:ext cx="7931150" cy="98262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solidFill>
                <a:schemeClr val="accent2"/>
              </a:solidFill>
            </a:rPr>
            <a:t>STEP 2  </a:t>
          </a:r>
          <a:r>
            <a:rPr lang="en-US" sz="2600" b="1" kern="1200" dirty="0" smtClean="0">
              <a:solidFill>
                <a:schemeClr val="accent2"/>
              </a:solidFill>
            </a:rPr>
            <a:t>: </a:t>
          </a:r>
          <a:r>
            <a:rPr lang="en-US" sz="2400" kern="1200" dirty="0" smtClean="0">
              <a:solidFill>
                <a:schemeClr val="accent6">
                  <a:lumMod val="50000"/>
                </a:schemeClr>
              </a:solidFill>
            </a:rPr>
            <a:t>Login to the IHP using the credentials shared</a:t>
          </a:r>
          <a:endParaRPr lang="en-US" sz="2600" kern="1200" dirty="0">
            <a:solidFill>
              <a:schemeClr val="accent6">
                <a:lumMod val="50000"/>
              </a:schemeClr>
            </a:solidFill>
          </a:endParaRPr>
        </a:p>
      </dsp:txBody>
      <dsp:txXfrm>
        <a:off x="47968" y="1132328"/>
        <a:ext cx="7835214" cy="886693"/>
      </dsp:txXfrm>
    </dsp:sp>
    <dsp:sp modelId="{5947A0D1-9624-424C-85CB-FE390DF3AABD}">
      <dsp:nvSpPr>
        <dsp:cNvPr id="0" name=""/>
        <dsp:cNvSpPr/>
      </dsp:nvSpPr>
      <dsp:spPr>
        <a:xfrm>
          <a:off x="0" y="2235543"/>
          <a:ext cx="7931150" cy="899806"/>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solidFill>
                <a:schemeClr val="accent2"/>
              </a:solidFill>
            </a:rPr>
            <a:t>STEP 3  </a:t>
          </a:r>
          <a:r>
            <a:rPr lang="en-US" sz="2600" kern="1200" dirty="0" smtClean="0">
              <a:solidFill>
                <a:schemeClr val="accent2"/>
              </a:solidFill>
            </a:rPr>
            <a:t>: </a:t>
          </a:r>
          <a:r>
            <a:rPr lang="en-US" sz="2400" kern="1200" dirty="0" smtClean="0">
              <a:solidFill>
                <a:schemeClr val="accent6">
                  <a:lumMod val="50000"/>
                </a:schemeClr>
              </a:solidFill>
            </a:rPr>
            <a:t>Enter Personal Information</a:t>
          </a:r>
          <a:endParaRPr lang="en-US" sz="2600" kern="1200" dirty="0">
            <a:solidFill>
              <a:schemeClr val="accent6">
                <a:lumMod val="50000"/>
              </a:schemeClr>
            </a:solidFill>
          </a:endParaRPr>
        </a:p>
      </dsp:txBody>
      <dsp:txXfrm>
        <a:off x="43925" y="2279468"/>
        <a:ext cx="7843300" cy="811956"/>
      </dsp:txXfrm>
    </dsp:sp>
    <dsp:sp modelId="{A7E1442E-1CE5-4864-9A81-F76226364669}">
      <dsp:nvSpPr>
        <dsp:cNvPr id="0" name=""/>
        <dsp:cNvSpPr/>
      </dsp:nvSpPr>
      <dsp:spPr>
        <a:xfrm>
          <a:off x="0" y="3288135"/>
          <a:ext cx="7931150" cy="88822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solidFill>
                <a:schemeClr val="accent2"/>
              </a:solidFill>
            </a:rPr>
            <a:t>STEP 4  </a:t>
          </a:r>
          <a:r>
            <a:rPr lang="en-US" sz="2600" kern="1200" dirty="0" smtClean="0">
              <a:solidFill>
                <a:schemeClr val="accent2"/>
              </a:solidFill>
            </a:rPr>
            <a:t>: </a:t>
          </a:r>
          <a:r>
            <a:rPr lang="en-GB" sz="2400" kern="1200" dirty="0" smtClean="0">
              <a:solidFill>
                <a:schemeClr val="accent6">
                  <a:lumMod val="50000"/>
                </a:schemeClr>
              </a:solidFill>
            </a:rPr>
            <a:t>Enter Medical Information</a:t>
          </a:r>
          <a:endParaRPr lang="en-US" sz="2600" kern="1200" dirty="0">
            <a:solidFill>
              <a:schemeClr val="accent6">
                <a:lumMod val="50000"/>
              </a:schemeClr>
            </a:solidFill>
          </a:endParaRPr>
        </a:p>
      </dsp:txBody>
      <dsp:txXfrm>
        <a:off x="43359" y="3331494"/>
        <a:ext cx="7844432" cy="801502"/>
      </dsp:txXfrm>
    </dsp:sp>
    <dsp:sp modelId="{9083C7DD-6C3B-46CD-B2C8-385F3DCA2026}">
      <dsp:nvSpPr>
        <dsp:cNvPr id="0" name=""/>
        <dsp:cNvSpPr/>
      </dsp:nvSpPr>
      <dsp:spPr>
        <a:xfrm>
          <a:off x="0" y="4313376"/>
          <a:ext cx="7931150" cy="78819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solidFill>
                <a:schemeClr val="accent2"/>
              </a:solidFill>
            </a:rPr>
            <a:t>STEP 5  </a:t>
          </a:r>
          <a:r>
            <a:rPr lang="en-US" sz="2600" kern="1200" dirty="0" smtClean="0">
              <a:solidFill>
                <a:schemeClr val="accent2"/>
              </a:solidFill>
            </a:rPr>
            <a:t>: </a:t>
          </a:r>
          <a:r>
            <a:rPr lang="en-GB" sz="2400" kern="1200" dirty="0" smtClean="0">
              <a:solidFill>
                <a:schemeClr val="accent6">
                  <a:lumMod val="50000"/>
                </a:schemeClr>
              </a:solidFill>
            </a:rPr>
            <a:t>Take the </a:t>
          </a:r>
          <a:r>
            <a:rPr lang="en-GB" sz="2400" b="1" kern="1200" dirty="0" smtClean="0">
              <a:solidFill>
                <a:schemeClr val="accent6">
                  <a:lumMod val="50000"/>
                </a:schemeClr>
              </a:solidFill>
            </a:rPr>
            <a:t>Health &amp; Lifestyle Assessment</a:t>
          </a:r>
          <a:r>
            <a:rPr lang="en-GB" sz="2400" kern="1200" dirty="0" smtClean="0">
              <a:solidFill>
                <a:schemeClr val="accent6">
                  <a:lumMod val="50000"/>
                </a:schemeClr>
              </a:solidFill>
            </a:rPr>
            <a:t>: To evaluate current health status and establish a </a:t>
          </a:r>
          <a:r>
            <a:rPr lang="en-GB" sz="2400" b="1" kern="1200" dirty="0" smtClean="0">
              <a:solidFill>
                <a:schemeClr val="accent6">
                  <a:lumMod val="50000"/>
                </a:schemeClr>
              </a:solidFill>
            </a:rPr>
            <a:t>baseline</a:t>
          </a:r>
          <a:endParaRPr lang="en-US" sz="2600" b="1" kern="1200" dirty="0">
            <a:solidFill>
              <a:schemeClr val="accent6">
                <a:lumMod val="50000"/>
              </a:schemeClr>
            </a:solidFill>
          </a:endParaRPr>
        </a:p>
      </dsp:txBody>
      <dsp:txXfrm>
        <a:off x="38476" y="4351852"/>
        <a:ext cx="7854198" cy="711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F483-2112-43C9-9571-53225EC8E459}">
      <dsp:nvSpPr>
        <dsp:cNvPr id="0" name=""/>
        <dsp:cNvSpPr/>
      </dsp:nvSpPr>
      <dsp:spPr>
        <a:xfrm>
          <a:off x="1681504" y="1399908"/>
          <a:ext cx="1018497" cy="998618"/>
        </a:xfrm>
        <a:prstGeom prst="ellipse">
          <a:avLst/>
        </a:prstGeom>
        <a:solidFill>
          <a:schemeClr val="bg1"/>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mj-lt"/>
            </a:rPr>
            <a:t>Wellness Program</a:t>
          </a:r>
          <a:endParaRPr lang="en-US" sz="900" kern="1200" dirty="0">
            <a:solidFill>
              <a:schemeClr val="tx1"/>
            </a:solidFill>
            <a:latin typeface="+mj-lt"/>
          </a:endParaRPr>
        </a:p>
      </dsp:txBody>
      <dsp:txXfrm>
        <a:off x="1830659" y="1546152"/>
        <a:ext cx="720187" cy="706130"/>
      </dsp:txXfrm>
    </dsp:sp>
    <dsp:sp modelId="{428A9086-9C4B-4407-997A-578C6E4147A1}">
      <dsp:nvSpPr>
        <dsp:cNvPr id="0" name=""/>
        <dsp:cNvSpPr/>
      </dsp:nvSpPr>
      <dsp:spPr>
        <a:xfrm rot="16261080">
          <a:off x="2033246" y="1068452"/>
          <a:ext cx="339291" cy="295266"/>
        </a:xfrm>
        <a:prstGeom prst="rightArrow">
          <a:avLst>
            <a:gd name="adj1" fmla="val 60000"/>
            <a:gd name="adj2" fmla="val 50000"/>
          </a:avLst>
        </a:prstGeom>
        <a:solidFill>
          <a:srgbClr val="FC5F1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76749" y="1171788"/>
        <a:ext cx="250711" cy="177160"/>
      </dsp:txXfrm>
    </dsp:sp>
    <dsp:sp modelId="{9A97C36A-AA88-49EB-90FD-20FCFC00557D}">
      <dsp:nvSpPr>
        <dsp:cNvPr id="0" name=""/>
        <dsp:cNvSpPr/>
      </dsp:nvSpPr>
      <dsp:spPr>
        <a:xfrm>
          <a:off x="1604744" y="-126958"/>
          <a:ext cx="1223629" cy="1147850"/>
        </a:xfrm>
        <a:prstGeom prst="ellipse">
          <a:avLst/>
        </a:prstGeom>
        <a:solidFill>
          <a:srgbClr val="FC5F1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Wellness Tests</a:t>
          </a:r>
        </a:p>
      </dsp:txBody>
      <dsp:txXfrm>
        <a:off x="1783940" y="41141"/>
        <a:ext cx="865237" cy="811652"/>
      </dsp:txXfrm>
    </dsp:sp>
    <dsp:sp modelId="{57CD4C01-3FC9-4440-8F81-EFAAAAA515EE}">
      <dsp:nvSpPr>
        <dsp:cNvPr id="0" name=""/>
        <dsp:cNvSpPr/>
      </dsp:nvSpPr>
      <dsp:spPr>
        <a:xfrm rot="255204">
          <a:off x="2713157" y="1803822"/>
          <a:ext cx="359966" cy="295266"/>
        </a:xfrm>
        <a:prstGeom prst="rightArrow">
          <a:avLst>
            <a:gd name="adj1" fmla="val 60000"/>
            <a:gd name="adj2" fmla="val 50000"/>
          </a:avLst>
        </a:prstGeom>
        <a:solidFill>
          <a:schemeClr val="tx1">
            <a:lumMod val="50000"/>
            <a:lumOff val="5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713279" y="1859590"/>
        <a:ext cx="271386" cy="177160"/>
      </dsp:txXfrm>
    </dsp:sp>
    <dsp:sp modelId="{92280F3A-F3F8-4F03-BB19-34C74B4917BC}">
      <dsp:nvSpPr>
        <dsp:cNvPr id="0" name=""/>
        <dsp:cNvSpPr/>
      </dsp:nvSpPr>
      <dsp:spPr>
        <a:xfrm>
          <a:off x="3097999" y="1459005"/>
          <a:ext cx="1161102" cy="1101727"/>
        </a:xfrm>
        <a:prstGeom prst="ellipse">
          <a:avLst/>
        </a:prstGeom>
        <a:solidFill>
          <a:schemeClr val="tx1">
            <a:lumMod val="50000"/>
            <a:lumOff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Integrated Health Portal</a:t>
          </a:r>
          <a:endParaRPr lang="en-US" sz="900" kern="1200" dirty="0">
            <a:latin typeface="+mj-lt"/>
          </a:endParaRPr>
        </a:p>
      </dsp:txBody>
      <dsp:txXfrm>
        <a:off x="3268038" y="1620349"/>
        <a:ext cx="821024" cy="779039"/>
      </dsp:txXfrm>
    </dsp:sp>
    <dsp:sp modelId="{4B3948E2-7803-4ED3-A454-F9E4F3F4221F}">
      <dsp:nvSpPr>
        <dsp:cNvPr id="0" name=""/>
        <dsp:cNvSpPr/>
      </dsp:nvSpPr>
      <dsp:spPr>
        <a:xfrm rot="10545905">
          <a:off x="1313244" y="1803408"/>
          <a:ext cx="355278" cy="295266"/>
        </a:xfrm>
        <a:prstGeom prst="rightArrow">
          <a:avLst>
            <a:gd name="adj1" fmla="val 60000"/>
            <a:gd name="adj2" fmla="val 50000"/>
          </a:avLst>
        </a:prstGeom>
        <a:solidFill>
          <a:srgbClr val="05956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401703" y="1859190"/>
        <a:ext cx="266698" cy="177160"/>
      </dsp:txXfrm>
    </dsp:sp>
    <dsp:sp modelId="{5C21E539-B93E-4E23-BF29-871CDF64FB4F}">
      <dsp:nvSpPr>
        <dsp:cNvPr id="0" name=""/>
        <dsp:cNvSpPr/>
      </dsp:nvSpPr>
      <dsp:spPr>
        <a:xfrm>
          <a:off x="104486" y="1458989"/>
          <a:ext cx="1184315" cy="1101727"/>
        </a:xfrm>
        <a:prstGeom prst="ellipse">
          <a:avLst/>
        </a:prstGeom>
        <a:solidFill>
          <a:srgbClr val="05956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Health Coach</a:t>
          </a:r>
          <a:endParaRPr lang="en-US" sz="900" kern="1200" dirty="0">
            <a:latin typeface="+mj-lt"/>
          </a:endParaRPr>
        </a:p>
      </dsp:txBody>
      <dsp:txXfrm>
        <a:off x="277925" y="1620333"/>
        <a:ext cx="837437" cy="7790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F707B-6DD9-4228-91FF-E950E98508CC}">
      <dsp:nvSpPr>
        <dsp:cNvPr id="0" name=""/>
        <dsp:cNvSpPr/>
      </dsp:nvSpPr>
      <dsp:spPr>
        <a:xfrm rot="5400000">
          <a:off x="-260756" y="294437"/>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Login</a:t>
          </a:r>
          <a:endParaRPr lang="en-US" sz="2000" b="1" kern="1200" dirty="0"/>
        </a:p>
      </dsp:txBody>
      <dsp:txXfrm rot="-5400000">
        <a:off x="1" y="642113"/>
        <a:ext cx="1216863" cy="521513"/>
      </dsp:txXfrm>
    </dsp:sp>
    <dsp:sp modelId="{2EF91921-53A1-437A-8E22-57296336CA44}">
      <dsp:nvSpPr>
        <dsp:cNvPr id="0" name=""/>
        <dsp:cNvSpPr/>
      </dsp:nvSpPr>
      <dsp:spPr>
        <a:xfrm rot="5400000">
          <a:off x="4016202" y="-2795234"/>
          <a:ext cx="1177346"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6">
                  <a:lumMod val="50000"/>
                </a:schemeClr>
              </a:solidFill>
            </a:rPr>
            <a:t>Pre-screening tests are triggered before login of application. (In case customer already has reports dated within 90 days, pre-screening is not required) </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kern="1200" dirty="0" smtClean="0">
              <a:solidFill>
                <a:schemeClr val="accent6">
                  <a:lumMod val="50000"/>
                </a:schemeClr>
              </a:solidFill>
            </a:rPr>
            <a:t>TPA calling initiated for pre-screening</a:t>
          </a:r>
          <a:endParaRPr lang="en-US" sz="1800" kern="1200" dirty="0">
            <a:solidFill>
              <a:schemeClr val="accent6">
                <a:lumMod val="50000"/>
              </a:schemeClr>
            </a:solidFill>
          </a:endParaRPr>
        </a:p>
      </dsp:txBody>
      <dsp:txXfrm rot="-5400000">
        <a:off x="1216864" y="61577"/>
        <a:ext cx="6718551" cy="1062400"/>
      </dsp:txXfrm>
    </dsp:sp>
    <dsp:sp modelId="{ED5027AB-2C20-4B43-80F3-3C03C0CA9255}">
      <dsp:nvSpPr>
        <dsp:cNvPr id="0" name=""/>
        <dsp:cNvSpPr/>
      </dsp:nvSpPr>
      <dsp:spPr>
        <a:xfrm rot="5400000">
          <a:off x="-260756" y="1958546"/>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Home </a:t>
          </a:r>
        </a:p>
        <a:p>
          <a:pPr lvl="0" algn="ctr" defTabSz="889000">
            <a:lnSpc>
              <a:spcPct val="90000"/>
            </a:lnSpc>
            <a:spcBef>
              <a:spcPct val="0"/>
            </a:spcBef>
            <a:spcAft>
              <a:spcPct val="35000"/>
            </a:spcAft>
          </a:pPr>
          <a:r>
            <a:rPr lang="en-US" sz="2000" b="1" kern="1200" dirty="0" smtClean="0"/>
            <a:t>Visit</a:t>
          </a:r>
          <a:endParaRPr lang="en-US" sz="2000" b="1" kern="1200" dirty="0"/>
        </a:p>
      </dsp:txBody>
      <dsp:txXfrm rot="-5400000">
        <a:off x="1" y="2306222"/>
        <a:ext cx="1216863" cy="521513"/>
      </dsp:txXfrm>
    </dsp:sp>
    <dsp:sp modelId="{9DFB8E19-3EDD-47E9-8EAD-F98151963A75}">
      <dsp:nvSpPr>
        <dsp:cNvPr id="0" name=""/>
        <dsp:cNvSpPr/>
      </dsp:nvSpPr>
      <dsp:spPr>
        <a:xfrm rot="5400000">
          <a:off x="3929130" y="-1017019"/>
          <a:ext cx="1351491"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 </a:t>
          </a:r>
          <a:r>
            <a:rPr lang="en-US" sz="1800" kern="1200" dirty="0" smtClean="0">
              <a:solidFill>
                <a:schemeClr val="accent6">
                  <a:lumMod val="50000"/>
                </a:schemeClr>
              </a:solidFill>
            </a:rPr>
            <a:t>Pre-screening tests (</a:t>
          </a:r>
          <a:r>
            <a:rPr lang="en-IN" sz="1800" kern="1200" dirty="0" smtClean="0">
              <a:solidFill>
                <a:schemeClr val="accent6">
                  <a:lumMod val="50000"/>
                </a:schemeClr>
              </a:solidFill>
            </a:rPr>
            <a:t>HbA1c &amp; Micro albumin) conducted by TPA </a:t>
          </a:r>
          <a:r>
            <a:rPr lang="en-IN" sz="1800" b="1" kern="1200" dirty="0" smtClean="0">
              <a:solidFill>
                <a:schemeClr val="accent6">
                  <a:lumMod val="50000"/>
                </a:schemeClr>
              </a:solidFill>
            </a:rPr>
            <a:t>at Home </a:t>
          </a:r>
          <a:r>
            <a:rPr lang="en-IN" sz="1800" b="0" kern="1200" dirty="0" smtClean="0">
              <a:solidFill>
                <a:schemeClr val="accent6">
                  <a:lumMod val="50000"/>
                </a:schemeClr>
              </a:solidFill>
            </a:rPr>
            <a:t>with help of Sales team/m-power(TPA App)/Energy ID </a:t>
          </a:r>
          <a:endParaRPr lang="en-US" sz="1800" b="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IN" altLang="en-US" sz="1800" kern="1200" dirty="0" smtClean="0">
              <a:solidFill>
                <a:schemeClr val="accent6">
                  <a:lumMod val="50000"/>
                </a:schemeClr>
              </a:solidFill>
            </a:rPr>
            <a:t>Pre-screening test are conducted on </a:t>
          </a:r>
          <a:r>
            <a:rPr lang="en-IN" altLang="en-US" sz="1800" b="1" i="1" kern="1200" dirty="0" smtClean="0">
              <a:solidFill>
                <a:schemeClr val="accent6">
                  <a:lumMod val="50000"/>
                </a:schemeClr>
              </a:solidFill>
            </a:rPr>
            <a:t>“CASHLESS  BASIS ”.</a:t>
          </a:r>
          <a:endParaRPr lang="en-US" sz="1800" b="1" i="1" kern="1200" dirty="0">
            <a:solidFill>
              <a:schemeClr val="accent6">
                <a:lumMod val="50000"/>
              </a:schemeClr>
            </a:solidFill>
          </a:endParaRPr>
        </a:p>
      </dsp:txBody>
      <dsp:txXfrm rot="-5400000">
        <a:off x="1216864" y="1761221"/>
        <a:ext cx="6710050" cy="1219543"/>
      </dsp:txXfrm>
    </dsp:sp>
    <dsp:sp modelId="{72410221-54F3-4B54-9F11-8B14E6131A1A}">
      <dsp:nvSpPr>
        <dsp:cNvPr id="0" name=""/>
        <dsp:cNvSpPr/>
      </dsp:nvSpPr>
      <dsp:spPr>
        <a:xfrm rot="5400000">
          <a:off x="-260756" y="3552959"/>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Stage1 </a:t>
          </a:r>
        </a:p>
        <a:p>
          <a:pPr lvl="0" algn="ctr" defTabSz="889000">
            <a:lnSpc>
              <a:spcPct val="90000"/>
            </a:lnSpc>
            <a:spcBef>
              <a:spcPct val="0"/>
            </a:spcBef>
            <a:spcAft>
              <a:spcPct val="35000"/>
            </a:spcAft>
          </a:pPr>
          <a:r>
            <a:rPr lang="en-US" sz="2000" b="1" kern="1200" dirty="0" smtClean="0"/>
            <a:t>MU </a:t>
          </a:r>
          <a:endParaRPr lang="en-US" sz="2000" b="1" kern="1200" dirty="0"/>
        </a:p>
      </dsp:txBody>
      <dsp:txXfrm rot="-5400000">
        <a:off x="1" y="3900635"/>
        <a:ext cx="1216863" cy="521513"/>
      </dsp:txXfrm>
    </dsp:sp>
    <dsp:sp modelId="{DDB52F33-C3BD-48DF-A2E6-4E6D67BF3910}">
      <dsp:nvSpPr>
        <dsp:cNvPr id="0" name=""/>
        <dsp:cNvSpPr/>
      </dsp:nvSpPr>
      <dsp:spPr>
        <a:xfrm rot="5400000">
          <a:off x="3999123" y="481931"/>
          <a:ext cx="1211504"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altLang="en-US" sz="1800" b="0" kern="1200" dirty="0" smtClean="0">
              <a:solidFill>
                <a:schemeClr val="accent6">
                  <a:lumMod val="50000"/>
                </a:schemeClr>
              </a:solidFill>
              <a:cs typeface="Arial" charset="0"/>
            </a:rPr>
            <a:t>Case is logged in if pre screening values are within acceptable range </a:t>
          </a:r>
          <a:endParaRPr lang="en-US" sz="1800" b="1"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IN" altLang="en-US" sz="1800" b="0" kern="1200" dirty="0" smtClean="0">
              <a:solidFill>
                <a:schemeClr val="accent6">
                  <a:lumMod val="50000"/>
                </a:schemeClr>
              </a:solidFill>
              <a:cs typeface="Arial" charset="0"/>
            </a:rPr>
            <a:t>Post MU review, if acceptable further remaining PPC test would be triggered</a:t>
          </a:r>
          <a:endParaRPr lang="en-US" sz="1800" b="1" kern="1200" dirty="0">
            <a:solidFill>
              <a:schemeClr val="accent6">
                <a:lumMod val="50000"/>
              </a:schemeClr>
            </a:solidFill>
          </a:endParaRPr>
        </a:p>
      </dsp:txBody>
      <dsp:txXfrm rot="-5400000">
        <a:off x="1216864" y="3323332"/>
        <a:ext cx="6716883" cy="10932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F707B-6DD9-4228-91FF-E950E98508CC}">
      <dsp:nvSpPr>
        <dsp:cNvPr id="0" name=""/>
        <dsp:cNvSpPr/>
      </dsp:nvSpPr>
      <dsp:spPr>
        <a:xfrm rot="5400000">
          <a:off x="-260756" y="294472"/>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Remainder Test</a:t>
          </a:r>
          <a:endParaRPr lang="en-US" sz="2000" b="1" kern="1200" dirty="0"/>
        </a:p>
      </dsp:txBody>
      <dsp:txXfrm rot="-5400000">
        <a:off x="1" y="642148"/>
        <a:ext cx="1216863" cy="521513"/>
      </dsp:txXfrm>
    </dsp:sp>
    <dsp:sp modelId="{2EF91921-53A1-437A-8E22-57296336CA44}">
      <dsp:nvSpPr>
        <dsp:cNvPr id="0" name=""/>
        <dsp:cNvSpPr/>
      </dsp:nvSpPr>
      <dsp:spPr>
        <a:xfrm rot="5400000">
          <a:off x="4015893" y="-2794904"/>
          <a:ext cx="1177965"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6">
                  <a:lumMod val="50000"/>
                </a:schemeClr>
              </a:solidFill>
            </a:rPr>
            <a:t>Remainder of test triggered (Energy PPC grid minus pre screening tests).</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kern="1200" dirty="0" smtClean="0">
              <a:solidFill>
                <a:schemeClr val="accent6">
                  <a:lumMod val="50000"/>
                </a:schemeClr>
              </a:solidFill>
            </a:rPr>
            <a:t>TPA calls, schedules appointment, sends details on registered mobile phone/e-mail </a:t>
          </a:r>
          <a:endParaRPr lang="en-US" sz="1800" kern="1200" dirty="0">
            <a:solidFill>
              <a:schemeClr val="accent6">
                <a:lumMod val="50000"/>
              </a:schemeClr>
            </a:solidFill>
          </a:endParaRPr>
        </a:p>
      </dsp:txBody>
      <dsp:txXfrm rot="-5400000">
        <a:off x="1216864" y="61629"/>
        <a:ext cx="6718520" cy="1062957"/>
      </dsp:txXfrm>
    </dsp:sp>
    <dsp:sp modelId="{ED5027AB-2C20-4B43-80F3-3C03C0CA9255}">
      <dsp:nvSpPr>
        <dsp:cNvPr id="0" name=""/>
        <dsp:cNvSpPr/>
      </dsp:nvSpPr>
      <dsp:spPr>
        <a:xfrm rot="5400000">
          <a:off x="-260756" y="1958523"/>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t>Health Assure</a:t>
          </a:r>
          <a:endParaRPr lang="en-US" sz="2000" b="1" kern="1200" dirty="0"/>
        </a:p>
      </dsp:txBody>
      <dsp:txXfrm rot="-5400000">
        <a:off x="1" y="2306199"/>
        <a:ext cx="1216863" cy="521513"/>
      </dsp:txXfrm>
    </dsp:sp>
    <dsp:sp modelId="{9DFB8E19-3EDD-47E9-8EAD-F98151963A75}">
      <dsp:nvSpPr>
        <dsp:cNvPr id="0" name=""/>
        <dsp:cNvSpPr/>
      </dsp:nvSpPr>
      <dsp:spPr>
        <a:xfrm rot="5400000">
          <a:off x="3929485" y="-1017396"/>
          <a:ext cx="1350781"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altLang="en-US" sz="1800" kern="1200" dirty="0" smtClean="0">
              <a:solidFill>
                <a:schemeClr val="accent6">
                  <a:lumMod val="50000"/>
                </a:schemeClr>
              </a:solidFill>
            </a:rPr>
            <a:t>Proposer </a:t>
          </a:r>
          <a:r>
            <a:rPr lang="en-IN" altLang="en-US" sz="1800" b="1" i="1" kern="1200" dirty="0" smtClean="0">
              <a:solidFill>
                <a:schemeClr val="accent6">
                  <a:lumMod val="50000"/>
                </a:schemeClr>
              </a:solidFill>
            </a:rPr>
            <a:t>must </a:t>
          </a:r>
          <a:r>
            <a:rPr lang="en-IN" altLang="en-US" sz="1800" kern="1200" dirty="0" smtClean="0">
              <a:solidFill>
                <a:schemeClr val="accent6">
                  <a:lumMod val="50000"/>
                </a:schemeClr>
              </a:solidFill>
            </a:rPr>
            <a:t>carry e-mail printout or SMS &amp; show the same at DC to avail the </a:t>
          </a:r>
          <a:r>
            <a:rPr lang="en-IN" altLang="en-US" sz="1800" b="1" i="1" kern="1200" dirty="0" smtClean="0">
              <a:solidFill>
                <a:schemeClr val="accent6">
                  <a:lumMod val="50000"/>
                </a:schemeClr>
              </a:solidFill>
            </a:rPr>
            <a:t>“CASHLESS FACILITY”.</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b="0" i="1" kern="1200" dirty="0" smtClean="0">
              <a:solidFill>
                <a:schemeClr val="accent6">
                  <a:lumMod val="50000"/>
                </a:schemeClr>
              </a:solidFill>
            </a:rPr>
            <a:t>PPC is conducted at  </a:t>
          </a:r>
          <a:r>
            <a:rPr lang="en-US" sz="1800" b="1" i="1" kern="1200" dirty="0" smtClean="0">
              <a:solidFill>
                <a:schemeClr val="accent6">
                  <a:lumMod val="50000"/>
                </a:schemeClr>
              </a:solidFill>
            </a:rPr>
            <a:t>“Diagnostic Center”</a:t>
          </a:r>
          <a:endParaRPr lang="en-US" sz="1800" b="1" i="1" kern="1200" dirty="0">
            <a:solidFill>
              <a:schemeClr val="accent6">
                <a:lumMod val="50000"/>
              </a:schemeClr>
            </a:solidFill>
          </a:endParaRPr>
        </a:p>
      </dsp:txBody>
      <dsp:txXfrm rot="-5400000">
        <a:off x="1216864" y="1761165"/>
        <a:ext cx="6710084" cy="1218901"/>
      </dsp:txXfrm>
    </dsp:sp>
    <dsp:sp modelId="{72410221-54F3-4B54-9F11-8B14E6131A1A}">
      <dsp:nvSpPr>
        <dsp:cNvPr id="0" name=""/>
        <dsp:cNvSpPr/>
      </dsp:nvSpPr>
      <dsp:spPr>
        <a:xfrm rot="5400000">
          <a:off x="-260756" y="3552936"/>
          <a:ext cx="1738376" cy="1216863"/>
        </a:xfrm>
        <a:prstGeom prst="chevron">
          <a:avLst/>
        </a:prstGeom>
        <a:solidFill>
          <a:srgbClr val="F96A1B"/>
        </a:solidFill>
        <a:ln w="12700" cap="flat" cmpd="sng" algn="ctr">
          <a:solidFill>
            <a:schemeClr val="tx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Pre Policy Check</a:t>
          </a:r>
          <a:endParaRPr lang="en-US" sz="2000" b="1" kern="1200" dirty="0"/>
        </a:p>
      </dsp:txBody>
      <dsp:txXfrm rot="-5400000">
        <a:off x="1" y="3900612"/>
        <a:ext cx="1216863" cy="521513"/>
      </dsp:txXfrm>
    </dsp:sp>
    <dsp:sp modelId="{DDB52F33-C3BD-48DF-A2E6-4E6D67BF3910}">
      <dsp:nvSpPr>
        <dsp:cNvPr id="0" name=""/>
        <dsp:cNvSpPr/>
      </dsp:nvSpPr>
      <dsp:spPr>
        <a:xfrm rot="5400000">
          <a:off x="3999123" y="481908"/>
          <a:ext cx="1211504" cy="6776024"/>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altLang="en-US" sz="1800" b="0" kern="1200" dirty="0" smtClean="0">
              <a:solidFill>
                <a:schemeClr val="accent6">
                  <a:lumMod val="50000"/>
                </a:schemeClr>
              </a:solidFill>
              <a:cs typeface="Arial" charset="0"/>
            </a:rPr>
            <a:t>PPC to be complied as per appointment fixed by TPA, direct PPC appointments/reports will be </a:t>
          </a:r>
          <a:r>
            <a:rPr lang="en-IN" altLang="en-US" sz="1800" b="1" i="1" kern="1200" dirty="0" smtClean="0">
              <a:solidFill>
                <a:schemeClr val="accent6">
                  <a:lumMod val="50000"/>
                </a:schemeClr>
              </a:solidFill>
              <a:cs typeface="Arial" charset="0"/>
            </a:rPr>
            <a:t>NOT </a:t>
          </a:r>
          <a:r>
            <a:rPr lang="en-IN" altLang="en-US" sz="1800" b="0" kern="1200" dirty="0" smtClean="0">
              <a:solidFill>
                <a:schemeClr val="accent6">
                  <a:lumMod val="50000"/>
                </a:schemeClr>
              </a:solidFill>
              <a:cs typeface="Arial" charset="0"/>
            </a:rPr>
            <a:t>be considered</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b="1" u="sng" kern="1200" dirty="0" smtClean="0">
              <a:solidFill>
                <a:schemeClr val="accent6">
                  <a:lumMod val="50000"/>
                </a:schemeClr>
              </a:solidFill>
            </a:rPr>
            <a:t>PPC is done on CASHLESS BASIS</a:t>
          </a:r>
          <a:endParaRPr lang="en-US" sz="1800" b="1" u="sng" kern="1200" dirty="0">
            <a:solidFill>
              <a:schemeClr val="accent6">
                <a:lumMod val="50000"/>
              </a:schemeClr>
            </a:solidFill>
          </a:endParaRPr>
        </a:p>
      </dsp:txBody>
      <dsp:txXfrm rot="-5400000">
        <a:off x="1216864" y="3323309"/>
        <a:ext cx="6716883" cy="1093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F29EE-9E35-4125-885A-6B0DB788D36F}">
      <dsp:nvSpPr>
        <dsp:cNvPr id="0" name=""/>
        <dsp:cNvSpPr/>
      </dsp:nvSpPr>
      <dsp:spPr>
        <a:xfrm>
          <a:off x="-5961452" y="-912245"/>
          <a:ext cx="7096851" cy="7096851"/>
        </a:xfrm>
        <a:prstGeom prst="blockArc">
          <a:avLst>
            <a:gd name="adj1" fmla="val 18900000"/>
            <a:gd name="adj2" fmla="val 2700000"/>
            <a:gd name="adj3" fmla="val 304"/>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D528F0-3494-4CAD-9FA1-FD37DC553DC7}">
      <dsp:nvSpPr>
        <dsp:cNvPr id="0" name=""/>
        <dsp:cNvSpPr/>
      </dsp:nvSpPr>
      <dsp:spPr>
        <a:xfrm>
          <a:off x="496198" y="329417"/>
          <a:ext cx="8033978" cy="65925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328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Predicted to become the seventh leading cause of death in the world by the year 2030</a:t>
          </a:r>
          <a:endParaRPr lang="en-US" sz="2000" kern="1200" dirty="0"/>
        </a:p>
      </dsp:txBody>
      <dsp:txXfrm>
        <a:off x="496198" y="329417"/>
        <a:ext cx="8033978" cy="659255"/>
      </dsp:txXfrm>
    </dsp:sp>
    <dsp:sp modelId="{13BDBA51-E57D-40FD-B648-5C7623CFE0C5}">
      <dsp:nvSpPr>
        <dsp:cNvPr id="0" name=""/>
        <dsp:cNvSpPr/>
      </dsp:nvSpPr>
      <dsp:spPr>
        <a:xfrm>
          <a:off x="84163" y="247010"/>
          <a:ext cx="824069" cy="824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352FD33-8870-44CC-857E-784877320EEF}">
      <dsp:nvSpPr>
        <dsp:cNvPr id="0" name=""/>
        <dsp:cNvSpPr/>
      </dsp:nvSpPr>
      <dsp:spPr>
        <a:xfrm>
          <a:off x="968601" y="1317984"/>
          <a:ext cx="7561575" cy="659255"/>
        </a:xfrm>
        <a:prstGeom prst="rect">
          <a:avLst/>
        </a:prstGeom>
        <a:solidFill>
          <a:schemeClr val="accent2">
            <a:hueOff val="-363841"/>
            <a:satOff val="-20982"/>
            <a:lumOff val="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328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 some age groups, people with diabetes have a two-fold increase in the risk of stroke</a:t>
          </a:r>
          <a:endParaRPr lang="en-US" sz="2000" kern="1200" dirty="0"/>
        </a:p>
      </dsp:txBody>
      <dsp:txXfrm>
        <a:off x="968601" y="1317984"/>
        <a:ext cx="7561575" cy="659255"/>
      </dsp:txXfrm>
    </dsp:sp>
    <dsp:sp modelId="{87F49687-AF35-4129-B231-9614437E8DFC}">
      <dsp:nvSpPr>
        <dsp:cNvPr id="0" name=""/>
        <dsp:cNvSpPr/>
      </dsp:nvSpPr>
      <dsp:spPr>
        <a:xfrm>
          <a:off x="556566" y="1235577"/>
          <a:ext cx="824069" cy="824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0622805-0CF5-4805-8010-7FAA25CBCB03}">
      <dsp:nvSpPr>
        <dsp:cNvPr id="0" name=""/>
        <dsp:cNvSpPr/>
      </dsp:nvSpPr>
      <dsp:spPr>
        <a:xfrm>
          <a:off x="1113591" y="2306552"/>
          <a:ext cx="7416585" cy="659255"/>
        </a:xfrm>
        <a:prstGeom prst="rect">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328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Cardiovascular disease is responsible for between 50% and 80% of deaths in people with diabetes</a:t>
          </a:r>
          <a:endParaRPr lang="en-US" sz="2000" kern="1200" dirty="0"/>
        </a:p>
      </dsp:txBody>
      <dsp:txXfrm>
        <a:off x="1113591" y="2306552"/>
        <a:ext cx="7416585" cy="659255"/>
      </dsp:txXfrm>
    </dsp:sp>
    <dsp:sp modelId="{6B5403B0-E725-44D6-AED8-5E7DEC655127}">
      <dsp:nvSpPr>
        <dsp:cNvPr id="0" name=""/>
        <dsp:cNvSpPr/>
      </dsp:nvSpPr>
      <dsp:spPr>
        <a:xfrm>
          <a:off x="701556" y="2224145"/>
          <a:ext cx="824069" cy="824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859B016-505F-4586-A041-DE23823CDEB9}">
      <dsp:nvSpPr>
        <dsp:cNvPr id="0" name=""/>
        <dsp:cNvSpPr/>
      </dsp:nvSpPr>
      <dsp:spPr>
        <a:xfrm>
          <a:off x="968601" y="3295119"/>
          <a:ext cx="7561575" cy="659255"/>
        </a:xfrm>
        <a:prstGeom prst="rect">
          <a:avLst/>
        </a:prstGeom>
        <a:solidFill>
          <a:schemeClr val="accent2">
            <a:hueOff val="-1091522"/>
            <a:satOff val="-62946"/>
            <a:lumOff val="6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3284" tIns="50800" rIns="50800" bIns="50800" numCol="1" spcCol="1270" anchor="ctr" anchorCtr="0">
          <a:noAutofit/>
        </a:bodyPr>
        <a:lstStyle/>
        <a:p>
          <a:pPr lvl="0" algn="l" defTabSz="889000">
            <a:lnSpc>
              <a:spcPct val="90000"/>
            </a:lnSpc>
            <a:spcBef>
              <a:spcPct val="0"/>
            </a:spcBef>
            <a:spcAft>
              <a:spcPct val="35000"/>
            </a:spcAft>
          </a:pPr>
          <a:r>
            <a:rPr lang="en-US" sz="2000" kern="1200" smtClean="0"/>
            <a:t>Diabetes is a leading cause of blindness (1% of global blindness), amputation and kidney failure</a:t>
          </a:r>
          <a:endParaRPr lang="en-US" sz="2000" kern="1200" dirty="0"/>
        </a:p>
      </dsp:txBody>
      <dsp:txXfrm>
        <a:off x="968601" y="3295119"/>
        <a:ext cx="7561575" cy="659255"/>
      </dsp:txXfrm>
    </dsp:sp>
    <dsp:sp modelId="{3D839348-15A2-4543-85F1-6A169E57006E}">
      <dsp:nvSpPr>
        <dsp:cNvPr id="0" name=""/>
        <dsp:cNvSpPr/>
      </dsp:nvSpPr>
      <dsp:spPr>
        <a:xfrm>
          <a:off x="556566" y="3212712"/>
          <a:ext cx="824069" cy="824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62D9E4D-AFD9-492B-A156-BC117AF7B885}">
      <dsp:nvSpPr>
        <dsp:cNvPr id="0" name=""/>
        <dsp:cNvSpPr/>
      </dsp:nvSpPr>
      <dsp:spPr>
        <a:xfrm>
          <a:off x="496198" y="4283687"/>
          <a:ext cx="8033978" cy="659255"/>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3284" tIns="50800" rIns="50800" bIns="50800" numCol="1" spcCol="1270" anchor="ctr" anchorCtr="0">
          <a:noAutofit/>
        </a:bodyPr>
        <a:lstStyle/>
        <a:p>
          <a:pPr lvl="0" algn="l" defTabSz="889000">
            <a:lnSpc>
              <a:spcPct val="90000"/>
            </a:lnSpc>
            <a:spcBef>
              <a:spcPct val="0"/>
            </a:spcBef>
            <a:spcAft>
              <a:spcPct val="35000"/>
            </a:spcAft>
          </a:pPr>
          <a:r>
            <a:rPr lang="en-US" sz="2000" kern="1200" smtClean="0"/>
            <a:t>More than 50% of all non-traumatic lower limb amputations are due to diabetes</a:t>
          </a:r>
          <a:endParaRPr lang="en-US" sz="2000" kern="1200" dirty="0"/>
        </a:p>
      </dsp:txBody>
      <dsp:txXfrm>
        <a:off x="496198" y="4283687"/>
        <a:ext cx="8033978" cy="659255"/>
      </dsp:txXfrm>
    </dsp:sp>
    <dsp:sp modelId="{A82EB16A-5E9F-4038-8C30-350A3A2BF668}">
      <dsp:nvSpPr>
        <dsp:cNvPr id="0" name=""/>
        <dsp:cNvSpPr/>
      </dsp:nvSpPr>
      <dsp:spPr>
        <a:xfrm>
          <a:off x="84163" y="4201280"/>
          <a:ext cx="824069" cy="824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5E78F-D22C-4F3F-B7FC-DB4E5A1F3347}">
      <dsp:nvSpPr>
        <dsp:cNvPr id="0" name=""/>
        <dsp:cNvSpPr/>
      </dsp:nvSpPr>
      <dsp:spPr>
        <a:xfrm>
          <a:off x="215447" y="0"/>
          <a:ext cx="1960500" cy="3329828"/>
        </a:xfrm>
        <a:prstGeom prst="roundRect">
          <a:avLst>
            <a:gd name="adj" fmla="val 10000"/>
          </a:avLst>
        </a:prstGeom>
        <a:solidFill>
          <a:schemeClr val="lt1">
            <a:alpha val="90000"/>
            <a:hueOff val="0"/>
            <a:satOff val="0"/>
            <a:lumOff val="0"/>
            <a:alphaOff val="0"/>
          </a:schemeClr>
        </a:solidFill>
        <a:ln w="28575" cap="flat" cmpd="sng" algn="ctr">
          <a:solidFill>
            <a:schemeClr val="tx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IN" sz="1400" b="0" i="1" kern="1200" dirty="0" smtClean="0">
              <a:solidFill>
                <a:schemeClr val="accent6">
                  <a:lumMod val="50000"/>
                </a:schemeClr>
              </a:solidFill>
              <a:latin typeface="+mj-lt"/>
            </a:rPr>
            <a:t>Diabetes related disorders</a:t>
          </a:r>
          <a:endParaRPr lang="en-IN" sz="1400" b="0" i="1" kern="1200" dirty="0">
            <a:solidFill>
              <a:schemeClr val="accent6">
                <a:lumMod val="50000"/>
              </a:schemeClr>
            </a:solidFill>
            <a:latin typeface="+mj-lt"/>
          </a:endParaRPr>
        </a:p>
        <a:p>
          <a:pPr marL="228600" lvl="2" indent="-114300" algn="l" defTabSz="533400">
            <a:lnSpc>
              <a:spcPct val="90000"/>
            </a:lnSpc>
            <a:spcBef>
              <a:spcPct val="0"/>
            </a:spcBef>
            <a:spcAft>
              <a:spcPct val="15000"/>
            </a:spcAft>
            <a:buChar char="••"/>
          </a:pPr>
          <a:r>
            <a:rPr lang="en-IN" sz="1200" kern="1200" dirty="0" smtClean="0">
              <a:solidFill>
                <a:schemeClr val="accent6">
                  <a:lumMod val="50000"/>
                </a:schemeClr>
              </a:solidFill>
              <a:latin typeface="+mj-lt"/>
            </a:rPr>
            <a:t>Cardiovascular diseases</a:t>
          </a:r>
          <a:endParaRPr lang="en-IN" sz="1200" kern="1200" dirty="0">
            <a:solidFill>
              <a:schemeClr val="accent6">
                <a:lumMod val="50000"/>
              </a:schemeClr>
            </a:solidFill>
            <a:latin typeface="+mj-lt"/>
          </a:endParaRPr>
        </a:p>
        <a:p>
          <a:pPr marL="228600" lvl="2" indent="-114300" algn="l" defTabSz="533400">
            <a:lnSpc>
              <a:spcPct val="90000"/>
            </a:lnSpc>
            <a:spcBef>
              <a:spcPct val="0"/>
            </a:spcBef>
            <a:spcAft>
              <a:spcPct val="15000"/>
            </a:spcAft>
            <a:buChar char="••"/>
          </a:pPr>
          <a:r>
            <a:rPr lang="en-IN" sz="1200" kern="1200" dirty="0" smtClean="0">
              <a:solidFill>
                <a:schemeClr val="accent6">
                  <a:lumMod val="50000"/>
                </a:schemeClr>
              </a:solidFill>
              <a:latin typeface="+mj-lt"/>
            </a:rPr>
            <a:t>High Blood pressure</a:t>
          </a:r>
          <a:endParaRPr lang="en-IN" sz="1200" kern="1200" dirty="0">
            <a:solidFill>
              <a:schemeClr val="accent6">
                <a:lumMod val="50000"/>
              </a:schemeClr>
            </a:solidFill>
            <a:latin typeface="+mj-lt"/>
          </a:endParaRPr>
        </a:p>
        <a:p>
          <a:pPr marL="228600" lvl="2" indent="-114300" algn="l" defTabSz="533400">
            <a:lnSpc>
              <a:spcPct val="90000"/>
            </a:lnSpc>
            <a:spcBef>
              <a:spcPct val="0"/>
            </a:spcBef>
            <a:spcAft>
              <a:spcPct val="15000"/>
            </a:spcAft>
            <a:buChar char="••"/>
          </a:pPr>
          <a:r>
            <a:rPr lang="en-IN" sz="1200" kern="1200" dirty="0" smtClean="0">
              <a:solidFill>
                <a:schemeClr val="accent6">
                  <a:lumMod val="50000"/>
                </a:schemeClr>
              </a:solidFill>
              <a:latin typeface="+mj-lt"/>
            </a:rPr>
            <a:t>Nephropathy (Kidney failures) &amp; Micro-vascular disorders</a:t>
          </a:r>
          <a:endParaRPr lang="en-IN" sz="1200" kern="1200" dirty="0">
            <a:solidFill>
              <a:schemeClr val="accent6">
                <a:lumMod val="50000"/>
              </a:schemeClr>
            </a:solidFill>
            <a:latin typeface="+mj-lt"/>
          </a:endParaRPr>
        </a:p>
        <a:p>
          <a:pPr marL="228600" lvl="2" indent="-114300" algn="l" defTabSz="533400">
            <a:lnSpc>
              <a:spcPct val="90000"/>
            </a:lnSpc>
            <a:spcBef>
              <a:spcPct val="0"/>
            </a:spcBef>
            <a:spcAft>
              <a:spcPct val="15000"/>
            </a:spcAft>
            <a:buChar char="••"/>
          </a:pPr>
          <a:r>
            <a:rPr lang="en-IN" sz="1200" kern="1200" dirty="0" smtClean="0">
              <a:solidFill>
                <a:schemeClr val="accent6">
                  <a:lumMod val="50000"/>
                </a:schemeClr>
              </a:solidFill>
              <a:latin typeface="+mj-lt"/>
            </a:rPr>
            <a:t>Eye and foot disorder</a:t>
          </a:r>
          <a:endParaRPr lang="en-IN" sz="12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endParaRPr lang="en-IN" sz="1400" kern="1200" dirty="0">
            <a:solidFill>
              <a:schemeClr val="accent6">
                <a:lumMod val="50000"/>
              </a:schemeClr>
            </a:solidFill>
            <a:latin typeface="+mj-lt"/>
          </a:endParaRPr>
        </a:p>
      </dsp:txBody>
      <dsp:txXfrm>
        <a:off x="272868" y="57421"/>
        <a:ext cx="1845658" cy="2501451"/>
      </dsp:txXfrm>
    </dsp:sp>
    <dsp:sp modelId="{7E83F6C6-1FE5-4BC3-874A-458B99D0B724}">
      <dsp:nvSpPr>
        <dsp:cNvPr id="0" name=""/>
        <dsp:cNvSpPr/>
      </dsp:nvSpPr>
      <dsp:spPr>
        <a:xfrm>
          <a:off x="522296" y="1578555"/>
          <a:ext cx="2624339" cy="2624339"/>
        </a:xfrm>
        <a:prstGeom prst="leftCircularArrow">
          <a:avLst>
            <a:gd name="adj1" fmla="val 2592"/>
            <a:gd name="adj2" fmla="val 314798"/>
            <a:gd name="adj3" fmla="val 2693402"/>
            <a:gd name="adj4" fmla="val 9627583"/>
            <a:gd name="adj5" fmla="val 3024"/>
          </a:avLst>
        </a:prstGeom>
        <a:solidFill>
          <a:schemeClr val="tx1">
            <a:lumMod val="65000"/>
            <a:lumOff val="35000"/>
          </a:schemeClr>
        </a:solidFill>
        <a:ln>
          <a:solidFill>
            <a:schemeClr val="tx1"/>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E818EB-511C-4182-8C4D-F5D592470088}">
      <dsp:nvSpPr>
        <dsp:cNvPr id="0" name=""/>
        <dsp:cNvSpPr/>
      </dsp:nvSpPr>
      <dsp:spPr>
        <a:xfrm>
          <a:off x="480540" y="2467483"/>
          <a:ext cx="1451154" cy="622883"/>
        </a:xfrm>
        <a:prstGeom prst="roundRect">
          <a:avLst>
            <a:gd name="adj" fmla="val 10000"/>
          </a:avLst>
        </a:prstGeom>
        <a:solidFill>
          <a:srgbClr val="F96A1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IN" sz="1900" kern="1200" dirty="0" smtClean="0">
              <a:latin typeface="+mj-lt"/>
            </a:rPr>
            <a:t>Identifying problem</a:t>
          </a:r>
          <a:endParaRPr lang="en-IN" sz="1900" kern="1200" dirty="0">
            <a:latin typeface="+mj-lt"/>
          </a:endParaRPr>
        </a:p>
      </dsp:txBody>
      <dsp:txXfrm>
        <a:off x="498784" y="2485727"/>
        <a:ext cx="1414666" cy="586395"/>
      </dsp:txXfrm>
    </dsp:sp>
    <dsp:sp modelId="{3F4EB430-2464-4251-A679-B814E083F68A}">
      <dsp:nvSpPr>
        <dsp:cNvPr id="0" name=""/>
        <dsp:cNvSpPr/>
      </dsp:nvSpPr>
      <dsp:spPr>
        <a:xfrm>
          <a:off x="2771610" y="724325"/>
          <a:ext cx="1874243" cy="3380130"/>
        </a:xfrm>
        <a:prstGeom prst="roundRect">
          <a:avLst>
            <a:gd name="adj" fmla="val 10000"/>
          </a:avLst>
        </a:prstGeom>
        <a:solidFill>
          <a:schemeClr val="lt1">
            <a:alpha val="90000"/>
            <a:hueOff val="0"/>
            <a:satOff val="0"/>
            <a:lumOff val="0"/>
            <a:alphaOff val="0"/>
          </a:schemeClr>
        </a:solidFill>
        <a:ln w="28575" cap="flat" cmpd="sng" algn="ctr">
          <a:solidFill>
            <a:schemeClr val="tx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n-IN" sz="1400" b="0" i="1" kern="1200" dirty="0" smtClean="0">
              <a:solidFill>
                <a:schemeClr val="accent6">
                  <a:lumMod val="50000"/>
                </a:schemeClr>
              </a:solidFill>
              <a:latin typeface="+mj-lt"/>
            </a:rPr>
            <a:t>Diagnostic and other monitoring measures</a:t>
          </a:r>
          <a:endParaRPr lang="en-IN" sz="1400" b="0" i="1"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BP &amp; BMI</a:t>
          </a:r>
          <a:endParaRPr lang="en-IN" sz="1200"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Cholesterol</a:t>
          </a:r>
          <a:endParaRPr lang="en-IN" sz="1200"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Triglycerides (type of fat)</a:t>
          </a:r>
          <a:endParaRPr lang="en-IN" sz="1200"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TMT</a:t>
          </a:r>
          <a:endParaRPr lang="en-IN" sz="1200"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HbA1c</a:t>
          </a:r>
          <a:endParaRPr lang="en-IN" sz="1200" kern="1200" dirty="0">
            <a:solidFill>
              <a:schemeClr val="accent6">
                <a:lumMod val="50000"/>
              </a:schemeClr>
            </a:solidFill>
            <a:latin typeface="+mj-lt"/>
          </a:endParaRPr>
        </a:p>
        <a:p>
          <a:pPr marL="228600" lvl="2" indent="-114300" algn="just" defTabSz="533400">
            <a:lnSpc>
              <a:spcPct val="90000"/>
            </a:lnSpc>
            <a:spcBef>
              <a:spcPct val="0"/>
            </a:spcBef>
            <a:spcAft>
              <a:spcPct val="15000"/>
            </a:spcAft>
            <a:buChar char="••"/>
          </a:pPr>
          <a:r>
            <a:rPr lang="en-IN" sz="1200" kern="1200" dirty="0" smtClean="0">
              <a:solidFill>
                <a:schemeClr val="accent6">
                  <a:lumMod val="50000"/>
                </a:schemeClr>
              </a:solidFill>
              <a:latin typeface="+mj-lt"/>
            </a:rPr>
            <a:t>Eye and foot Examination</a:t>
          </a:r>
          <a:endParaRPr lang="en-IN" sz="1200" kern="1200" dirty="0">
            <a:solidFill>
              <a:schemeClr val="accent6">
                <a:lumMod val="50000"/>
              </a:schemeClr>
            </a:solidFill>
            <a:latin typeface="+mj-lt"/>
          </a:endParaRPr>
        </a:p>
      </dsp:txBody>
      <dsp:txXfrm>
        <a:off x="2826505" y="1503534"/>
        <a:ext cx="1764453" cy="2546026"/>
      </dsp:txXfrm>
    </dsp:sp>
    <dsp:sp modelId="{6FE489F3-804C-43FE-95FA-895706D97B0D}">
      <dsp:nvSpPr>
        <dsp:cNvPr id="0" name=""/>
        <dsp:cNvSpPr/>
      </dsp:nvSpPr>
      <dsp:spPr>
        <a:xfrm>
          <a:off x="3288762" y="-183859"/>
          <a:ext cx="1923364" cy="2508137"/>
        </a:xfrm>
        <a:prstGeom prst="circularArrow">
          <a:avLst>
            <a:gd name="adj1" fmla="val 2712"/>
            <a:gd name="adj2" fmla="val 330305"/>
            <a:gd name="adj3" fmla="val 18965529"/>
            <a:gd name="adj4" fmla="val 12046856"/>
            <a:gd name="adj5" fmla="val 3164"/>
          </a:avLst>
        </a:prstGeom>
        <a:solidFill>
          <a:schemeClr val="tx1">
            <a:lumMod val="65000"/>
            <a:lumOff val="35000"/>
          </a:schemeClr>
        </a:solidFill>
        <a:ln>
          <a:solidFill>
            <a:schemeClr val="tx1"/>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9C8F1D4-6351-4FB5-86CC-C819418E3C43}">
      <dsp:nvSpPr>
        <dsp:cNvPr id="0" name=""/>
        <dsp:cNvSpPr/>
      </dsp:nvSpPr>
      <dsp:spPr>
        <a:xfrm>
          <a:off x="2956509" y="867742"/>
          <a:ext cx="1566343" cy="622883"/>
        </a:xfrm>
        <a:prstGeom prst="roundRect">
          <a:avLst>
            <a:gd name="adj" fmla="val 10000"/>
          </a:avLst>
        </a:prstGeom>
        <a:solidFill>
          <a:srgbClr val="F96A1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IN" sz="1900" kern="1200" smtClean="0">
              <a:latin typeface="+mj-lt"/>
            </a:rPr>
            <a:t>Monitoring the problem</a:t>
          </a:r>
          <a:endParaRPr lang="en-IN" sz="1900" kern="1200" dirty="0">
            <a:latin typeface="+mj-lt"/>
          </a:endParaRPr>
        </a:p>
      </dsp:txBody>
      <dsp:txXfrm>
        <a:off x="2974753" y="885986"/>
        <a:ext cx="1529855" cy="586395"/>
      </dsp:txXfrm>
    </dsp:sp>
    <dsp:sp modelId="{52F4E744-1584-48E8-BF30-5C89C6BB1CFE}">
      <dsp:nvSpPr>
        <dsp:cNvPr id="0" name=""/>
        <dsp:cNvSpPr/>
      </dsp:nvSpPr>
      <dsp:spPr>
        <a:xfrm>
          <a:off x="5073223" y="0"/>
          <a:ext cx="1762136" cy="3207946"/>
        </a:xfrm>
        <a:prstGeom prst="roundRect">
          <a:avLst>
            <a:gd name="adj" fmla="val 10000"/>
          </a:avLst>
        </a:prstGeom>
        <a:solidFill>
          <a:schemeClr val="lt1">
            <a:alpha val="90000"/>
            <a:hueOff val="0"/>
            <a:satOff val="0"/>
            <a:lumOff val="0"/>
            <a:alphaOff val="0"/>
          </a:schemeClr>
        </a:solidFill>
        <a:ln w="28575" cap="flat" cmpd="sng" algn="ctr">
          <a:solidFill>
            <a:schemeClr val="tx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Control cardiovascular Problems and BP</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Control Kidney Disorder &amp; micro vascular complications</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Control eye and foot disorder</a:t>
          </a:r>
          <a:endParaRPr lang="en-IN" sz="1400" kern="1200" dirty="0">
            <a:solidFill>
              <a:schemeClr val="accent6">
                <a:lumMod val="50000"/>
              </a:schemeClr>
            </a:solidFill>
            <a:latin typeface="+mj-lt"/>
          </a:endParaRPr>
        </a:p>
      </dsp:txBody>
      <dsp:txXfrm>
        <a:off x="5124834" y="51611"/>
        <a:ext cx="1658914" cy="2417307"/>
      </dsp:txXfrm>
    </dsp:sp>
    <dsp:sp modelId="{36FA734E-7DCA-4044-B5C2-0A840C443332}">
      <dsp:nvSpPr>
        <dsp:cNvPr id="0" name=""/>
        <dsp:cNvSpPr/>
      </dsp:nvSpPr>
      <dsp:spPr>
        <a:xfrm>
          <a:off x="5307568" y="1778907"/>
          <a:ext cx="2216744" cy="2216744"/>
        </a:xfrm>
        <a:prstGeom prst="leftCircularArrow">
          <a:avLst>
            <a:gd name="adj1" fmla="val 3069"/>
            <a:gd name="adj2" fmla="val 376860"/>
            <a:gd name="adj3" fmla="val 2754600"/>
            <a:gd name="adj4" fmla="val 9626719"/>
            <a:gd name="adj5" fmla="val 3580"/>
          </a:avLst>
        </a:prstGeom>
        <a:solidFill>
          <a:schemeClr val="tx1">
            <a:lumMod val="65000"/>
            <a:lumOff val="35000"/>
          </a:schemeClr>
        </a:solidFill>
        <a:ln>
          <a:solidFill>
            <a:schemeClr val="tx1"/>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499E4D-C983-479E-B85E-A0699F5B956E}">
      <dsp:nvSpPr>
        <dsp:cNvPr id="0" name=""/>
        <dsp:cNvSpPr/>
      </dsp:nvSpPr>
      <dsp:spPr>
        <a:xfrm>
          <a:off x="5223556" y="2310896"/>
          <a:ext cx="1406623" cy="622883"/>
        </a:xfrm>
        <a:prstGeom prst="roundRect">
          <a:avLst>
            <a:gd name="adj" fmla="val 10000"/>
          </a:avLst>
        </a:prstGeom>
        <a:solidFill>
          <a:srgbClr val="F96A1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IN" sz="1900" kern="1200" dirty="0" smtClean="0">
              <a:latin typeface="+mj-lt"/>
            </a:rPr>
            <a:t>Control Problem</a:t>
          </a:r>
          <a:endParaRPr lang="en-IN" sz="1900" kern="1200" dirty="0">
            <a:latin typeface="+mj-lt"/>
          </a:endParaRPr>
        </a:p>
      </dsp:txBody>
      <dsp:txXfrm>
        <a:off x="5241800" y="2329140"/>
        <a:ext cx="1370135" cy="586395"/>
      </dsp:txXfrm>
    </dsp:sp>
    <dsp:sp modelId="{DD31A0EE-D204-4F0C-9911-BCA5F928D8C1}">
      <dsp:nvSpPr>
        <dsp:cNvPr id="0" name=""/>
        <dsp:cNvSpPr/>
      </dsp:nvSpPr>
      <dsp:spPr>
        <a:xfrm>
          <a:off x="7199503" y="280197"/>
          <a:ext cx="1762136" cy="3824258"/>
        </a:xfrm>
        <a:prstGeom prst="roundRect">
          <a:avLst>
            <a:gd name="adj" fmla="val 10000"/>
          </a:avLst>
        </a:prstGeom>
        <a:solidFill>
          <a:schemeClr val="lt1">
            <a:alpha val="90000"/>
            <a:hueOff val="0"/>
            <a:satOff val="0"/>
            <a:lumOff val="0"/>
            <a:alphaOff val="0"/>
          </a:schemeClr>
        </a:solidFill>
        <a:ln w="28575" cap="flat" cmpd="sng" algn="ctr">
          <a:solidFill>
            <a:schemeClr val="tx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Of Cardiovascular problems </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Of High Blood pressure and related disorders</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r>
            <a:rPr lang="en-IN" sz="1400" kern="1200" smtClean="0">
              <a:solidFill>
                <a:schemeClr val="accent6">
                  <a:lumMod val="50000"/>
                </a:schemeClr>
              </a:solidFill>
              <a:latin typeface="+mj-lt"/>
            </a:rPr>
            <a:t>Of Kidney and other nephropathy disorders</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r>
            <a:rPr lang="en-IN" sz="1400" kern="1200" dirty="0" smtClean="0">
              <a:solidFill>
                <a:schemeClr val="accent6">
                  <a:lumMod val="50000"/>
                </a:schemeClr>
              </a:solidFill>
              <a:latin typeface="+mj-lt"/>
            </a:rPr>
            <a:t>Of Eye &amp;  Foot Disorder</a:t>
          </a:r>
          <a:endParaRPr lang="en-IN" sz="1400" kern="1200" dirty="0">
            <a:solidFill>
              <a:schemeClr val="accent6">
                <a:lumMod val="50000"/>
              </a:schemeClr>
            </a:solidFill>
            <a:latin typeface="+mj-lt"/>
          </a:endParaRPr>
        </a:p>
        <a:p>
          <a:pPr marL="114300" lvl="1" indent="-114300" algn="l" defTabSz="622300">
            <a:lnSpc>
              <a:spcPct val="90000"/>
            </a:lnSpc>
            <a:spcBef>
              <a:spcPct val="0"/>
            </a:spcBef>
            <a:spcAft>
              <a:spcPct val="15000"/>
            </a:spcAft>
            <a:buChar char="••"/>
          </a:pPr>
          <a:endParaRPr lang="en-IN" sz="1400" kern="1200" dirty="0">
            <a:solidFill>
              <a:schemeClr val="accent6">
                <a:lumMod val="50000"/>
              </a:schemeClr>
            </a:solidFill>
            <a:latin typeface="+mj-lt"/>
          </a:endParaRPr>
        </a:p>
      </dsp:txBody>
      <dsp:txXfrm>
        <a:off x="7251114" y="1151292"/>
        <a:ext cx="1658914" cy="2901552"/>
      </dsp:txXfrm>
    </dsp:sp>
    <dsp:sp modelId="{1CBDCD63-19D8-4D40-BB63-74928C27F658}">
      <dsp:nvSpPr>
        <dsp:cNvPr id="0" name=""/>
        <dsp:cNvSpPr/>
      </dsp:nvSpPr>
      <dsp:spPr>
        <a:xfrm>
          <a:off x="7278819" y="426697"/>
          <a:ext cx="1566343" cy="622883"/>
        </a:xfrm>
        <a:prstGeom prst="roundRect">
          <a:avLst>
            <a:gd name="adj" fmla="val 10000"/>
          </a:avLst>
        </a:prstGeom>
        <a:solidFill>
          <a:srgbClr val="F96A1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IN" sz="1900" kern="1200" smtClean="0">
              <a:latin typeface="+mj-lt"/>
            </a:rPr>
            <a:t>Reduce risk</a:t>
          </a:r>
          <a:endParaRPr lang="en-IN" sz="1900" kern="1200" dirty="0">
            <a:latin typeface="+mj-lt"/>
          </a:endParaRPr>
        </a:p>
      </dsp:txBody>
      <dsp:txXfrm>
        <a:off x="7297063" y="444941"/>
        <a:ext cx="1529855" cy="586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36646-C823-4BCB-B196-3FE1BE3E8A2B}">
      <dsp:nvSpPr>
        <dsp:cNvPr id="0" name=""/>
        <dsp:cNvSpPr/>
      </dsp:nvSpPr>
      <dsp:spPr>
        <a:xfrm>
          <a:off x="0" y="989210"/>
          <a:ext cx="11758410" cy="13189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C66E1-53A0-4BD6-AA7C-F0213D4496B4}">
      <dsp:nvSpPr>
        <dsp:cNvPr id="0" name=""/>
        <dsp:cNvSpPr/>
      </dsp:nvSpPr>
      <dsp:spPr>
        <a:xfrm>
          <a:off x="0" y="277729"/>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52AEC9-B108-44A1-810E-B5E33E3F9AA1}">
      <dsp:nvSpPr>
        <dsp:cNvPr id="0" name=""/>
        <dsp:cNvSpPr/>
      </dsp:nvSpPr>
      <dsp:spPr>
        <a:xfrm>
          <a:off x="407352" y="144295"/>
          <a:ext cx="5702935" cy="354240"/>
        </a:xfrm>
        <a:prstGeom prst="roundRect">
          <a:avLst/>
        </a:prstGeom>
        <a:solidFill>
          <a:schemeClr val="accent2"/>
        </a:solid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In-Patient Hospitalisation</a:t>
          </a:r>
          <a:endParaRPr lang="en-US" sz="1800" kern="1200" dirty="0">
            <a:solidFill>
              <a:schemeClr val="bg1"/>
            </a:solidFill>
            <a:latin typeface="+mj-lt"/>
          </a:endParaRPr>
        </a:p>
      </dsp:txBody>
      <dsp:txXfrm>
        <a:off x="424645" y="161588"/>
        <a:ext cx="5668349" cy="319654"/>
      </dsp:txXfrm>
    </dsp:sp>
    <dsp:sp modelId="{633F5795-7BCC-4BFF-B893-68EDE09BCEB5}">
      <dsp:nvSpPr>
        <dsp:cNvPr id="0" name=""/>
        <dsp:cNvSpPr/>
      </dsp:nvSpPr>
      <dsp:spPr>
        <a:xfrm>
          <a:off x="0" y="822049"/>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D1F8444-EC60-4FD4-B9A3-83A1EA0D3FF9}">
      <dsp:nvSpPr>
        <dsp:cNvPr id="0" name=""/>
        <dsp:cNvSpPr/>
      </dsp:nvSpPr>
      <dsp:spPr>
        <a:xfrm>
          <a:off x="407352" y="688615"/>
          <a:ext cx="5702935" cy="354240"/>
        </a:xfrm>
        <a:prstGeom prst="roundRect">
          <a:avLst/>
        </a:prstGeom>
        <a:solidFill>
          <a:schemeClr val="accent2"/>
        </a:solid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Pre-Hospitalisation</a:t>
          </a:r>
          <a:endParaRPr lang="en-US" sz="1800" kern="1200" dirty="0">
            <a:solidFill>
              <a:schemeClr val="bg1"/>
            </a:solidFill>
            <a:latin typeface="+mj-lt"/>
          </a:endParaRPr>
        </a:p>
      </dsp:txBody>
      <dsp:txXfrm>
        <a:off x="424645" y="705908"/>
        <a:ext cx="5668349" cy="319654"/>
      </dsp:txXfrm>
    </dsp:sp>
    <dsp:sp modelId="{CBED08FA-E6A9-436B-8EBF-A564F80AD8A0}">
      <dsp:nvSpPr>
        <dsp:cNvPr id="0" name=""/>
        <dsp:cNvSpPr/>
      </dsp:nvSpPr>
      <dsp:spPr>
        <a:xfrm>
          <a:off x="0" y="1366369"/>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574B50-493B-4ABF-A97A-6794F1645EDE}">
      <dsp:nvSpPr>
        <dsp:cNvPr id="0" name=""/>
        <dsp:cNvSpPr/>
      </dsp:nvSpPr>
      <dsp:spPr>
        <a:xfrm>
          <a:off x="407352" y="1232935"/>
          <a:ext cx="5702935" cy="354240"/>
        </a:xfrm>
        <a:prstGeom prst="roundRect">
          <a:avLst/>
        </a:prstGeom>
        <a:solidFill>
          <a:schemeClr val="accent2"/>
        </a:solid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Post-Hospitalisation</a:t>
          </a:r>
          <a:endParaRPr lang="en-US" sz="1800" kern="1200" dirty="0">
            <a:solidFill>
              <a:schemeClr val="bg1"/>
            </a:solidFill>
            <a:latin typeface="+mj-lt"/>
          </a:endParaRPr>
        </a:p>
      </dsp:txBody>
      <dsp:txXfrm>
        <a:off x="424645" y="1250228"/>
        <a:ext cx="5668349" cy="319654"/>
      </dsp:txXfrm>
    </dsp:sp>
    <dsp:sp modelId="{FB21CDFD-3505-4425-9EF6-CA45E512D565}">
      <dsp:nvSpPr>
        <dsp:cNvPr id="0" name=""/>
        <dsp:cNvSpPr/>
      </dsp:nvSpPr>
      <dsp:spPr>
        <a:xfrm>
          <a:off x="0" y="1910689"/>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9FC4F3-D4C1-420C-B2F5-A1516B2E4679}">
      <dsp:nvSpPr>
        <dsp:cNvPr id="0" name=""/>
        <dsp:cNvSpPr/>
      </dsp:nvSpPr>
      <dsp:spPr>
        <a:xfrm>
          <a:off x="407352" y="1777255"/>
          <a:ext cx="5702935" cy="354240"/>
        </a:xfrm>
        <a:prstGeom prst="roundRect">
          <a:avLst/>
        </a:prstGeom>
        <a:solidFill>
          <a:schemeClr val="accent2"/>
        </a:solid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Day Care Procedures</a:t>
          </a:r>
          <a:endParaRPr lang="en-US" sz="1800" kern="1200" dirty="0">
            <a:solidFill>
              <a:schemeClr val="bg1"/>
            </a:solidFill>
            <a:latin typeface="+mj-lt"/>
          </a:endParaRPr>
        </a:p>
      </dsp:txBody>
      <dsp:txXfrm>
        <a:off x="424645" y="1794548"/>
        <a:ext cx="5668349" cy="319654"/>
      </dsp:txXfrm>
    </dsp:sp>
    <dsp:sp modelId="{812D55AA-51FB-428A-87CB-EF5275172D66}">
      <dsp:nvSpPr>
        <dsp:cNvPr id="0" name=""/>
        <dsp:cNvSpPr/>
      </dsp:nvSpPr>
      <dsp:spPr>
        <a:xfrm>
          <a:off x="0" y="2498694"/>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BEA18FA-7C4D-4925-8A61-FE3C14202CAA}">
      <dsp:nvSpPr>
        <dsp:cNvPr id="0" name=""/>
        <dsp:cNvSpPr/>
      </dsp:nvSpPr>
      <dsp:spPr>
        <a:xfrm>
          <a:off x="407352" y="2321574"/>
          <a:ext cx="5702935" cy="354240"/>
        </a:xfrm>
        <a:prstGeom prst="round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Organ Donor</a:t>
          </a:r>
          <a:endParaRPr lang="en-US" sz="1800" kern="1200" dirty="0"/>
        </a:p>
      </dsp:txBody>
      <dsp:txXfrm>
        <a:off x="424645" y="2338867"/>
        <a:ext cx="5668349" cy="319654"/>
      </dsp:txXfrm>
    </dsp:sp>
    <dsp:sp modelId="{25593DC7-5112-4EFC-A5B0-169D0392B0FF}">
      <dsp:nvSpPr>
        <dsp:cNvPr id="0" name=""/>
        <dsp:cNvSpPr/>
      </dsp:nvSpPr>
      <dsp:spPr>
        <a:xfrm>
          <a:off x="0" y="3043014"/>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48355F-276F-45E6-BD7F-392A5A0D3F7A}">
      <dsp:nvSpPr>
        <dsp:cNvPr id="0" name=""/>
        <dsp:cNvSpPr/>
      </dsp:nvSpPr>
      <dsp:spPr>
        <a:xfrm>
          <a:off x="407352" y="2865894"/>
          <a:ext cx="5702935" cy="354240"/>
        </a:xfrm>
        <a:prstGeom prst="round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Shared Accommodation Benefit</a:t>
          </a:r>
          <a:endParaRPr lang="en-US" sz="1800" kern="1200" dirty="0">
            <a:solidFill>
              <a:schemeClr val="bg1"/>
            </a:solidFill>
          </a:endParaRPr>
        </a:p>
      </dsp:txBody>
      <dsp:txXfrm>
        <a:off x="424645" y="2883187"/>
        <a:ext cx="5668349" cy="319654"/>
      </dsp:txXfrm>
    </dsp:sp>
    <dsp:sp modelId="{2CF6BF8D-2582-476A-BB87-D7EACDF9F228}">
      <dsp:nvSpPr>
        <dsp:cNvPr id="0" name=""/>
        <dsp:cNvSpPr/>
      </dsp:nvSpPr>
      <dsp:spPr>
        <a:xfrm>
          <a:off x="0" y="3587335"/>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460893-1373-44D8-B344-681157CC5F4C}">
      <dsp:nvSpPr>
        <dsp:cNvPr id="0" name=""/>
        <dsp:cNvSpPr/>
      </dsp:nvSpPr>
      <dsp:spPr>
        <a:xfrm>
          <a:off x="407352" y="3410214"/>
          <a:ext cx="5702935" cy="354240"/>
        </a:xfrm>
        <a:prstGeom prst="round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HbA1C Checkup benefit</a:t>
          </a:r>
          <a:endParaRPr lang="en-US" sz="1800" kern="1200" dirty="0">
            <a:solidFill>
              <a:schemeClr val="bg1"/>
            </a:solidFill>
          </a:endParaRPr>
        </a:p>
      </dsp:txBody>
      <dsp:txXfrm>
        <a:off x="424645" y="3427507"/>
        <a:ext cx="5668349" cy="319654"/>
      </dsp:txXfrm>
    </dsp:sp>
    <dsp:sp modelId="{C97CD470-09B9-4F60-828C-1E13603AB2B8}">
      <dsp:nvSpPr>
        <dsp:cNvPr id="0" name=""/>
        <dsp:cNvSpPr/>
      </dsp:nvSpPr>
      <dsp:spPr>
        <a:xfrm>
          <a:off x="0" y="4037138"/>
          <a:ext cx="8147050" cy="30240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6076386-4863-45DC-97A2-0C4AB891EEA9}">
      <dsp:nvSpPr>
        <dsp:cNvPr id="0" name=""/>
        <dsp:cNvSpPr/>
      </dsp:nvSpPr>
      <dsp:spPr>
        <a:xfrm>
          <a:off x="407352" y="3954534"/>
          <a:ext cx="5702935" cy="354240"/>
        </a:xfrm>
        <a:prstGeom prst="roundRect">
          <a:avLst/>
        </a:prstGeom>
        <a:solidFill>
          <a:schemeClr val="accent2"/>
        </a:solid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15557" tIns="0" rIns="215557"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mj-lt"/>
            </a:rPr>
            <a:t>Emergency Ambulance</a:t>
          </a:r>
          <a:endParaRPr lang="en-US" sz="1800" kern="1200" dirty="0">
            <a:solidFill>
              <a:schemeClr val="bg1"/>
            </a:solidFill>
            <a:latin typeface="+mj-lt"/>
          </a:endParaRPr>
        </a:p>
      </dsp:txBody>
      <dsp:txXfrm>
        <a:off x="424645" y="3971827"/>
        <a:ext cx="5668349"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4AEA-E44C-4BD9-987B-6561668A2AF8}">
      <dsp:nvSpPr>
        <dsp:cNvPr id="0" name=""/>
        <dsp:cNvSpPr/>
      </dsp:nvSpPr>
      <dsp:spPr>
        <a:xfrm>
          <a:off x="992" y="681595"/>
          <a:ext cx="3869531" cy="2321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New Restore Benefit</a:t>
          </a:r>
          <a:endParaRPr lang="en-US" sz="3000" kern="1200" dirty="0"/>
        </a:p>
      </dsp:txBody>
      <dsp:txXfrm>
        <a:off x="992" y="681595"/>
        <a:ext cx="3869531" cy="2321718"/>
      </dsp:txXfrm>
    </dsp:sp>
    <dsp:sp modelId="{3C7B64D9-E2B2-4EF1-9141-BBAFD6CC9A45}">
      <dsp:nvSpPr>
        <dsp:cNvPr id="0" name=""/>
        <dsp:cNvSpPr/>
      </dsp:nvSpPr>
      <dsp:spPr>
        <a:xfrm>
          <a:off x="4257476" y="681595"/>
          <a:ext cx="3869531" cy="2321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Cumulative Bonus</a:t>
          </a:r>
          <a:endParaRPr lang="en-US" sz="3000" kern="1200" dirty="0"/>
        </a:p>
      </dsp:txBody>
      <dsp:txXfrm>
        <a:off x="4257476" y="681595"/>
        <a:ext cx="3869531" cy="2321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F483-2112-43C9-9571-53225EC8E459}">
      <dsp:nvSpPr>
        <dsp:cNvPr id="0" name=""/>
        <dsp:cNvSpPr/>
      </dsp:nvSpPr>
      <dsp:spPr>
        <a:xfrm>
          <a:off x="3119393" y="2490716"/>
          <a:ext cx="1774651" cy="1740015"/>
        </a:xfrm>
        <a:prstGeom prst="ellipse">
          <a:avLst/>
        </a:prstGeom>
        <a:solidFill>
          <a:schemeClr val="bg1"/>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mj-lt"/>
            </a:rPr>
            <a:t>Wellness Program</a:t>
          </a:r>
          <a:endParaRPr lang="en-US" sz="2400" kern="1200" dirty="0">
            <a:solidFill>
              <a:schemeClr val="tx1"/>
            </a:solidFill>
            <a:latin typeface="+mj-lt"/>
          </a:endParaRPr>
        </a:p>
      </dsp:txBody>
      <dsp:txXfrm>
        <a:off x="3379285" y="2745535"/>
        <a:ext cx="1254867" cy="1230377"/>
      </dsp:txXfrm>
    </dsp:sp>
    <dsp:sp modelId="{428A9086-9C4B-4407-997A-578C6E4147A1}">
      <dsp:nvSpPr>
        <dsp:cNvPr id="0" name=""/>
        <dsp:cNvSpPr/>
      </dsp:nvSpPr>
      <dsp:spPr>
        <a:xfrm rot="16261080">
          <a:off x="3722149" y="1897819"/>
          <a:ext cx="611839" cy="522816"/>
        </a:xfrm>
        <a:prstGeom prst="rightArrow">
          <a:avLst>
            <a:gd name="adj1" fmla="val 60000"/>
            <a:gd name="adj2" fmla="val 50000"/>
          </a:avLst>
        </a:prstGeom>
        <a:solidFill>
          <a:srgbClr val="FC5F1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799178" y="2080792"/>
        <a:ext cx="454994" cy="313690"/>
      </dsp:txXfrm>
    </dsp:sp>
    <dsp:sp modelId="{9A97C36A-AA88-49EB-90FD-20FCFC00557D}">
      <dsp:nvSpPr>
        <dsp:cNvPr id="0" name=""/>
        <dsp:cNvSpPr/>
      </dsp:nvSpPr>
      <dsp:spPr>
        <a:xfrm>
          <a:off x="2969068" y="-225212"/>
          <a:ext cx="2166626" cy="2032447"/>
        </a:xfrm>
        <a:prstGeom prst="ellipse">
          <a:avLst/>
        </a:prstGeom>
        <a:solidFill>
          <a:srgbClr val="FC5F1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Wellness Tests</a:t>
          </a:r>
        </a:p>
      </dsp:txBody>
      <dsp:txXfrm>
        <a:off x="3286363" y="72433"/>
        <a:ext cx="1532036" cy="1437157"/>
      </dsp:txXfrm>
    </dsp:sp>
    <dsp:sp modelId="{57CD4C01-3FC9-4440-8F81-EFAAAAA515EE}">
      <dsp:nvSpPr>
        <dsp:cNvPr id="0" name=""/>
        <dsp:cNvSpPr/>
      </dsp:nvSpPr>
      <dsp:spPr>
        <a:xfrm rot="255204">
          <a:off x="4917838" y="3191199"/>
          <a:ext cx="648654" cy="522816"/>
        </a:xfrm>
        <a:prstGeom prst="rightArrow">
          <a:avLst>
            <a:gd name="adj1" fmla="val 60000"/>
            <a:gd name="adj2" fmla="val 50000"/>
          </a:avLst>
        </a:prstGeom>
        <a:solidFill>
          <a:schemeClr val="tx1">
            <a:lumMod val="50000"/>
            <a:lumOff val="5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18054" y="3289946"/>
        <a:ext cx="491809" cy="313690"/>
      </dsp:txXfrm>
    </dsp:sp>
    <dsp:sp modelId="{92280F3A-F3F8-4F03-BB19-34C74B4917BC}">
      <dsp:nvSpPr>
        <dsp:cNvPr id="0" name=""/>
        <dsp:cNvSpPr/>
      </dsp:nvSpPr>
      <dsp:spPr>
        <a:xfrm>
          <a:off x="5611374" y="2581127"/>
          <a:ext cx="2055912" cy="1950780"/>
        </a:xfrm>
        <a:prstGeom prst="ellipse">
          <a:avLst/>
        </a:prstGeom>
        <a:solidFill>
          <a:schemeClr val="tx1">
            <a:lumMod val="50000"/>
            <a:lumOff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Integrated Health Portal</a:t>
          </a:r>
          <a:endParaRPr lang="en-US" sz="2400" kern="1200" dirty="0">
            <a:latin typeface="+mj-lt"/>
          </a:endParaRPr>
        </a:p>
      </dsp:txBody>
      <dsp:txXfrm>
        <a:off x="5912455" y="2866812"/>
        <a:ext cx="1453750" cy="1379410"/>
      </dsp:txXfrm>
    </dsp:sp>
    <dsp:sp modelId="{4B3948E2-7803-4ED3-A454-F9E4F3F4221F}">
      <dsp:nvSpPr>
        <dsp:cNvPr id="0" name=""/>
        <dsp:cNvSpPr/>
      </dsp:nvSpPr>
      <dsp:spPr>
        <a:xfrm rot="10545905">
          <a:off x="2455561" y="3190468"/>
          <a:ext cx="640346" cy="522816"/>
        </a:xfrm>
        <a:prstGeom prst="rightArrow">
          <a:avLst>
            <a:gd name="adj1" fmla="val 60000"/>
            <a:gd name="adj2" fmla="val 50000"/>
          </a:avLst>
        </a:prstGeom>
        <a:solidFill>
          <a:srgbClr val="05956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12192" y="3289240"/>
        <a:ext cx="483501" cy="313690"/>
      </dsp:txXfrm>
    </dsp:sp>
    <dsp:sp modelId="{5C21E539-B93E-4E23-BF29-871CDF64FB4F}">
      <dsp:nvSpPr>
        <dsp:cNvPr id="0" name=""/>
        <dsp:cNvSpPr/>
      </dsp:nvSpPr>
      <dsp:spPr>
        <a:xfrm>
          <a:off x="314433" y="2581100"/>
          <a:ext cx="2097015" cy="1950780"/>
        </a:xfrm>
        <a:prstGeom prst="ellipse">
          <a:avLst/>
        </a:prstGeom>
        <a:solidFill>
          <a:srgbClr val="05956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Health Coach</a:t>
          </a:r>
          <a:endParaRPr lang="en-US" sz="2400" kern="1200" dirty="0">
            <a:latin typeface="+mj-lt"/>
          </a:endParaRPr>
        </a:p>
      </dsp:txBody>
      <dsp:txXfrm>
        <a:off x="621534" y="2866785"/>
        <a:ext cx="1482813" cy="1379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F483-2112-43C9-9571-53225EC8E459}">
      <dsp:nvSpPr>
        <dsp:cNvPr id="0" name=""/>
        <dsp:cNvSpPr/>
      </dsp:nvSpPr>
      <dsp:spPr>
        <a:xfrm>
          <a:off x="1681504" y="1399908"/>
          <a:ext cx="1018497" cy="998618"/>
        </a:xfrm>
        <a:prstGeom prst="ellipse">
          <a:avLst/>
        </a:prstGeom>
        <a:solidFill>
          <a:schemeClr val="bg1"/>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mj-lt"/>
            </a:rPr>
            <a:t>Wellness Program</a:t>
          </a:r>
          <a:endParaRPr lang="en-US" sz="900" kern="1200" dirty="0">
            <a:solidFill>
              <a:schemeClr val="tx1"/>
            </a:solidFill>
            <a:latin typeface="+mj-lt"/>
          </a:endParaRPr>
        </a:p>
      </dsp:txBody>
      <dsp:txXfrm>
        <a:off x="1830659" y="1546152"/>
        <a:ext cx="720187" cy="706130"/>
      </dsp:txXfrm>
    </dsp:sp>
    <dsp:sp modelId="{428A9086-9C4B-4407-997A-578C6E4147A1}">
      <dsp:nvSpPr>
        <dsp:cNvPr id="0" name=""/>
        <dsp:cNvSpPr/>
      </dsp:nvSpPr>
      <dsp:spPr>
        <a:xfrm rot="16261080">
          <a:off x="2033246" y="1068452"/>
          <a:ext cx="339291" cy="295266"/>
        </a:xfrm>
        <a:prstGeom prst="rightArrow">
          <a:avLst>
            <a:gd name="adj1" fmla="val 60000"/>
            <a:gd name="adj2" fmla="val 50000"/>
          </a:avLst>
        </a:prstGeom>
        <a:solidFill>
          <a:srgbClr val="FC5F1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76749" y="1171788"/>
        <a:ext cx="250711" cy="177160"/>
      </dsp:txXfrm>
    </dsp:sp>
    <dsp:sp modelId="{9A97C36A-AA88-49EB-90FD-20FCFC00557D}">
      <dsp:nvSpPr>
        <dsp:cNvPr id="0" name=""/>
        <dsp:cNvSpPr/>
      </dsp:nvSpPr>
      <dsp:spPr>
        <a:xfrm>
          <a:off x="1604744" y="-126958"/>
          <a:ext cx="1223629" cy="1147850"/>
        </a:xfrm>
        <a:prstGeom prst="ellipse">
          <a:avLst/>
        </a:prstGeom>
        <a:solidFill>
          <a:srgbClr val="FC5F1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Wellness Tests</a:t>
          </a:r>
        </a:p>
      </dsp:txBody>
      <dsp:txXfrm>
        <a:off x="1783940" y="41141"/>
        <a:ext cx="865237" cy="811652"/>
      </dsp:txXfrm>
    </dsp:sp>
    <dsp:sp modelId="{57CD4C01-3FC9-4440-8F81-EFAAAAA515EE}">
      <dsp:nvSpPr>
        <dsp:cNvPr id="0" name=""/>
        <dsp:cNvSpPr/>
      </dsp:nvSpPr>
      <dsp:spPr>
        <a:xfrm rot="255204">
          <a:off x="2713157" y="1803822"/>
          <a:ext cx="359966" cy="295266"/>
        </a:xfrm>
        <a:prstGeom prst="rightArrow">
          <a:avLst>
            <a:gd name="adj1" fmla="val 60000"/>
            <a:gd name="adj2" fmla="val 50000"/>
          </a:avLst>
        </a:prstGeom>
        <a:solidFill>
          <a:schemeClr val="tx1">
            <a:lumMod val="50000"/>
            <a:lumOff val="5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713279" y="1859590"/>
        <a:ext cx="271386" cy="177160"/>
      </dsp:txXfrm>
    </dsp:sp>
    <dsp:sp modelId="{92280F3A-F3F8-4F03-BB19-34C74B4917BC}">
      <dsp:nvSpPr>
        <dsp:cNvPr id="0" name=""/>
        <dsp:cNvSpPr/>
      </dsp:nvSpPr>
      <dsp:spPr>
        <a:xfrm>
          <a:off x="3097999" y="1459005"/>
          <a:ext cx="1161102" cy="1101727"/>
        </a:xfrm>
        <a:prstGeom prst="ellipse">
          <a:avLst/>
        </a:prstGeom>
        <a:solidFill>
          <a:schemeClr val="tx1">
            <a:lumMod val="50000"/>
            <a:lumOff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Integrated Health Portal</a:t>
          </a:r>
          <a:endParaRPr lang="en-US" sz="900" kern="1200" dirty="0">
            <a:latin typeface="+mj-lt"/>
          </a:endParaRPr>
        </a:p>
      </dsp:txBody>
      <dsp:txXfrm>
        <a:off x="3268038" y="1620349"/>
        <a:ext cx="821024" cy="779039"/>
      </dsp:txXfrm>
    </dsp:sp>
    <dsp:sp modelId="{4B3948E2-7803-4ED3-A454-F9E4F3F4221F}">
      <dsp:nvSpPr>
        <dsp:cNvPr id="0" name=""/>
        <dsp:cNvSpPr/>
      </dsp:nvSpPr>
      <dsp:spPr>
        <a:xfrm rot="10545905">
          <a:off x="1313244" y="1803408"/>
          <a:ext cx="355278" cy="295266"/>
        </a:xfrm>
        <a:prstGeom prst="rightArrow">
          <a:avLst>
            <a:gd name="adj1" fmla="val 60000"/>
            <a:gd name="adj2" fmla="val 50000"/>
          </a:avLst>
        </a:prstGeom>
        <a:solidFill>
          <a:srgbClr val="05956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401703" y="1859190"/>
        <a:ext cx="266698" cy="177160"/>
      </dsp:txXfrm>
    </dsp:sp>
    <dsp:sp modelId="{5C21E539-B93E-4E23-BF29-871CDF64FB4F}">
      <dsp:nvSpPr>
        <dsp:cNvPr id="0" name=""/>
        <dsp:cNvSpPr/>
      </dsp:nvSpPr>
      <dsp:spPr>
        <a:xfrm>
          <a:off x="104486" y="1458989"/>
          <a:ext cx="1184315" cy="1101727"/>
        </a:xfrm>
        <a:prstGeom prst="ellipse">
          <a:avLst/>
        </a:prstGeom>
        <a:solidFill>
          <a:srgbClr val="05956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mj-lt"/>
            </a:rPr>
            <a:t>Health Coach</a:t>
          </a:r>
          <a:endParaRPr lang="en-US" sz="900" kern="1200" dirty="0">
            <a:latin typeface="+mj-lt"/>
          </a:endParaRPr>
        </a:p>
      </dsp:txBody>
      <dsp:txXfrm>
        <a:off x="277925" y="1620333"/>
        <a:ext cx="837437" cy="77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CB16E-F230-4DBC-9DCF-B2A07C761BC9}">
      <dsp:nvSpPr>
        <dsp:cNvPr id="0" name=""/>
        <dsp:cNvSpPr/>
      </dsp:nvSpPr>
      <dsp:spPr>
        <a:xfrm rot="5400000">
          <a:off x="-346589" y="349233"/>
          <a:ext cx="2310595" cy="1617416"/>
        </a:xfrm>
        <a:prstGeom prst="chevron">
          <a:avLst/>
        </a:prstGeom>
        <a:gradFill flip="none" rotWithShape="0">
          <a:gsLst>
            <a:gs pos="0">
              <a:srgbClr val="F96A1B">
                <a:shade val="30000"/>
                <a:satMod val="115000"/>
              </a:srgbClr>
            </a:gs>
            <a:gs pos="50000">
              <a:srgbClr val="F96A1B">
                <a:shade val="67500"/>
                <a:satMod val="115000"/>
              </a:srgbClr>
            </a:gs>
            <a:gs pos="100000">
              <a:srgbClr val="F96A1B">
                <a:shade val="100000"/>
                <a:satMod val="115000"/>
              </a:srgbClr>
            </a:gs>
          </a:gsLst>
          <a:path path="circle">
            <a:fillToRect l="50000" t="50000" r="50000" b="50000"/>
          </a:path>
          <a:tileRect/>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latin typeface="+mj-lt"/>
            </a:rPr>
            <a:t>Gold</a:t>
          </a:r>
          <a:endParaRPr lang="en-US" sz="4500" kern="1200" dirty="0">
            <a:latin typeface="+mj-lt"/>
          </a:endParaRPr>
        </a:p>
      </dsp:txBody>
      <dsp:txXfrm rot="-5400000">
        <a:off x="1" y="811351"/>
        <a:ext cx="1617416" cy="693179"/>
      </dsp:txXfrm>
    </dsp:sp>
    <dsp:sp modelId="{1E9F96C6-D713-41A6-A4E2-5604EFACEC4B}">
      <dsp:nvSpPr>
        <dsp:cNvPr id="0" name=""/>
        <dsp:cNvSpPr/>
      </dsp:nvSpPr>
      <dsp:spPr>
        <a:xfrm rot="5400000">
          <a:off x="3766176" y="-2146116"/>
          <a:ext cx="1501887" cy="5799407"/>
        </a:xfrm>
        <a:prstGeom prst="round2SameRect">
          <a:avLst/>
        </a:prstGeom>
        <a:solidFill>
          <a:schemeClr val="bg1">
            <a:alpha val="90000"/>
          </a:schemeClr>
        </a:solidFill>
        <a:ln w="28575"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artDeco"/>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6">
                  <a:lumMod val="50000"/>
                </a:schemeClr>
              </a:solidFill>
              <a:latin typeface="+mj-lt"/>
            </a:rPr>
            <a:t>Wellness tests at our empanelled diagnostic centers on cashless basis</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b="0" kern="1200" dirty="0" smtClean="0">
              <a:solidFill>
                <a:schemeClr val="accent6">
                  <a:lumMod val="50000"/>
                </a:schemeClr>
              </a:solidFill>
              <a:latin typeface="+mj-lt"/>
            </a:rPr>
            <a:t>Option to under go Wellness test at insured’s choice of diagnostic center approved by us, at their cost. AMHI reimbursement </a:t>
          </a:r>
          <a:r>
            <a:rPr lang="en-US" sz="1800" b="0" kern="1200" dirty="0" err="1" smtClean="0">
              <a:solidFill>
                <a:schemeClr val="accent6">
                  <a:lumMod val="50000"/>
                </a:schemeClr>
              </a:solidFill>
              <a:latin typeface="+mj-lt"/>
            </a:rPr>
            <a:t>upto</a:t>
          </a:r>
          <a:r>
            <a:rPr lang="en-US" sz="1800" b="0" kern="1200" dirty="0" smtClean="0">
              <a:solidFill>
                <a:schemeClr val="accent6">
                  <a:lumMod val="50000"/>
                </a:schemeClr>
              </a:solidFill>
              <a:latin typeface="+mj-lt"/>
            </a:rPr>
            <a:t> Rs.2000/-</a:t>
          </a:r>
          <a:endParaRPr lang="en-US" sz="1800" kern="1200" dirty="0">
            <a:solidFill>
              <a:schemeClr val="accent6">
                <a:lumMod val="50000"/>
              </a:schemeClr>
            </a:solidFill>
          </a:endParaRPr>
        </a:p>
      </dsp:txBody>
      <dsp:txXfrm rot="-5400000">
        <a:off x="1617416" y="75960"/>
        <a:ext cx="5726091" cy="1355255"/>
      </dsp:txXfrm>
    </dsp:sp>
    <dsp:sp modelId="{0C9F6C79-392D-4464-95AC-944183685152}">
      <dsp:nvSpPr>
        <dsp:cNvPr id="0" name=""/>
        <dsp:cNvSpPr/>
      </dsp:nvSpPr>
      <dsp:spPr>
        <a:xfrm rot="5400000">
          <a:off x="-346589" y="2377369"/>
          <a:ext cx="2310595" cy="1617416"/>
        </a:xfrm>
        <a:prstGeom prst="chevron">
          <a:avLst/>
        </a:prstGeom>
        <a:gradFill flip="none" rotWithShape="0">
          <a:gsLst>
            <a:gs pos="0">
              <a:srgbClr val="F96A1B">
                <a:shade val="30000"/>
                <a:satMod val="115000"/>
              </a:srgbClr>
            </a:gs>
            <a:gs pos="50000">
              <a:srgbClr val="F96A1B">
                <a:shade val="67500"/>
                <a:satMod val="115000"/>
              </a:srgbClr>
            </a:gs>
            <a:gs pos="100000">
              <a:srgbClr val="F96A1B">
                <a:shade val="100000"/>
                <a:satMod val="115000"/>
              </a:srgbClr>
            </a:gs>
          </a:gsLst>
          <a:path path="circle">
            <a:fillToRect l="50000" t="50000" r="50000" b="50000"/>
          </a:path>
          <a:tileRect/>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latin typeface="+mj-lt"/>
            </a:rPr>
            <a:t>Silver</a:t>
          </a:r>
          <a:endParaRPr lang="en-US" sz="4500" kern="1200" dirty="0">
            <a:latin typeface="+mj-lt"/>
          </a:endParaRPr>
        </a:p>
      </dsp:txBody>
      <dsp:txXfrm rot="-5400000">
        <a:off x="1" y="2839487"/>
        <a:ext cx="1617416" cy="693179"/>
      </dsp:txXfrm>
    </dsp:sp>
    <dsp:sp modelId="{27C418AA-A508-4A61-83C5-0DC05665E4E6}">
      <dsp:nvSpPr>
        <dsp:cNvPr id="0" name=""/>
        <dsp:cNvSpPr/>
      </dsp:nvSpPr>
      <dsp:spPr>
        <a:xfrm rot="5400000">
          <a:off x="3766176" y="-99642"/>
          <a:ext cx="1501887" cy="5799407"/>
        </a:xfrm>
        <a:prstGeom prst="round2SameRect">
          <a:avLst/>
        </a:prstGeom>
        <a:solidFill>
          <a:schemeClr val="bg1">
            <a:alpha val="90000"/>
          </a:schemeClr>
        </a:solidFill>
        <a:ln w="28575"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artDeco"/>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6">
                  <a:lumMod val="50000"/>
                </a:schemeClr>
              </a:solidFill>
              <a:latin typeface="+mj-lt"/>
            </a:rPr>
            <a:t>Wellness test at insured’s choice of diagnostic centre approved by us at their cost </a:t>
          </a: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b="0" kern="1200" dirty="0" smtClean="0">
              <a:solidFill>
                <a:schemeClr val="accent6">
                  <a:lumMod val="50000"/>
                </a:schemeClr>
              </a:solidFill>
              <a:latin typeface="+mj-lt"/>
            </a:rPr>
            <a:t>Customer to provide Us with medical check-up reports in time during Policy Period</a:t>
          </a:r>
          <a:endParaRPr lang="en-US" sz="1800" kern="1200" dirty="0">
            <a:solidFill>
              <a:schemeClr val="accent6">
                <a:lumMod val="50000"/>
              </a:schemeClr>
            </a:solidFill>
          </a:endParaRPr>
        </a:p>
      </dsp:txBody>
      <dsp:txXfrm rot="-5400000">
        <a:off x="1617416" y="2122434"/>
        <a:ext cx="5726091" cy="13552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5DEB38-0D97-514B-A0C0-47A6DBE62EC0}" type="datetimeFigureOut">
              <a:rPr lang="en-US" smtClean="0"/>
              <a:t>4/3/2020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2DAE0C-AFCA-8247-AAB7-B9BA390919E4}" type="slidenum">
              <a:rPr lang="en-US" smtClean="0"/>
              <a:t>‹#›</a:t>
            </a:fld>
            <a:endParaRPr lang="en-US"/>
          </a:p>
        </p:txBody>
      </p:sp>
    </p:spTree>
    <p:extLst>
      <p:ext uri="{BB962C8B-B14F-4D97-AF65-F5344CB8AC3E}">
        <p14:creationId xmlns:p14="http://schemas.microsoft.com/office/powerpoint/2010/main" val="383255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85126-C916-4208-BDFD-FFA3E1B5D16F}"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8F79F-7BF8-4136-A6AA-35705E061D1C}" type="slidenum">
              <a:rPr lang="en-US" smtClean="0"/>
              <a:t>‹#›</a:t>
            </a:fld>
            <a:endParaRPr lang="en-US"/>
          </a:p>
        </p:txBody>
      </p:sp>
    </p:spTree>
    <p:extLst>
      <p:ext uri="{BB962C8B-B14F-4D97-AF65-F5344CB8AC3E}">
        <p14:creationId xmlns:p14="http://schemas.microsoft.com/office/powerpoint/2010/main" val="419890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8C11F-1C44-4766-912D-CE88B53078E8}" type="slidenum">
              <a:rPr lang="en-GB"/>
              <a:pPr/>
              <a:t>4</a:t>
            </a:fld>
            <a:endParaRPr lang="en-GB"/>
          </a:p>
        </p:txBody>
      </p:sp>
      <p:sp>
        <p:nvSpPr>
          <p:cNvPr id="915458" name="Rectangle 2"/>
          <p:cNvSpPr>
            <a:spLocks noGrp="1" noRot="1" noChangeAspect="1" noChangeArrowheads="1" noTextEdit="1"/>
          </p:cNvSpPr>
          <p:nvPr>
            <p:ph type="sldImg"/>
          </p:nvPr>
        </p:nvSpPr>
        <p:spPr>
          <a:xfrm>
            <a:off x="90488" y="744538"/>
            <a:ext cx="6616700" cy="3722687"/>
          </a:xfrm>
          <a:ln/>
        </p:spPr>
      </p:sp>
      <p:sp>
        <p:nvSpPr>
          <p:cNvPr id="915459" name="Rectangle 3"/>
          <p:cNvSpPr>
            <a:spLocks noGrp="1" noChangeArrowheads="1"/>
          </p:cNvSpPr>
          <p:nvPr>
            <p:ph type="body" idx="1"/>
          </p:nvPr>
        </p:nvSpPr>
        <p:spPr/>
        <p:txBody>
          <a:bodyPr/>
          <a:lstStyle/>
          <a:p>
            <a:r>
              <a:rPr lang="en-GB" sz="1400">
                <a:latin typeface="Verdana" panose="020B0604030504040204" pitchFamily="34" charset="0"/>
              </a:rPr>
              <a:t>From the IDF publication: ‘Cost Effective Approaches to Diabetes Care and Prevention’, p.10 </a:t>
            </a:r>
          </a:p>
        </p:txBody>
      </p:sp>
    </p:spTree>
    <p:extLst>
      <p:ext uri="{BB962C8B-B14F-4D97-AF65-F5344CB8AC3E}">
        <p14:creationId xmlns:p14="http://schemas.microsoft.com/office/powerpoint/2010/main" val="102056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456838-C392-4E06-8156-42E95027EBD4}" type="slidenum">
              <a:rPr lang="en-US" smtClean="0"/>
              <a:pPr>
                <a:defRPr/>
              </a:pPr>
              <a:t>52</a:t>
            </a:fld>
            <a:endParaRPr lang="en-US"/>
          </a:p>
        </p:txBody>
      </p:sp>
    </p:spTree>
    <p:extLst>
      <p:ext uri="{BB962C8B-B14F-4D97-AF65-F5344CB8AC3E}">
        <p14:creationId xmlns:p14="http://schemas.microsoft.com/office/powerpoint/2010/main" val="373265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8C11F-1C44-4766-912D-CE88B53078E8}" type="slidenum">
              <a:rPr lang="en-GB"/>
              <a:pPr/>
              <a:t>5</a:t>
            </a:fld>
            <a:endParaRPr lang="en-GB"/>
          </a:p>
        </p:txBody>
      </p:sp>
      <p:sp>
        <p:nvSpPr>
          <p:cNvPr id="915458" name="Rectangle 2"/>
          <p:cNvSpPr>
            <a:spLocks noGrp="1" noRot="1" noChangeAspect="1" noChangeArrowheads="1" noTextEdit="1"/>
          </p:cNvSpPr>
          <p:nvPr>
            <p:ph type="sldImg"/>
          </p:nvPr>
        </p:nvSpPr>
        <p:spPr>
          <a:xfrm>
            <a:off x="90488" y="744538"/>
            <a:ext cx="6616700" cy="3722687"/>
          </a:xfrm>
          <a:ln/>
        </p:spPr>
      </p:sp>
      <p:sp>
        <p:nvSpPr>
          <p:cNvPr id="915459" name="Rectangle 3"/>
          <p:cNvSpPr>
            <a:spLocks noGrp="1" noChangeArrowheads="1"/>
          </p:cNvSpPr>
          <p:nvPr>
            <p:ph type="body" idx="1"/>
          </p:nvPr>
        </p:nvSpPr>
        <p:spPr/>
        <p:txBody>
          <a:bodyPr/>
          <a:lstStyle/>
          <a:p>
            <a:r>
              <a:rPr lang="en-GB" sz="1400">
                <a:latin typeface="Verdana" panose="020B0604030504040204" pitchFamily="34" charset="0"/>
              </a:rPr>
              <a:t>From the IDF publication: ‘Cost Effective Approaches to Diabetes Care and Prevention’, p.10 </a:t>
            </a:r>
          </a:p>
        </p:txBody>
      </p:sp>
    </p:spTree>
    <p:extLst>
      <p:ext uri="{BB962C8B-B14F-4D97-AF65-F5344CB8AC3E}">
        <p14:creationId xmlns:p14="http://schemas.microsoft.com/office/powerpoint/2010/main" val="181338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6</a:t>
            </a:fld>
            <a:endParaRPr lang="en-US"/>
          </a:p>
        </p:txBody>
      </p:sp>
    </p:spTree>
    <p:extLst>
      <p:ext uri="{BB962C8B-B14F-4D97-AF65-F5344CB8AC3E}">
        <p14:creationId xmlns:p14="http://schemas.microsoft.com/office/powerpoint/2010/main" val="66859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PPC will be on cashless</a:t>
            </a:r>
            <a:r>
              <a:rPr lang="en-US" baseline="0" dirty="0" smtClean="0"/>
              <a:t> basis even for Sum Insured enhancement basis.</a:t>
            </a:r>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26</a:t>
            </a:fld>
            <a:endParaRPr lang="en-US"/>
          </a:p>
        </p:txBody>
      </p:sp>
    </p:spTree>
    <p:extLst>
      <p:ext uri="{BB962C8B-B14F-4D97-AF65-F5344CB8AC3E}">
        <p14:creationId xmlns:p14="http://schemas.microsoft.com/office/powerpoint/2010/main" val="37377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Schedule call will be done by health coach</a:t>
            </a:r>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34</a:t>
            </a:fld>
            <a:endParaRPr lang="en-US"/>
          </a:p>
        </p:txBody>
      </p:sp>
    </p:spTree>
    <p:extLst>
      <p:ext uri="{BB962C8B-B14F-4D97-AF65-F5344CB8AC3E}">
        <p14:creationId xmlns:p14="http://schemas.microsoft.com/office/powerpoint/2010/main" val="352798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36</a:t>
            </a:fld>
            <a:endParaRPr lang="en-US"/>
          </a:p>
        </p:txBody>
      </p:sp>
    </p:spTree>
    <p:extLst>
      <p:ext uri="{BB962C8B-B14F-4D97-AF65-F5344CB8AC3E}">
        <p14:creationId xmlns:p14="http://schemas.microsoft.com/office/powerpoint/2010/main" val="246411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48</a:t>
            </a:fld>
            <a:endParaRPr lang="en-US"/>
          </a:p>
        </p:txBody>
      </p:sp>
    </p:spTree>
    <p:extLst>
      <p:ext uri="{BB962C8B-B14F-4D97-AF65-F5344CB8AC3E}">
        <p14:creationId xmlns:p14="http://schemas.microsoft.com/office/powerpoint/2010/main" val="348822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49</a:t>
            </a:fld>
            <a:endParaRPr lang="en-US"/>
          </a:p>
        </p:txBody>
      </p:sp>
    </p:spTree>
    <p:extLst>
      <p:ext uri="{BB962C8B-B14F-4D97-AF65-F5344CB8AC3E}">
        <p14:creationId xmlns:p14="http://schemas.microsoft.com/office/powerpoint/2010/main" val="31959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kern="1200" dirty="0" smtClean="0">
                <a:solidFill>
                  <a:schemeClr val="tx1"/>
                </a:solidFill>
                <a:latin typeface="+mn-lt"/>
                <a:ea typeface="+mn-ea"/>
                <a:cs typeface="+mn-cs"/>
              </a:rPr>
              <a:t>Based on the clinical values, insured accrues points from the two wellness tests undergone in policy period. </a:t>
            </a:r>
            <a:r>
              <a:rPr lang="en-US" sz="1200" kern="1200" dirty="0" smtClean="0">
                <a:solidFill>
                  <a:srgbClr val="F96A1B"/>
                </a:solidFill>
                <a:latin typeface="+mn-lt"/>
                <a:ea typeface="+mn-ea"/>
                <a:cs typeface="+mn-cs"/>
              </a:rPr>
              <a:t>At renewal, cumulative score of 2 wellness test are converted into renewal incentive such as premium discount</a:t>
            </a:r>
          </a:p>
          <a:p>
            <a:pPr>
              <a:buFont typeface="Wingdings" pitchFamily="2" charset="2"/>
              <a:buChar char="§"/>
            </a:pPr>
            <a:endParaRPr lang="en-US" sz="1200" kern="1200" dirty="0" smtClean="0">
              <a:solidFill>
                <a:schemeClr val="tx1"/>
              </a:solidFill>
              <a:latin typeface="+mn-lt"/>
              <a:ea typeface="+mn-ea"/>
              <a:cs typeface="+mn-cs"/>
            </a:endParaRPr>
          </a:p>
          <a:p>
            <a:pPr>
              <a:buFont typeface="Wingdings" pitchFamily="2" charset="2"/>
              <a:buChar char="§"/>
            </a:pPr>
            <a:r>
              <a:rPr lang="en-US" sz="1200" kern="1200" dirty="0" smtClean="0">
                <a:solidFill>
                  <a:schemeClr val="tx1"/>
                </a:solidFill>
                <a:latin typeface="+mn-lt"/>
                <a:ea typeface="+mn-ea"/>
                <a:cs typeface="+mn-cs"/>
              </a:rPr>
              <a:t> Reimbursement of health related expenses shall be treated as benefit claimed under the policy. Insured member to submit duly filled and signed claim form along with original receipts of expenses incurred to HDFC Ergo Health.</a:t>
            </a:r>
          </a:p>
          <a:p>
            <a:pPr>
              <a:buFont typeface="Wingdings" pitchFamily="2" charset="2"/>
              <a:buChar char="§"/>
            </a:pPr>
            <a:endParaRPr lang="en-US" sz="1200" kern="1200" dirty="0" smtClean="0">
              <a:solidFill>
                <a:schemeClr val="tx1"/>
              </a:solidFill>
              <a:latin typeface="+mn-lt"/>
              <a:ea typeface="+mn-ea"/>
              <a:cs typeface="+mn-cs"/>
            </a:endParaRPr>
          </a:p>
          <a:p>
            <a:pPr>
              <a:buFont typeface="Wingdings" pitchFamily="2" charset="2"/>
              <a:buChar char="§"/>
            </a:pPr>
            <a:r>
              <a:rPr lang="en-US" sz="1200" kern="1200" dirty="0" smtClean="0">
                <a:solidFill>
                  <a:schemeClr val="tx1"/>
                </a:solidFill>
                <a:latin typeface="+mn-lt"/>
                <a:ea typeface="+mn-ea"/>
                <a:cs typeface="+mn-cs"/>
              </a:rPr>
              <a:t> </a:t>
            </a:r>
            <a:r>
              <a:rPr lang="en-US" sz="1200" kern="1200" dirty="0" smtClean="0">
                <a:solidFill>
                  <a:srgbClr val="F96A1B"/>
                </a:solidFill>
                <a:latin typeface="+mn-lt"/>
                <a:ea typeface="+mn-ea"/>
                <a:cs typeface="+mn-cs"/>
              </a:rPr>
              <a:t>Maximum one time ( per policy year) re-imbursement of </a:t>
            </a:r>
            <a:r>
              <a:rPr lang="en-US" sz="1200" kern="1200" dirty="0" err="1" smtClean="0">
                <a:solidFill>
                  <a:srgbClr val="F96A1B"/>
                </a:solidFill>
                <a:latin typeface="+mn-lt"/>
                <a:ea typeface="+mn-ea"/>
                <a:cs typeface="+mn-cs"/>
              </a:rPr>
              <a:t>upto</a:t>
            </a:r>
            <a:r>
              <a:rPr lang="en-US" sz="1200" kern="1200" dirty="0" smtClean="0">
                <a:solidFill>
                  <a:srgbClr val="F96A1B"/>
                </a:solidFill>
                <a:latin typeface="+mn-lt"/>
                <a:ea typeface="+mn-ea"/>
                <a:cs typeface="+mn-cs"/>
              </a:rPr>
              <a:t> amount specified in policy schedule would be done by </a:t>
            </a:r>
            <a:r>
              <a:rPr lang="en-US" sz="1200" dirty="0" smtClean="0">
                <a:solidFill>
                  <a:srgbClr val="F96A1B"/>
                </a:solidFill>
                <a:latin typeface="Franklin Gothic Medium"/>
              </a:rPr>
              <a:t>HDFC Ergo Health.</a:t>
            </a:r>
            <a:endParaRPr lang="en-US" sz="1200" kern="1200" dirty="0" smtClean="0">
              <a:solidFill>
                <a:srgbClr val="F96A1B"/>
              </a:solidFill>
              <a:latin typeface="+mn-lt"/>
              <a:ea typeface="+mn-ea"/>
              <a:cs typeface="+mn-cs"/>
            </a:endParaRPr>
          </a:p>
          <a:p>
            <a:pPr>
              <a:buFont typeface="Wingdings" pitchFamily="2" charset="2"/>
              <a:buChar char="§"/>
            </a:pPr>
            <a:endParaRPr lang="en-US" sz="1200" kern="1200" dirty="0" smtClean="0">
              <a:solidFill>
                <a:schemeClr val="tx1"/>
              </a:solidFill>
              <a:latin typeface="+mn-lt"/>
              <a:ea typeface="+mn-ea"/>
              <a:cs typeface="+mn-cs"/>
            </a:endParaRPr>
          </a:p>
          <a:p>
            <a:pPr>
              <a:buFont typeface="Wingdings" pitchFamily="2" charset="2"/>
              <a:buChar char="§"/>
            </a:pPr>
            <a:r>
              <a:rPr lang="en-US" sz="1200" kern="1200" dirty="0" smtClean="0">
                <a:solidFill>
                  <a:srgbClr val="F96A1B"/>
                </a:solidFill>
                <a:latin typeface="+mn-lt"/>
                <a:ea typeface="+mn-ea"/>
                <a:cs typeface="+mn-cs"/>
              </a:rPr>
              <a:t>On request of the insured </a:t>
            </a:r>
            <a:r>
              <a:rPr lang="en-US" sz="1200" dirty="0" smtClean="0">
                <a:solidFill>
                  <a:srgbClr val="F96A1B"/>
                </a:solidFill>
                <a:latin typeface="Franklin Gothic Medium"/>
              </a:rPr>
              <a:t>HDFC Ergo Health</a:t>
            </a:r>
            <a:r>
              <a:rPr lang="en-US" sz="1200" kern="1200" dirty="0" smtClean="0">
                <a:solidFill>
                  <a:srgbClr val="F96A1B"/>
                </a:solidFill>
                <a:latin typeface="+mn-lt"/>
                <a:ea typeface="+mn-ea"/>
                <a:cs typeface="+mn-cs"/>
              </a:rPr>
              <a:t> would provide stamped and signed copies of the original bill to the insured.</a:t>
            </a:r>
          </a:p>
          <a:p>
            <a:endParaRPr lang="en-US" dirty="0"/>
          </a:p>
        </p:txBody>
      </p:sp>
      <p:sp>
        <p:nvSpPr>
          <p:cNvPr id="4" name="Slide Number Placeholder 3"/>
          <p:cNvSpPr>
            <a:spLocks noGrp="1"/>
          </p:cNvSpPr>
          <p:nvPr>
            <p:ph type="sldNum" sz="quarter" idx="10"/>
          </p:nvPr>
        </p:nvSpPr>
        <p:spPr/>
        <p:txBody>
          <a:bodyPr/>
          <a:lstStyle/>
          <a:p>
            <a:fld id="{6245A712-889D-497D-B08D-900D66FEB16E}" type="slidenum">
              <a:rPr lang="en-US" smtClean="0"/>
              <a:pPr/>
              <a:t>50</a:t>
            </a:fld>
            <a:endParaRPr lang="en-US"/>
          </a:p>
        </p:txBody>
      </p:sp>
    </p:spTree>
    <p:extLst>
      <p:ext uri="{BB962C8B-B14F-4D97-AF65-F5344CB8AC3E}">
        <p14:creationId xmlns:p14="http://schemas.microsoft.com/office/powerpoint/2010/main" val="379119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44FCC1-D5BC-4196-B149-E13265BF3AD5}"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404202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4FCC1-D5BC-4196-B149-E13265BF3AD5}"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407776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4FCC1-D5BC-4196-B149-E13265BF3AD5}"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153039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67119" y="12700"/>
            <a:ext cx="1097160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336" tIns="33668" rIns="67336" bIns="33668" numCol="1" anchor="ctr" anchorCtr="0" compatLnSpc="1">
            <a:prstTxWarp prst="textNoShape">
              <a:avLst/>
            </a:prstTxWarp>
          </a:bodyPr>
          <a:lstStyle>
            <a:lvl1pPr algn="l">
              <a:defRPr sz="3200" b="1">
                <a:solidFill>
                  <a:srgbClr val="F27121"/>
                </a:solidFill>
              </a:defRPr>
            </a:lvl1pPr>
          </a:lstStyle>
          <a:p>
            <a:pPr lvl="0"/>
            <a:r>
              <a:rPr lang="en-US" smtClean="0"/>
              <a:t>Click to edit Master title style</a:t>
            </a:r>
          </a:p>
        </p:txBody>
      </p:sp>
    </p:spTree>
    <p:extLst>
      <p:ext uri="{BB962C8B-B14F-4D97-AF65-F5344CB8AC3E}">
        <p14:creationId xmlns:p14="http://schemas.microsoft.com/office/powerpoint/2010/main" val="354222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67119" y="12700"/>
            <a:ext cx="1097160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336" tIns="33668" rIns="67336" bIns="33668" numCol="1" anchor="ctr" anchorCtr="0" compatLnSpc="1">
            <a:prstTxWarp prst="textNoShape">
              <a:avLst/>
            </a:prstTxWarp>
          </a:bodyPr>
          <a:lstStyle>
            <a:lvl1pPr algn="l">
              <a:defRPr sz="3200" b="1">
                <a:solidFill>
                  <a:srgbClr val="F27121"/>
                </a:solidFill>
              </a:defRPr>
            </a:lvl1pPr>
          </a:lstStyle>
          <a:p>
            <a:pPr lvl="0"/>
            <a:r>
              <a:rPr lang="en-US" smtClean="0"/>
              <a:t>Click to edit Master title style</a:t>
            </a:r>
          </a:p>
        </p:txBody>
      </p:sp>
    </p:spTree>
    <p:extLst>
      <p:ext uri="{BB962C8B-B14F-4D97-AF65-F5344CB8AC3E}">
        <p14:creationId xmlns:p14="http://schemas.microsoft.com/office/powerpoint/2010/main" val="32964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8" name="Picture 7" descr="element-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20840" y="3355848"/>
            <a:ext cx="5471160" cy="3502152"/>
          </a:xfrm>
          <a:prstGeom prst="rect">
            <a:avLst/>
          </a:prstGeom>
        </p:spPr>
      </p:pic>
      <p:pic>
        <p:nvPicPr>
          <p:cNvPr id="9" name="Picture 8" descr="logo.png"/>
          <p:cNvPicPr>
            <a:picLocks noChangeAspect="1"/>
          </p:cNvPicPr>
          <p:nvPr userDrawn="1"/>
        </p:nvPicPr>
        <p:blipFill rotWithShape="1">
          <a:blip r:embed="rId4" cstate="print">
            <a:extLst>
              <a:ext uri="{28A0092B-C50C-407E-A947-70E740481C1C}">
                <a14:useLocalDpi xmlns:a14="http://schemas.microsoft.com/office/drawing/2010/main"/>
              </a:ext>
            </a:extLst>
          </a:blip>
          <a:srcRect t="8664"/>
          <a:stretch/>
        </p:blipFill>
        <p:spPr>
          <a:xfrm>
            <a:off x="9152938" y="0"/>
            <a:ext cx="2856293" cy="964840"/>
          </a:xfrm>
          <a:prstGeom prst="rect">
            <a:avLst/>
          </a:prstGeom>
        </p:spPr>
      </p:pic>
      <p:pic>
        <p:nvPicPr>
          <p:cNvPr id="11" name="Picture 10" descr="let's uncomplicate-left.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27091" y="2274464"/>
            <a:ext cx="4937818" cy="2150973"/>
          </a:xfrm>
          <a:prstGeom prst="rect">
            <a:avLst/>
          </a:prstGeom>
        </p:spPr>
      </p:pic>
    </p:spTree>
    <p:extLst>
      <p:ext uri="{BB962C8B-B14F-4D97-AF65-F5344CB8AC3E}">
        <p14:creationId xmlns:p14="http://schemas.microsoft.com/office/powerpoint/2010/main" val="929382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footer-teal.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64217"/>
            <a:ext cx="12255818" cy="793783"/>
          </a:xfrm>
          <a:prstGeom prst="rect">
            <a:avLst/>
          </a:prstGeom>
        </p:spPr>
      </p:pic>
    </p:spTree>
    <p:extLst>
      <p:ext uri="{BB962C8B-B14F-4D97-AF65-F5344CB8AC3E}">
        <p14:creationId xmlns:p14="http://schemas.microsoft.com/office/powerpoint/2010/main" val="5110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footer-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68658"/>
            <a:ext cx="12192001" cy="789342"/>
          </a:xfrm>
          <a:prstGeom prst="rect">
            <a:avLst/>
          </a:prstGeom>
        </p:spPr>
      </p:pic>
      <p:pic>
        <p:nvPicPr>
          <p:cNvPr id="7" name="Picture 6" descr="medical cross.png"/>
          <p:cNvPicPr>
            <a:picLocks noChangeAspect="1"/>
          </p:cNvPicPr>
          <p:nvPr userDrawn="1"/>
        </p:nvPicPr>
        <p:blipFill>
          <a:blip r:embed="rId3" cstate="print">
            <a:alphaModFix amt="58000"/>
            <a:extLst>
              <a:ext uri="{28A0092B-C50C-407E-A947-70E740481C1C}">
                <a14:useLocalDpi xmlns:a14="http://schemas.microsoft.com/office/drawing/2010/main"/>
              </a:ext>
            </a:extLst>
          </a:blip>
          <a:stretch>
            <a:fillRect/>
          </a:stretch>
        </p:blipFill>
        <p:spPr>
          <a:xfrm>
            <a:off x="7080406" y="2676291"/>
            <a:ext cx="5111594" cy="3115269"/>
          </a:xfrm>
          <a:prstGeom prst="rect">
            <a:avLst/>
          </a:prstGeom>
        </p:spPr>
      </p:pic>
    </p:spTree>
    <p:extLst>
      <p:ext uri="{BB962C8B-B14F-4D97-AF65-F5344CB8AC3E}">
        <p14:creationId xmlns:p14="http://schemas.microsoft.com/office/powerpoint/2010/main" val="1760328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footer-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215304"/>
            <a:ext cx="12212160" cy="642696"/>
          </a:xfrm>
          <a:prstGeom prst="rect">
            <a:avLst/>
          </a:prstGeom>
        </p:spPr>
      </p:pic>
    </p:spTree>
    <p:extLst>
      <p:ext uri="{BB962C8B-B14F-4D97-AF65-F5344CB8AC3E}">
        <p14:creationId xmlns:p14="http://schemas.microsoft.com/office/powerpoint/2010/main" val="4850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4FCC1-D5BC-4196-B149-E13265BF3AD5}"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211470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4FCC1-D5BC-4196-B149-E13265BF3AD5}"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253257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6368B-7387-4FA2-8C5E-81A2988E3CF6}" type="datetime1">
              <a:rPr lang="en-US" smtClean="0"/>
              <a:t>4/3/2020</a:t>
            </a:fld>
            <a:endParaRPr lang="en-US"/>
          </a:p>
        </p:txBody>
      </p:sp>
      <p:sp>
        <p:nvSpPr>
          <p:cNvPr id="6" name="Footer Placeholder 5"/>
          <p:cNvSpPr>
            <a:spLocks noGrp="1"/>
          </p:cNvSpPr>
          <p:nvPr>
            <p:ph type="ftr" sz="quarter" idx="11"/>
          </p:nvPr>
        </p:nvSpPr>
        <p:spPr/>
        <p:txBody>
          <a:bodyPr/>
          <a:lstStyle/>
          <a:p>
            <a:r>
              <a:rPr lang="en-US" smtClean="0"/>
              <a:t>For internal training purposes only</a:t>
            </a:r>
            <a:endParaRPr lang="en-US"/>
          </a:p>
        </p:txBody>
      </p:sp>
      <p:sp>
        <p:nvSpPr>
          <p:cNvPr id="7" name="Slide Number Placeholder 6"/>
          <p:cNvSpPr>
            <a:spLocks noGrp="1"/>
          </p:cNvSpPr>
          <p:nvPr>
            <p:ph type="sldNum" sz="quarter" idx="12"/>
          </p:nvPr>
        </p:nvSpPr>
        <p:spPr/>
        <p:txBody>
          <a:bodyPr/>
          <a:lstStyle/>
          <a:p>
            <a:fld id="{D558549D-A90C-4AD3-9B9A-943E687AC9DC}" type="slidenum">
              <a:rPr lang="en-US" smtClean="0"/>
              <a:pPr/>
              <a:t>‹#›</a:t>
            </a:fld>
            <a:endParaRPr lang="en-US"/>
          </a:p>
        </p:txBody>
      </p:sp>
    </p:spTree>
    <p:extLst>
      <p:ext uri="{BB962C8B-B14F-4D97-AF65-F5344CB8AC3E}">
        <p14:creationId xmlns:p14="http://schemas.microsoft.com/office/powerpoint/2010/main" val="29391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4FCC1-D5BC-4196-B149-E13265BF3AD5}"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195369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4FCC1-D5BC-4196-B149-E13265BF3AD5}"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140697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4FCC1-D5BC-4196-B149-E13265BF3AD5}"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234464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4FCC1-D5BC-4196-B149-E13265BF3AD5}"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49930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4FCC1-D5BC-4196-B149-E13265BF3AD5}"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9E7DE-FB47-4831-A7B7-708AA06B76EE}" type="slidenum">
              <a:rPr lang="en-US" smtClean="0"/>
              <a:t>‹#›</a:t>
            </a:fld>
            <a:endParaRPr lang="en-US"/>
          </a:p>
        </p:txBody>
      </p:sp>
    </p:spTree>
    <p:extLst>
      <p:ext uri="{BB962C8B-B14F-4D97-AF65-F5344CB8AC3E}">
        <p14:creationId xmlns:p14="http://schemas.microsoft.com/office/powerpoint/2010/main" val="124692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4FCC1-D5BC-4196-B149-E13265BF3AD5}"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9E7DE-FB47-4831-A7B7-708AA06B76EE}" type="slidenum">
              <a:rPr lang="en-US" smtClean="0"/>
              <a:t>‹#›</a:t>
            </a:fld>
            <a:endParaRPr lang="en-US"/>
          </a:p>
        </p:txBody>
      </p:sp>
    </p:spTree>
    <p:extLst>
      <p:ext uri="{BB962C8B-B14F-4D97-AF65-F5344CB8AC3E}">
        <p14:creationId xmlns:p14="http://schemas.microsoft.com/office/powerpoint/2010/main" val="17185964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8" r:id="rId13"/>
    <p:sldLayoutId id="2147483674" r:id="rId14"/>
    <p:sldLayoutId id="2147483662" r:id="rId15"/>
    <p:sldLayoutId id="2147483675" r:id="rId16"/>
    <p:sldLayoutId id="214748367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hyperlink" Target="http://www.google.co.in/url?sa=i&amp;rct=j&amp;q=call%20center&amp;source=images&amp;cd=&amp;cad=rja&amp;docid=1D_Ob-EumbJjzM&amp;tbnid=i79IcB7p4ck97M:&amp;ved=0CAUQjRw&amp;url=http://www.saswebformica.com/callcenter.htm&amp;ei=ld0OUuKsCYiqrAez-YGABg&amp;bvm=bv.50768961,d.bmk&amp;psig=AFQjCNEQAuhOhCuefPGlf-_szcZ820gldQ&amp;ust=1376792334121107" TargetMode="External"/><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3" Type="http://schemas.openxmlformats.org/officeDocument/2006/relationships/hyperlink" Target="https://myapollomunich.com/"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2" Type="http://schemas.openxmlformats.org/officeDocument/2006/relationships/hyperlink" Target="mailto:query.muwzone@apollomunichinsurance.com"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5.jpg"/>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1730061" y="2560482"/>
            <a:ext cx="7621074" cy="646331"/>
          </a:xfrm>
          <a:prstGeom prst="rect">
            <a:avLst/>
          </a:prstGeom>
          <a:noFill/>
        </p:spPr>
        <p:txBody>
          <a:bodyPr wrap="square" rtlCol="0">
            <a:spAutoFit/>
          </a:bodyPr>
          <a:lstStyle/>
          <a:p>
            <a:pPr algn="ctr"/>
            <a:r>
              <a:rPr lang="en-US" sz="3600" dirty="0" smtClean="0">
                <a:solidFill>
                  <a:srgbClr val="FF5050"/>
                </a:solidFill>
              </a:rPr>
              <a:t>ENERGY</a:t>
            </a:r>
            <a:r>
              <a:rPr lang="en-US" sz="3600" dirty="0">
                <a:solidFill>
                  <a:srgbClr val="FF5050"/>
                </a:solidFill>
              </a:rPr>
              <a:t> </a:t>
            </a:r>
            <a:r>
              <a:rPr lang="en-US" sz="3600" dirty="0" smtClean="0">
                <a:solidFill>
                  <a:srgbClr val="FF5050"/>
                </a:solidFill>
              </a:rPr>
              <a:t>REFRESH</a:t>
            </a:r>
            <a:endParaRPr lang="en-US" sz="3600" dirty="0">
              <a:solidFill>
                <a:srgbClr val="FF5050"/>
              </a:solidFill>
            </a:endParaRPr>
          </a:p>
        </p:txBody>
      </p:sp>
      <p:sp>
        <p:nvSpPr>
          <p:cNvPr id="6" name="Title Placeholder 1"/>
          <p:cNvSpPr txBox="1">
            <a:spLocks/>
          </p:cNvSpPr>
          <p:nvPr/>
        </p:nvSpPr>
        <p:spPr bwMode="auto">
          <a:xfrm>
            <a:off x="9648395" y="6572251"/>
            <a:ext cx="1781643" cy="314325"/>
          </a:xfrm>
          <a:prstGeom prst="rect">
            <a:avLst/>
          </a:prstGeom>
          <a:noFill/>
          <a:ln w="9525">
            <a:noFill/>
            <a:miter lim="800000"/>
            <a:headEnd/>
            <a:tailEnd/>
          </a:ln>
        </p:spPr>
        <p:txBody>
          <a:bodyPr lIns="0" rIns="0" anchor="ctr"/>
          <a:lstStyle/>
          <a:p>
            <a:pPr algn="r" eaLnBrk="0" hangingPunct="0">
              <a:lnSpc>
                <a:spcPct val="100000"/>
              </a:lnSpc>
              <a:spcBef>
                <a:spcPct val="0"/>
              </a:spcBef>
              <a:defRPr/>
            </a:pPr>
            <a:r>
              <a:rPr lang="en-US" sz="1100" b="1" kern="0" dirty="0">
                <a:solidFill>
                  <a:schemeClr val="bg1"/>
                </a:solidFill>
                <a:latin typeface="Arial" pitchFamily="34" charset="0"/>
                <a:ea typeface="+mj-ea"/>
                <a:cs typeface="Arial" pitchFamily="34" charset="0"/>
              </a:rPr>
              <a:t>hdfcergohealth.com</a:t>
            </a:r>
          </a:p>
        </p:txBody>
      </p:sp>
      <p:sp>
        <p:nvSpPr>
          <p:cNvPr id="7" name="Title Placeholder 1"/>
          <p:cNvSpPr txBox="1">
            <a:spLocks/>
          </p:cNvSpPr>
          <p:nvPr/>
        </p:nvSpPr>
        <p:spPr bwMode="auto">
          <a:xfrm>
            <a:off x="76201" y="6600826"/>
            <a:ext cx="2004484" cy="314325"/>
          </a:xfrm>
          <a:prstGeom prst="rect">
            <a:avLst/>
          </a:prstGeom>
          <a:noFill/>
          <a:ln w="9525">
            <a:noFill/>
            <a:miter lim="800000"/>
            <a:headEnd/>
            <a:tailEnd/>
          </a:ln>
        </p:spPr>
        <p:txBody>
          <a:bodyPr lIns="0" rIns="0" anchor="ctr"/>
          <a:lstStyle/>
          <a:p>
            <a:pPr algn="l" eaLnBrk="0" hangingPunct="0">
              <a:lnSpc>
                <a:spcPct val="100000"/>
              </a:lnSpc>
              <a:spcBef>
                <a:spcPct val="0"/>
              </a:spcBef>
              <a:defRPr/>
            </a:pPr>
            <a:r>
              <a:rPr lang="en-US" sz="800" b="1" kern="0" dirty="0">
                <a:solidFill>
                  <a:schemeClr val="bg1"/>
                </a:solidFill>
                <a:ea typeface="+mj-ea"/>
                <a:cs typeface="+mj-cs"/>
              </a:rPr>
              <a:t>Company Confidential</a:t>
            </a:r>
          </a:p>
        </p:txBody>
      </p:sp>
    </p:spTree>
    <p:extLst>
      <p:ext uri="{BB962C8B-B14F-4D97-AF65-F5344CB8AC3E}">
        <p14:creationId xmlns:p14="http://schemas.microsoft.com/office/powerpoint/2010/main" val="88510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5.jpg"/>
          <p:cNvPicPr>
            <a:picLocks noChangeAspect="1"/>
          </p:cNvPicPr>
          <p:nvPr/>
        </p:nvPicPr>
        <p:blipFill>
          <a:blip r:embed="rId2"/>
          <a:stretch>
            <a:fillRect/>
          </a:stretch>
        </p:blipFill>
        <p:spPr>
          <a:xfrm>
            <a:off x="0" y="0"/>
            <a:ext cx="12192000" cy="6858000"/>
          </a:xfrm>
          <a:prstGeom prst="rect">
            <a:avLst/>
          </a:prstGeom>
        </p:spPr>
      </p:pic>
      <p:sp>
        <p:nvSpPr>
          <p:cNvPr id="6" name="Title Placeholder 1"/>
          <p:cNvSpPr txBox="1">
            <a:spLocks/>
          </p:cNvSpPr>
          <p:nvPr/>
        </p:nvSpPr>
        <p:spPr bwMode="auto">
          <a:xfrm>
            <a:off x="9648395" y="6572251"/>
            <a:ext cx="1781643" cy="314325"/>
          </a:xfrm>
          <a:prstGeom prst="rect">
            <a:avLst/>
          </a:prstGeom>
          <a:noFill/>
          <a:ln w="9525">
            <a:noFill/>
            <a:miter lim="800000"/>
            <a:headEnd/>
            <a:tailEnd/>
          </a:ln>
        </p:spPr>
        <p:txBody>
          <a:bodyPr lIns="0" rIns="0" anchor="ctr"/>
          <a:lstStyle/>
          <a:p>
            <a:pPr algn="r" eaLnBrk="0" hangingPunct="0">
              <a:lnSpc>
                <a:spcPct val="100000"/>
              </a:lnSpc>
              <a:spcBef>
                <a:spcPct val="0"/>
              </a:spcBef>
              <a:defRPr/>
            </a:pPr>
            <a:r>
              <a:rPr lang="en-US" sz="1100" b="1" kern="0" dirty="0">
                <a:solidFill>
                  <a:schemeClr val="bg1"/>
                </a:solidFill>
                <a:latin typeface="Arial" pitchFamily="34" charset="0"/>
                <a:ea typeface="+mj-ea"/>
                <a:cs typeface="Arial" pitchFamily="34" charset="0"/>
              </a:rPr>
              <a:t>hdfcergohealth.com</a:t>
            </a:r>
          </a:p>
        </p:txBody>
      </p:sp>
      <p:sp>
        <p:nvSpPr>
          <p:cNvPr id="7" name="Title Placeholder 1"/>
          <p:cNvSpPr txBox="1">
            <a:spLocks/>
          </p:cNvSpPr>
          <p:nvPr/>
        </p:nvSpPr>
        <p:spPr bwMode="auto">
          <a:xfrm>
            <a:off x="76201" y="6600826"/>
            <a:ext cx="2004484" cy="314325"/>
          </a:xfrm>
          <a:prstGeom prst="rect">
            <a:avLst/>
          </a:prstGeom>
          <a:noFill/>
          <a:ln w="9525">
            <a:noFill/>
            <a:miter lim="800000"/>
            <a:headEnd/>
            <a:tailEnd/>
          </a:ln>
        </p:spPr>
        <p:txBody>
          <a:bodyPr lIns="0" rIns="0" anchor="ctr"/>
          <a:lstStyle/>
          <a:p>
            <a:pPr algn="l" eaLnBrk="0" hangingPunct="0">
              <a:lnSpc>
                <a:spcPct val="100000"/>
              </a:lnSpc>
              <a:spcBef>
                <a:spcPct val="0"/>
              </a:spcBef>
              <a:defRPr/>
            </a:pPr>
            <a:r>
              <a:rPr lang="en-US" sz="800" b="1" kern="0" dirty="0">
                <a:solidFill>
                  <a:schemeClr val="bg1"/>
                </a:solidFill>
                <a:ea typeface="+mj-ea"/>
                <a:cs typeface="+mj-cs"/>
              </a:rPr>
              <a:t>Company Confidential</a:t>
            </a:r>
          </a:p>
        </p:txBody>
      </p:sp>
      <p:sp>
        <p:nvSpPr>
          <p:cNvPr id="8" name="Title 6"/>
          <p:cNvSpPr>
            <a:spLocks noGrp="1"/>
          </p:cNvSpPr>
          <p:nvPr>
            <p:ph type="ctrTitle"/>
          </p:nvPr>
        </p:nvSpPr>
        <p:spPr>
          <a:xfrm>
            <a:off x="3775075" y="2971800"/>
            <a:ext cx="8416925" cy="685800"/>
          </a:xfrm>
          <a:solidFill>
            <a:srgbClr val="FF3300"/>
          </a:solidFill>
        </p:spPr>
        <p:txBody>
          <a:bodyPr>
            <a:normAutofit fontScale="90000"/>
          </a:bodyPr>
          <a:lstStyle/>
          <a:p>
            <a:pPr algn="ctr"/>
            <a:r>
              <a:rPr lang="en-IN" sz="4900" dirty="0">
                <a:solidFill>
                  <a:schemeClr val="bg1"/>
                </a:solidFill>
              </a:rPr>
              <a:t>What’s</a:t>
            </a:r>
            <a:r>
              <a:rPr lang="en-IN" dirty="0">
                <a:solidFill>
                  <a:schemeClr val="bg1"/>
                </a:solidFill>
              </a:rPr>
              <a:t> New</a:t>
            </a:r>
          </a:p>
        </p:txBody>
      </p:sp>
    </p:spTree>
    <p:extLst>
      <p:ext uri="{BB962C8B-B14F-4D97-AF65-F5344CB8AC3E}">
        <p14:creationId xmlns:p14="http://schemas.microsoft.com/office/powerpoint/2010/main" val="30110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225" y="161377"/>
            <a:ext cx="5195951" cy="593802"/>
          </a:xfrm>
        </p:spPr>
        <p:txBody>
          <a:bodyPr>
            <a:normAutofit/>
          </a:bodyPr>
          <a:lstStyle/>
          <a:p>
            <a:r>
              <a:rPr lang="en-US" sz="2400" dirty="0" smtClean="0"/>
              <a:t>Product Benefits Enhancement</a:t>
            </a:r>
            <a:endParaRPr lang="en-US" sz="2400" dirty="0"/>
          </a:p>
        </p:txBody>
      </p:sp>
      <p:sp>
        <p:nvSpPr>
          <p:cNvPr id="6" name="Content Placeholder 2"/>
          <p:cNvSpPr txBox="1">
            <a:spLocks/>
          </p:cNvSpPr>
          <p:nvPr/>
        </p:nvSpPr>
        <p:spPr>
          <a:xfrm>
            <a:off x="354577" y="987742"/>
            <a:ext cx="11223133" cy="46478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400" dirty="0" smtClean="0"/>
          </a:p>
          <a:p>
            <a:endParaRPr lang="en-US" sz="1800" dirty="0"/>
          </a:p>
        </p:txBody>
      </p:sp>
      <p:sp>
        <p:nvSpPr>
          <p:cNvPr id="9" name="Rectangle 8"/>
          <p:cNvSpPr/>
          <p:nvPr/>
        </p:nvSpPr>
        <p:spPr>
          <a:xfrm>
            <a:off x="243225" y="619202"/>
            <a:ext cx="10783910" cy="923330"/>
          </a:xfrm>
          <a:prstGeom prst="rect">
            <a:avLst/>
          </a:prstGeom>
        </p:spPr>
        <p:txBody>
          <a:bodyPr wrap="square">
            <a:spAutoFit/>
          </a:bodyPr>
          <a:lstStyle/>
          <a:p>
            <a:endParaRPr lang="en-US" dirty="0">
              <a:solidFill>
                <a:schemeClr val="accent6">
                  <a:lumMod val="50000"/>
                </a:schemeClr>
              </a:solidFill>
            </a:endParaRPr>
          </a:p>
          <a:p>
            <a:pPr marL="285750" indent="-285750">
              <a:buFont typeface="Arial" panose="020B0604020202020204" pitchFamily="34" charset="0"/>
              <a:buChar char="•"/>
            </a:pPr>
            <a:endParaRPr lang="en-US" dirty="0" smtClean="0">
              <a:solidFill>
                <a:schemeClr val="accent6">
                  <a:lumMod val="50000"/>
                </a:schemeClr>
              </a:solidFill>
            </a:endParaRPr>
          </a:p>
          <a:p>
            <a:endParaRPr lang="en-US" dirty="0">
              <a:solidFill>
                <a:schemeClr val="accent6">
                  <a:lumMod val="50000"/>
                </a:schemeClr>
              </a:solidFill>
            </a:endParaRPr>
          </a:p>
        </p:txBody>
      </p:sp>
      <p:sp>
        <p:nvSpPr>
          <p:cNvPr id="2" name="Rounded Rectangle 1"/>
          <p:cNvSpPr/>
          <p:nvPr/>
        </p:nvSpPr>
        <p:spPr>
          <a:xfrm>
            <a:off x="354577" y="1516615"/>
            <a:ext cx="1700011" cy="1230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accent6">
                    <a:lumMod val="50000"/>
                  </a:schemeClr>
                </a:solidFill>
              </a:rPr>
              <a:t>New</a:t>
            </a:r>
            <a:r>
              <a:rPr lang="en-US" sz="1600" dirty="0" smtClean="0">
                <a:solidFill>
                  <a:schemeClr val="accent6">
                    <a:lumMod val="50000"/>
                  </a:schemeClr>
                </a:solidFill>
              </a:rPr>
              <a:t> Restore Benefit</a:t>
            </a:r>
            <a:endParaRPr lang="en-US" sz="1600" dirty="0">
              <a:solidFill>
                <a:schemeClr val="accent6">
                  <a:lumMod val="50000"/>
                </a:schemeClr>
              </a:solidFill>
            </a:endParaRPr>
          </a:p>
        </p:txBody>
      </p:sp>
      <p:sp>
        <p:nvSpPr>
          <p:cNvPr id="7" name="Rounded Rectangle 6"/>
          <p:cNvSpPr/>
          <p:nvPr/>
        </p:nvSpPr>
        <p:spPr>
          <a:xfrm>
            <a:off x="3304181" y="1516614"/>
            <a:ext cx="1880832" cy="1230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6">
                    <a:lumMod val="50000"/>
                  </a:schemeClr>
                </a:solidFill>
              </a:rPr>
              <a:t>Cumulative Bonus (10</a:t>
            </a:r>
            <a:r>
              <a:rPr lang="en-US" sz="1600" dirty="0" smtClean="0">
                <a:solidFill>
                  <a:schemeClr val="accent6">
                    <a:lumMod val="50000"/>
                  </a:schemeClr>
                </a:solidFill>
              </a:rPr>
              <a:t>%)</a:t>
            </a:r>
            <a:endParaRPr lang="en-US" sz="1600" dirty="0">
              <a:solidFill>
                <a:schemeClr val="accent6">
                  <a:lumMod val="50000"/>
                </a:schemeClr>
              </a:solidFill>
            </a:endParaRPr>
          </a:p>
        </p:txBody>
      </p:sp>
      <p:sp>
        <p:nvSpPr>
          <p:cNvPr id="8" name="Rounded Rectangle 7"/>
          <p:cNvSpPr/>
          <p:nvPr/>
        </p:nvSpPr>
        <p:spPr>
          <a:xfrm>
            <a:off x="6388418" y="1542532"/>
            <a:ext cx="1696788" cy="12494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6">
                    <a:lumMod val="50000"/>
                  </a:schemeClr>
                </a:solidFill>
              </a:rPr>
              <a:t>Shared Accommodation benefit</a:t>
            </a:r>
          </a:p>
        </p:txBody>
      </p:sp>
      <p:sp>
        <p:nvSpPr>
          <p:cNvPr id="10" name="Rounded Rectangle 9"/>
          <p:cNvSpPr/>
          <p:nvPr/>
        </p:nvSpPr>
        <p:spPr>
          <a:xfrm>
            <a:off x="9234322" y="1537051"/>
            <a:ext cx="1904165" cy="1260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6">
                    <a:lumMod val="50000"/>
                  </a:schemeClr>
                </a:solidFill>
              </a:rPr>
              <a:t>HbA1C Checkup Benefit</a:t>
            </a:r>
            <a:endParaRPr lang="en-US" sz="1600" dirty="0">
              <a:solidFill>
                <a:schemeClr val="accent6">
                  <a:lumMod val="50000"/>
                </a:schemeClr>
              </a:solidFill>
            </a:endParaRPr>
          </a:p>
        </p:txBody>
      </p:sp>
      <p:sp>
        <p:nvSpPr>
          <p:cNvPr id="11" name="Rounded Rectangle 10"/>
          <p:cNvSpPr/>
          <p:nvPr/>
        </p:nvSpPr>
        <p:spPr>
          <a:xfrm>
            <a:off x="1771174" y="3561284"/>
            <a:ext cx="1904165" cy="1260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6">
                    <a:lumMod val="50000"/>
                  </a:schemeClr>
                </a:solidFill>
              </a:rPr>
              <a:t>Cover Type I Diabetes &amp; Type II Diabetes with insulin intake (after applying loading)</a:t>
            </a:r>
          </a:p>
        </p:txBody>
      </p:sp>
      <p:sp>
        <p:nvSpPr>
          <p:cNvPr id="12" name="Rounded Rectangle 11"/>
          <p:cNvSpPr/>
          <p:nvPr/>
        </p:nvSpPr>
        <p:spPr>
          <a:xfrm>
            <a:off x="4826084" y="3561284"/>
            <a:ext cx="1904165" cy="1260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6">
                    <a:lumMod val="50000"/>
                  </a:schemeClr>
                </a:solidFill>
              </a:rPr>
              <a:t>Increased SI options up to 50 lacs</a:t>
            </a:r>
          </a:p>
        </p:txBody>
      </p:sp>
      <p:sp>
        <p:nvSpPr>
          <p:cNvPr id="14" name="Rounded Rectangle 13"/>
          <p:cNvSpPr/>
          <p:nvPr/>
        </p:nvSpPr>
        <p:spPr>
          <a:xfrm>
            <a:off x="8085206" y="3561284"/>
            <a:ext cx="1904165" cy="1260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6">
                    <a:lumMod val="50000"/>
                  </a:schemeClr>
                </a:solidFill>
              </a:rPr>
              <a:t>Waiting </a:t>
            </a:r>
            <a:r>
              <a:rPr lang="en-US" sz="1600" dirty="0">
                <a:solidFill>
                  <a:schemeClr val="accent6">
                    <a:lumMod val="50000"/>
                  </a:schemeClr>
                </a:solidFill>
              </a:rPr>
              <a:t>period on PED reduced to 24 months</a:t>
            </a:r>
          </a:p>
        </p:txBody>
      </p:sp>
    </p:spTree>
    <p:extLst>
      <p:ext uri="{BB962C8B-B14F-4D97-AF65-F5344CB8AC3E}">
        <p14:creationId xmlns:p14="http://schemas.microsoft.com/office/powerpoint/2010/main" val="363211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set>
                                      <p:cBhvr>
                                        <p:cTn id="13" dur="455" fill="hold">
                                          <p:stCondLst>
                                            <p:cond delay="0"/>
                                          </p:stCondLst>
                                        </p:cTn>
                                        <p:tgtEl>
                                          <p:spTgt spid="2"/>
                                        </p:tgtEl>
                                        <p:attrNameLst>
                                          <p:attrName>style.rotation</p:attrName>
                                        </p:attrNameLst>
                                      </p:cBhvr>
                                      <p:to>
                                        <p:strVal val="-45.0"/>
                                      </p:to>
                                    </p:set>
                                    <p:anim calcmode="lin" valueType="num">
                                      <p:cBhvr>
                                        <p:cTn id="14"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mph" presetSubtype="0" fill="hold" grpId="1" nodeType="clickEffect">
                                  <p:stCondLst>
                                    <p:cond delay="0"/>
                                  </p:stCondLst>
                                  <p:iterate type="lt">
                                    <p:tmPct val="0"/>
                                  </p:iterate>
                                  <p:childTnLst>
                                    <p:animClr clrSpc="hsl" dir="cw">
                                      <p:cBhvr override="childStyle">
                                        <p:cTn id="21" dur="500" fill="hold"/>
                                        <p:tgtEl>
                                          <p:spTgt spid="2"/>
                                        </p:tgtEl>
                                        <p:attrNameLst>
                                          <p:attrName>style.color</p:attrName>
                                        </p:attrNameLst>
                                      </p:cBhvr>
                                      <p:by>
                                        <p:hsl h="-7200000" s="0" l="0"/>
                                      </p:by>
                                    </p:animClr>
                                    <p:animClr clrSpc="hsl" dir="cw">
                                      <p:cBhvr>
                                        <p:cTn id="22" dur="500" fill="hold"/>
                                        <p:tgtEl>
                                          <p:spTgt spid="2"/>
                                        </p:tgtEl>
                                        <p:attrNameLst>
                                          <p:attrName>fillcolor</p:attrName>
                                        </p:attrNameLst>
                                      </p:cBhvr>
                                      <p:by>
                                        <p:hsl h="-7200000" s="0" l="0"/>
                                      </p:by>
                                    </p:animClr>
                                    <p:animClr clrSpc="hsl" dir="cw">
                                      <p:cBhvr>
                                        <p:cTn id="23" dur="500" fill="hold"/>
                                        <p:tgtEl>
                                          <p:spTgt spid="2"/>
                                        </p:tgtEl>
                                        <p:attrNameLst>
                                          <p:attrName>stroke.color</p:attrName>
                                        </p:attrNameLst>
                                      </p:cBhvr>
                                      <p:by>
                                        <p:hsl h="-7200000" s="0" l="0"/>
                                      </p:by>
                                    </p:animClr>
                                    <p:set>
                                      <p:cBhvr>
                                        <p:cTn id="24" dur="500" fill="hold"/>
                                        <p:tgtEl>
                                          <p:spTgt spid="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by="(-#ppt_w*2)" calcmode="lin" valueType="num">
                                      <p:cBhvr rctx="PPT">
                                        <p:cTn id="29" dur="500" autoRev="1" fill="hold">
                                          <p:stCondLst>
                                            <p:cond delay="0"/>
                                          </p:stCondLst>
                                        </p:cTn>
                                        <p:tgtEl>
                                          <p:spTgt spid="7"/>
                                        </p:tgtEl>
                                        <p:attrNameLst>
                                          <p:attrName>ppt_w</p:attrName>
                                        </p:attrNameLst>
                                      </p:cBhvr>
                                    </p:anim>
                                    <p:anim by="(#ppt_w*0.50)" calcmode="lin" valueType="num">
                                      <p:cBhvr>
                                        <p:cTn id="30" dur="500" decel="50000" autoRev="1" fill="hold">
                                          <p:stCondLst>
                                            <p:cond delay="0"/>
                                          </p:stCondLst>
                                        </p:cTn>
                                        <p:tgtEl>
                                          <p:spTgt spid="7"/>
                                        </p:tgtEl>
                                        <p:attrNameLst>
                                          <p:attrName>ppt_x</p:attrName>
                                        </p:attrNameLst>
                                      </p:cBhvr>
                                    </p:anim>
                                    <p:anim from="(-#ppt_h/2)" to="(#ppt_y)" calcmode="lin" valueType="num">
                                      <p:cBhvr>
                                        <p:cTn id="31" dur="1000" fill="hold">
                                          <p:stCondLst>
                                            <p:cond delay="0"/>
                                          </p:stCondLst>
                                        </p:cTn>
                                        <p:tgtEl>
                                          <p:spTgt spid="7"/>
                                        </p:tgtEl>
                                        <p:attrNameLst>
                                          <p:attrName>ppt_y</p:attrName>
                                        </p:attrNameLst>
                                      </p:cBhvr>
                                    </p:anim>
                                    <p:animRot by="21600000">
                                      <p:cBhvr>
                                        <p:cTn id="32" dur="1000" fill="hold">
                                          <p:stCondLst>
                                            <p:cond delay="0"/>
                                          </p:stCondLst>
                                        </p:cTn>
                                        <p:tgtEl>
                                          <p:spTgt spid="7"/>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mph" presetSubtype="0" fill="hold" grpId="1" nodeType="clickEffect">
                                  <p:stCondLst>
                                    <p:cond delay="0"/>
                                  </p:stCondLst>
                                  <p:iterate type="lt">
                                    <p:tmPct val="0"/>
                                  </p:iterate>
                                  <p:childTnLst>
                                    <p:animClr clrSpc="hsl" dir="cw">
                                      <p:cBhvr override="childStyle">
                                        <p:cTn id="36" dur="500" fill="hold"/>
                                        <p:tgtEl>
                                          <p:spTgt spid="7"/>
                                        </p:tgtEl>
                                        <p:attrNameLst>
                                          <p:attrName>style.color</p:attrName>
                                        </p:attrNameLst>
                                      </p:cBhvr>
                                      <p:by>
                                        <p:hsl h="-7200000" s="0" l="0"/>
                                      </p:by>
                                    </p:animClr>
                                    <p:animClr clrSpc="hsl" dir="cw">
                                      <p:cBhvr>
                                        <p:cTn id="37" dur="500" fill="hold"/>
                                        <p:tgtEl>
                                          <p:spTgt spid="7"/>
                                        </p:tgtEl>
                                        <p:attrNameLst>
                                          <p:attrName>fillcolor</p:attrName>
                                        </p:attrNameLst>
                                      </p:cBhvr>
                                      <p:by>
                                        <p:hsl h="-7200000" s="0" l="0"/>
                                      </p:by>
                                    </p:animClr>
                                    <p:animClr clrSpc="hsl" dir="cw">
                                      <p:cBhvr>
                                        <p:cTn id="38" dur="500" fill="hold"/>
                                        <p:tgtEl>
                                          <p:spTgt spid="7"/>
                                        </p:tgtEl>
                                        <p:attrNameLst>
                                          <p:attrName>stroke.color</p:attrName>
                                        </p:attrNameLst>
                                      </p:cBhvr>
                                      <p:by>
                                        <p:hsl h="-7200000" s="0" l="0"/>
                                      </p:by>
                                    </p:animClr>
                                    <p:set>
                                      <p:cBhvr>
                                        <p:cTn id="39" dur="500" fill="hold"/>
                                        <p:tgtEl>
                                          <p:spTgt spid="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mph" presetSubtype="0" fill="hold" grpId="1" nodeType="clickEffect">
                                  <p:stCondLst>
                                    <p:cond delay="0"/>
                                  </p:stCondLst>
                                  <p:childTnLst>
                                    <p:animClr clrSpc="hsl" dir="cw">
                                      <p:cBhvr override="childStyle">
                                        <p:cTn id="48" dur="500" fill="hold"/>
                                        <p:tgtEl>
                                          <p:spTgt spid="8"/>
                                        </p:tgtEl>
                                        <p:attrNameLst>
                                          <p:attrName>style.color</p:attrName>
                                        </p:attrNameLst>
                                      </p:cBhvr>
                                      <p:by>
                                        <p:hsl h="-7200000" s="0" l="0"/>
                                      </p:by>
                                    </p:animClr>
                                    <p:animClr clrSpc="hsl" dir="cw">
                                      <p:cBhvr>
                                        <p:cTn id="49" dur="500" fill="hold"/>
                                        <p:tgtEl>
                                          <p:spTgt spid="8"/>
                                        </p:tgtEl>
                                        <p:attrNameLst>
                                          <p:attrName>fillcolor</p:attrName>
                                        </p:attrNameLst>
                                      </p:cBhvr>
                                      <p:by>
                                        <p:hsl h="-7200000" s="0" l="0"/>
                                      </p:by>
                                    </p:animClr>
                                    <p:animClr clrSpc="hsl" dir="cw">
                                      <p:cBhvr>
                                        <p:cTn id="50" dur="500" fill="hold"/>
                                        <p:tgtEl>
                                          <p:spTgt spid="8"/>
                                        </p:tgtEl>
                                        <p:attrNameLst>
                                          <p:attrName>stroke.color</p:attrName>
                                        </p:attrNameLst>
                                      </p:cBhvr>
                                      <p:by>
                                        <p:hsl h="-7200000" s="0" l="0"/>
                                      </p:by>
                                    </p:animClr>
                                    <p:set>
                                      <p:cBhvr>
                                        <p:cTn id="51" dur="500" fill="hold"/>
                                        <p:tgtEl>
                                          <p:spTgt spid="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mph" presetSubtype="0" fill="hold" grpId="1" nodeType="clickEffect">
                                  <p:stCondLst>
                                    <p:cond delay="0"/>
                                  </p:stCondLst>
                                  <p:childTnLst>
                                    <p:animClr clrSpc="hsl" dir="cw">
                                      <p:cBhvr override="childStyle">
                                        <p:cTn id="62" dur="500" fill="hold"/>
                                        <p:tgtEl>
                                          <p:spTgt spid="10"/>
                                        </p:tgtEl>
                                        <p:attrNameLst>
                                          <p:attrName>style.color</p:attrName>
                                        </p:attrNameLst>
                                      </p:cBhvr>
                                      <p:by>
                                        <p:hsl h="-7200000" s="0" l="0"/>
                                      </p:by>
                                    </p:animClr>
                                    <p:animClr clrSpc="hsl" dir="cw">
                                      <p:cBhvr>
                                        <p:cTn id="63" dur="500" fill="hold"/>
                                        <p:tgtEl>
                                          <p:spTgt spid="10"/>
                                        </p:tgtEl>
                                        <p:attrNameLst>
                                          <p:attrName>fillcolor</p:attrName>
                                        </p:attrNameLst>
                                      </p:cBhvr>
                                      <p:by>
                                        <p:hsl h="-7200000" s="0" l="0"/>
                                      </p:by>
                                    </p:animClr>
                                    <p:animClr clrSpc="hsl" dir="cw">
                                      <p:cBhvr>
                                        <p:cTn id="64" dur="500" fill="hold"/>
                                        <p:tgtEl>
                                          <p:spTgt spid="10"/>
                                        </p:tgtEl>
                                        <p:attrNameLst>
                                          <p:attrName>stroke.color</p:attrName>
                                        </p:attrNameLst>
                                      </p:cBhvr>
                                      <p:by>
                                        <p:hsl h="-7200000" s="0" l="0"/>
                                      </p:by>
                                    </p:animClr>
                                    <p:set>
                                      <p:cBhvr>
                                        <p:cTn id="65" dur="500" fill="hold"/>
                                        <p:tgtEl>
                                          <p:spTgt spid="10"/>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1000" fill="hold"/>
                                        <p:tgtEl>
                                          <p:spTgt spid="11"/>
                                        </p:tgtEl>
                                        <p:attrNameLst>
                                          <p:attrName>ppt_w</p:attrName>
                                        </p:attrNameLst>
                                      </p:cBhvr>
                                      <p:tavLst>
                                        <p:tav tm="0">
                                          <p:val>
                                            <p:fltVal val="0"/>
                                          </p:val>
                                        </p:tav>
                                        <p:tav tm="100000">
                                          <p:val>
                                            <p:strVal val="#ppt_w"/>
                                          </p:val>
                                        </p:tav>
                                      </p:tavLst>
                                    </p:anim>
                                    <p:anim calcmode="lin" valueType="num">
                                      <p:cBhvr>
                                        <p:cTn id="71" dur="1000" fill="hold"/>
                                        <p:tgtEl>
                                          <p:spTgt spid="11"/>
                                        </p:tgtEl>
                                        <p:attrNameLst>
                                          <p:attrName>ppt_h</p:attrName>
                                        </p:attrNameLst>
                                      </p:cBhvr>
                                      <p:tavLst>
                                        <p:tav tm="0">
                                          <p:val>
                                            <p:fltVal val="0"/>
                                          </p:val>
                                        </p:tav>
                                        <p:tav tm="100000">
                                          <p:val>
                                            <p:strVal val="#ppt_h"/>
                                          </p:val>
                                        </p:tav>
                                      </p:tavLst>
                                    </p:anim>
                                    <p:anim calcmode="lin" valueType="num">
                                      <p:cBhvr>
                                        <p:cTn id="7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mph" presetSubtype="0" fill="hold" grpId="1" nodeType="clickEffect">
                                  <p:stCondLst>
                                    <p:cond delay="0"/>
                                  </p:stCondLst>
                                  <p:childTnLst>
                                    <p:animClr clrSpc="hsl" dir="cw">
                                      <p:cBhvr override="childStyle">
                                        <p:cTn id="77" dur="500" fill="hold"/>
                                        <p:tgtEl>
                                          <p:spTgt spid="11"/>
                                        </p:tgtEl>
                                        <p:attrNameLst>
                                          <p:attrName>style.color</p:attrName>
                                        </p:attrNameLst>
                                      </p:cBhvr>
                                      <p:by>
                                        <p:hsl h="-7200000" s="0" l="0"/>
                                      </p:by>
                                    </p:animClr>
                                    <p:animClr clrSpc="hsl" dir="cw">
                                      <p:cBhvr>
                                        <p:cTn id="78" dur="500" fill="hold"/>
                                        <p:tgtEl>
                                          <p:spTgt spid="11"/>
                                        </p:tgtEl>
                                        <p:attrNameLst>
                                          <p:attrName>fillcolor</p:attrName>
                                        </p:attrNameLst>
                                      </p:cBhvr>
                                      <p:by>
                                        <p:hsl h="-7200000" s="0" l="0"/>
                                      </p:by>
                                    </p:animClr>
                                    <p:animClr clrSpc="hsl" dir="cw">
                                      <p:cBhvr>
                                        <p:cTn id="79" dur="500" fill="hold"/>
                                        <p:tgtEl>
                                          <p:spTgt spid="11"/>
                                        </p:tgtEl>
                                        <p:attrNameLst>
                                          <p:attrName>stroke.color</p:attrName>
                                        </p:attrNameLst>
                                      </p:cBhvr>
                                      <p:by>
                                        <p:hsl h="-7200000" s="0" l="0"/>
                                      </p:by>
                                    </p:animClr>
                                    <p:set>
                                      <p:cBhvr>
                                        <p:cTn id="80" dur="500" fill="hold"/>
                                        <p:tgtEl>
                                          <p:spTgt spid="11"/>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35"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2000"/>
                                        <p:tgtEl>
                                          <p:spTgt spid="12"/>
                                        </p:tgtEl>
                                      </p:cBhvr>
                                    </p:animEffect>
                                    <p:anim calcmode="lin" valueType="num">
                                      <p:cBhvr>
                                        <p:cTn id="86" dur="2000" fill="hold"/>
                                        <p:tgtEl>
                                          <p:spTgt spid="12"/>
                                        </p:tgtEl>
                                        <p:attrNameLst>
                                          <p:attrName>style.rotation</p:attrName>
                                        </p:attrNameLst>
                                      </p:cBhvr>
                                      <p:tavLst>
                                        <p:tav tm="0">
                                          <p:val>
                                            <p:fltVal val="720"/>
                                          </p:val>
                                        </p:tav>
                                        <p:tav tm="100000">
                                          <p:val>
                                            <p:fltVal val="0"/>
                                          </p:val>
                                        </p:tav>
                                      </p:tavLst>
                                    </p:anim>
                                    <p:anim calcmode="lin" valueType="num">
                                      <p:cBhvr>
                                        <p:cTn id="87" dur="2000" fill="hold"/>
                                        <p:tgtEl>
                                          <p:spTgt spid="12"/>
                                        </p:tgtEl>
                                        <p:attrNameLst>
                                          <p:attrName>ppt_h</p:attrName>
                                        </p:attrNameLst>
                                      </p:cBhvr>
                                      <p:tavLst>
                                        <p:tav tm="0">
                                          <p:val>
                                            <p:fltVal val="0"/>
                                          </p:val>
                                        </p:tav>
                                        <p:tav tm="100000">
                                          <p:val>
                                            <p:strVal val="#ppt_h"/>
                                          </p:val>
                                        </p:tav>
                                      </p:tavLst>
                                    </p:anim>
                                    <p:anim calcmode="lin" valueType="num">
                                      <p:cBhvr>
                                        <p:cTn id="88"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mph" presetSubtype="0" fill="hold" grpId="1" nodeType="clickEffect">
                                  <p:stCondLst>
                                    <p:cond delay="0"/>
                                  </p:stCondLst>
                                  <p:childTnLst>
                                    <p:animClr clrSpc="hsl" dir="cw">
                                      <p:cBhvr override="childStyle">
                                        <p:cTn id="92" dur="500" fill="hold"/>
                                        <p:tgtEl>
                                          <p:spTgt spid="12"/>
                                        </p:tgtEl>
                                        <p:attrNameLst>
                                          <p:attrName>style.color</p:attrName>
                                        </p:attrNameLst>
                                      </p:cBhvr>
                                      <p:by>
                                        <p:hsl h="-7200000" s="0" l="0"/>
                                      </p:by>
                                    </p:animClr>
                                    <p:animClr clrSpc="hsl" dir="cw">
                                      <p:cBhvr>
                                        <p:cTn id="93" dur="500" fill="hold"/>
                                        <p:tgtEl>
                                          <p:spTgt spid="12"/>
                                        </p:tgtEl>
                                        <p:attrNameLst>
                                          <p:attrName>fillcolor</p:attrName>
                                        </p:attrNameLst>
                                      </p:cBhvr>
                                      <p:by>
                                        <p:hsl h="-7200000" s="0" l="0"/>
                                      </p:by>
                                    </p:animClr>
                                    <p:animClr clrSpc="hsl" dir="cw">
                                      <p:cBhvr>
                                        <p:cTn id="94" dur="500" fill="hold"/>
                                        <p:tgtEl>
                                          <p:spTgt spid="12"/>
                                        </p:tgtEl>
                                        <p:attrNameLst>
                                          <p:attrName>stroke.color</p:attrName>
                                        </p:attrNameLst>
                                      </p:cBhvr>
                                      <p:by>
                                        <p:hsl h="-7200000" s="0" l="0"/>
                                      </p:by>
                                    </p:animClr>
                                    <p:set>
                                      <p:cBhvr>
                                        <p:cTn id="95" dur="500" fill="hold"/>
                                        <p:tgtEl>
                                          <p:spTgt spid="12"/>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50" presetClass="entr" presetSubtype="0" decel="10000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1000" fill="hold"/>
                                        <p:tgtEl>
                                          <p:spTgt spid="14"/>
                                        </p:tgtEl>
                                        <p:attrNameLst>
                                          <p:attrName>ppt_w</p:attrName>
                                        </p:attrNameLst>
                                      </p:cBhvr>
                                      <p:tavLst>
                                        <p:tav tm="0">
                                          <p:val>
                                            <p:strVal val="#ppt_w+.3"/>
                                          </p:val>
                                        </p:tav>
                                        <p:tav tm="100000">
                                          <p:val>
                                            <p:strVal val="#ppt_w"/>
                                          </p:val>
                                        </p:tav>
                                      </p:tavLst>
                                    </p:anim>
                                    <p:anim calcmode="lin" valueType="num">
                                      <p:cBhvr>
                                        <p:cTn id="101" dur="1000" fill="hold"/>
                                        <p:tgtEl>
                                          <p:spTgt spid="14"/>
                                        </p:tgtEl>
                                        <p:attrNameLst>
                                          <p:attrName>ppt_h</p:attrName>
                                        </p:attrNameLst>
                                      </p:cBhvr>
                                      <p:tavLst>
                                        <p:tav tm="0">
                                          <p:val>
                                            <p:strVal val="#ppt_h"/>
                                          </p:val>
                                        </p:tav>
                                        <p:tav tm="100000">
                                          <p:val>
                                            <p:strVal val="#ppt_h"/>
                                          </p:val>
                                        </p:tav>
                                      </p:tavLst>
                                    </p:anim>
                                    <p:animEffect transition="in" filter="fade">
                                      <p:cBhvr>
                                        <p:cTn id="102" dur="10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mph" presetSubtype="0" fill="hold" grpId="1" nodeType="clickEffect">
                                  <p:stCondLst>
                                    <p:cond delay="0"/>
                                  </p:stCondLst>
                                  <p:childTnLst>
                                    <p:animClr clrSpc="hsl" dir="cw">
                                      <p:cBhvr override="childStyle">
                                        <p:cTn id="106" dur="500" fill="hold"/>
                                        <p:tgtEl>
                                          <p:spTgt spid="14"/>
                                        </p:tgtEl>
                                        <p:attrNameLst>
                                          <p:attrName>style.color</p:attrName>
                                        </p:attrNameLst>
                                      </p:cBhvr>
                                      <p:by>
                                        <p:hsl h="-7200000" s="0" l="0"/>
                                      </p:by>
                                    </p:animClr>
                                    <p:animClr clrSpc="hsl" dir="cw">
                                      <p:cBhvr>
                                        <p:cTn id="107" dur="500" fill="hold"/>
                                        <p:tgtEl>
                                          <p:spTgt spid="14"/>
                                        </p:tgtEl>
                                        <p:attrNameLst>
                                          <p:attrName>fillcolor</p:attrName>
                                        </p:attrNameLst>
                                      </p:cBhvr>
                                      <p:by>
                                        <p:hsl h="-7200000" s="0" l="0"/>
                                      </p:by>
                                    </p:animClr>
                                    <p:animClr clrSpc="hsl" dir="cw">
                                      <p:cBhvr>
                                        <p:cTn id="108" dur="500" fill="hold"/>
                                        <p:tgtEl>
                                          <p:spTgt spid="14"/>
                                        </p:tgtEl>
                                        <p:attrNameLst>
                                          <p:attrName>stroke.color</p:attrName>
                                        </p:attrNameLst>
                                      </p:cBhvr>
                                      <p:by>
                                        <p:hsl h="-7200000" s="0" l="0"/>
                                      </p:by>
                                    </p:animClr>
                                    <p:set>
                                      <p:cBhvr>
                                        <p:cTn id="109"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3" y="128610"/>
            <a:ext cx="10971609" cy="798669"/>
          </a:xfrm>
        </p:spPr>
        <p:txBody>
          <a:bodyPr>
            <a:normAutofit/>
          </a:bodyPr>
          <a:lstStyle/>
          <a:p>
            <a:r>
              <a:rPr lang="en-US" b="1" dirty="0">
                <a:solidFill>
                  <a:srgbClr val="F27121"/>
                </a:solidFill>
              </a:rPr>
              <a:t>Eligibility Criteria</a:t>
            </a:r>
          </a:p>
        </p:txBody>
      </p:sp>
      <p:graphicFrame>
        <p:nvGraphicFramePr>
          <p:cNvPr id="7" name="Table 6"/>
          <p:cNvGraphicFramePr>
            <a:graphicFrameLocks noGrp="1"/>
          </p:cNvGraphicFramePr>
          <p:nvPr>
            <p:extLst>
              <p:ext uri="{D42A27DB-BD31-4B8C-83A1-F6EECF244321}">
                <p14:modId xmlns:p14="http://schemas.microsoft.com/office/powerpoint/2010/main" val="3430647008"/>
              </p:ext>
            </p:extLst>
          </p:nvPr>
        </p:nvGraphicFramePr>
        <p:xfrm>
          <a:off x="1805974" y="1155700"/>
          <a:ext cx="7632848" cy="3291840"/>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2475518">
                  <a:extLst>
                    <a:ext uri="{9D8B030D-6E8A-4147-A177-3AD203B41FA5}">
                      <a16:colId xmlns:a16="http://schemas.microsoft.com/office/drawing/2014/main" val="20000"/>
                    </a:ext>
                  </a:extLst>
                </a:gridCol>
                <a:gridCol w="5157330">
                  <a:extLst>
                    <a:ext uri="{9D8B030D-6E8A-4147-A177-3AD203B41FA5}">
                      <a16:colId xmlns:a16="http://schemas.microsoft.com/office/drawing/2014/main" val="20001"/>
                    </a:ext>
                  </a:extLst>
                </a:gridCol>
              </a:tblGrid>
              <a:tr h="356295">
                <a:tc>
                  <a:txBody>
                    <a:bodyPr/>
                    <a:lstStyle/>
                    <a:p>
                      <a:r>
                        <a:rPr lang="en-US" sz="1800" dirty="0" smtClean="0"/>
                        <a:t>Criteria</a:t>
                      </a:r>
                      <a:endParaRPr lang="en-US" sz="1800" dirty="0">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solidFill>
                      <a:schemeClr val="accent2"/>
                    </a:solidFill>
                  </a:tcPr>
                </a:tc>
                <a:tc>
                  <a:txBody>
                    <a:bodyPr/>
                    <a:lstStyle/>
                    <a:p>
                      <a:r>
                        <a:rPr lang="en-US" sz="1800" dirty="0" smtClean="0"/>
                        <a:t>Details</a:t>
                      </a:r>
                      <a:endParaRPr lang="en-US" sz="1800" dirty="0">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752301">
                <a:tc>
                  <a:txBody>
                    <a:bodyPr/>
                    <a:lstStyle/>
                    <a:p>
                      <a:r>
                        <a:rPr lang="en-US" sz="1800" dirty="0" smtClean="0">
                          <a:solidFill>
                            <a:schemeClr val="accent6">
                              <a:lumMod val="50000"/>
                            </a:schemeClr>
                          </a:solidFill>
                        </a:rPr>
                        <a:t>Eligibility</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Individuals</a:t>
                      </a:r>
                      <a:r>
                        <a:rPr lang="en-US" sz="1800" baseline="0" dirty="0" smtClean="0">
                          <a:solidFill>
                            <a:schemeClr val="accent6">
                              <a:lumMod val="50000"/>
                            </a:schemeClr>
                          </a:solidFill>
                        </a:rPr>
                        <a:t> </a:t>
                      </a:r>
                      <a:r>
                        <a:rPr lang="en-US" sz="1800" dirty="0" smtClean="0">
                          <a:solidFill>
                            <a:schemeClr val="accent6">
                              <a:lumMod val="50000"/>
                            </a:schemeClr>
                          </a:solidFill>
                        </a:rPr>
                        <a:t>suffering from Type 2 Diabetes Mellitus, </a:t>
                      </a:r>
                      <a:r>
                        <a:rPr lang="en-US" sz="1800" b="1" dirty="0" smtClean="0">
                          <a:solidFill>
                            <a:schemeClr val="accent6">
                              <a:lumMod val="50000"/>
                            </a:schemeClr>
                          </a:solidFill>
                        </a:rPr>
                        <a:t>Type 1 Diabetes</a:t>
                      </a:r>
                      <a:r>
                        <a:rPr lang="en-US" sz="1800" dirty="0" smtClean="0">
                          <a:solidFill>
                            <a:schemeClr val="accent6">
                              <a:lumMod val="50000"/>
                            </a:schemeClr>
                          </a:solidFill>
                        </a:rPr>
                        <a:t>,</a:t>
                      </a:r>
                      <a:r>
                        <a:rPr lang="en-US" sz="1800" baseline="0" dirty="0" smtClean="0">
                          <a:solidFill>
                            <a:schemeClr val="accent6">
                              <a:lumMod val="50000"/>
                            </a:schemeClr>
                          </a:solidFill>
                        </a:rPr>
                        <a:t> </a:t>
                      </a:r>
                      <a:r>
                        <a:rPr lang="en-US" sz="1800" dirty="0" smtClean="0">
                          <a:solidFill>
                            <a:schemeClr val="accent6">
                              <a:lumMod val="50000"/>
                            </a:schemeClr>
                          </a:solidFill>
                        </a:rPr>
                        <a:t>Impaired Fasting Glucose (IFG), Impaired Glucose Tolerance (IGT) and/or Hypertension</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355634">
                <a:tc>
                  <a:txBody>
                    <a:bodyPr/>
                    <a:lstStyle/>
                    <a:p>
                      <a:r>
                        <a:rPr lang="en-US" sz="1800" dirty="0" smtClean="0">
                          <a:solidFill>
                            <a:schemeClr val="accent6">
                              <a:lumMod val="50000"/>
                            </a:schemeClr>
                          </a:solidFill>
                        </a:rPr>
                        <a:t>Policy Type</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Individual sum insured basis (one member per policy)</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553967">
                <a:tc>
                  <a:txBody>
                    <a:bodyPr/>
                    <a:lstStyle/>
                    <a:p>
                      <a:r>
                        <a:rPr lang="en-US" sz="1800" dirty="0" smtClean="0">
                          <a:solidFill>
                            <a:schemeClr val="accent6">
                              <a:lumMod val="50000"/>
                            </a:schemeClr>
                          </a:solidFill>
                        </a:rPr>
                        <a:t>Age Limit</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Min</a:t>
                      </a:r>
                      <a:r>
                        <a:rPr lang="en-US" sz="1800" baseline="0" dirty="0" smtClean="0">
                          <a:solidFill>
                            <a:schemeClr val="accent6">
                              <a:lumMod val="50000"/>
                            </a:schemeClr>
                          </a:solidFill>
                        </a:rPr>
                        <a:t> entry age : 18 yrs</a:t>
                      </a:r>
                    </a:p>
                    <a:p>
                      <a:r>
                        <a:rPr lang="en-US" sz="1800" baseline="0" dirty="0" smtClean="0">
                          <a:solidFill>
                            <a:schemeClr val="accent6">
                              <a:lumMod val="50000"/>
                            </a:schemeClr>
                          </a:solidFill>
                        </a:rPr>
                        <a:t>Max entry age : 65 yrs</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362473">
                <a:tc>
                  <a:txBody>
                    <a:bodyPr/>
                    <a:lstStyle/>
                    <a:p>
                      <a:r>
                        <a:rPr lang="en-US" sz="1800" dirty="0" smtClean="0">
                          <a:solidFill>
                            <a:schemeClr val="accent6">
                              <a:lumMod val="50000"/>
                            </a:schemeClr>
                          </a:solidFill>
                        </a:rPr>
                        <a:t>Cover ceasing</a:t>
                      </a:r>
                      <a:r>
                        <a:rPr lang="en-US" sz="1800" baseline="0" dirty="0" smtClean="0">
                          <a:solidFill>
                            <a:schemeClr val="accent6">
                              <a:lumMod val="50000"/>
                            </a:schemeClr>
                          </a:solidFill>
                        </a:rPr>
                        <a:t> age</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No</a:t>
                      </a:r>
                      <a:r>
                        <a:rPr lang="en-US" sz="1800" baseline="0" dirty="0" smtClean="0">
                          <a:solidFill>
                            <a:schemeClr val="accent6">
                              <a:lumMod val="50000"/>
                            </a:schemeClr>
                          </a:solidFill>
                        </a:rPr>
                        <a:t> cover ceasing age</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355634">
                <a:tc>
                  <a:txBody>
                    <a:bodyPr/>
                    <a:lstStyle/>
                    <a:p>
                      <a:r>
                        <a:rPr lang="en-US" sz="1800" dirty="0" smtClean="0">
                          <a:solidFill>
                            <a:schemeClr val="accent6">
                              <a:lumMod val="50000"/>
                            </a:schemeClr>
                          </a:solidFill>
                        </a:rPr>
                        <a:t>Policy period</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One year</a:t>
                      </a:r>
                      <a:endParaRPr lang="en-US" sz="1800" dirty="0">
                        <a:solidFill>
                          <a:schemeClr val="accent6">
                            <a:lumMod val="50000"/>
                          </a:schemeClr>
                        </a:solidFill>
                        <a:latin typeface="+mj-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bl>
          </a:graphicData>
        </a:graphic>
      </p:graphicFrame>
      <p:sp>
        <p:nvSpPr>
          <p:cNvPr id="10" name="Rounded Rectangle 9"/>
          <p:cNvSpPr/>
          <p:nvPr/>
        </p:nvSpPr>
        <p:spPr>
          <a:xfrm>
            <a:off x="1805974" y="4884172"/>
            <a:ext cx="7776864" cy="864096"/>
          </a:xfrm>
          <a:prstGeom prst="roundRect">
            <a:avLst/>
          </a:prstGeom>
          <a:solidFill>
            <a:schemeClr val="accent2"/>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lvl="1">
              <a:lnSpc>
                <a:spcPct val="150000"/>
              </a:lnSpc>
              <a:buClr>
                <a:schemeClr val="accent1"/>
              </a:buClr>
              <a:defRPr/>
            </a:pPr>
            <a:r>
              <a:rPr lang="en-US" b="1" dirty="0" smtClean="0">
                <a:solidFill>
                  <a:schemeClr val="accent6">
                    <a:lumMod val="50000"/>
                  </a:schemeClr>
                </a:solidFill>
              </a:rPr>
              <a:t>Improvements</a:t>
            </a:r>
            <a:r>
              <a:rPr lang="en-US" dirty="0" smtClean="0">
                <a:solidFill>
                  <a:schemeClr val="accent6">
                    <a:lumMod val="50000"/>
                  </a:schemeClr>
                </a:solidFill>
              </a:rPr>
              <a:t>: Covering Type 1 Diabetes and Type 2 Diabetes with insulin intake which were earlier outright rejections.</a:t>
            </a:r>
            <a:endParaRPr lang="en-US" dirty="0">
              <a:solidFill>
                <a:schemeClr val="accent6">
                  <a:lumMod val="50000"/>
                </a:schemeClr>
              </a:solidFill>
            </a:endParaRPr>
          </a:p>
        </p:txBody>
      </p:sp>
    </p:spTree>
    <p:extLst>
      <p:ext uri="{BB962C8B-B14F-4D97-AF65-F5344CB8AC3E}">
        <p14:creationId xmlns:p14="http://schemas.microsoft.com/office/powerpoint/2010/main" val="212940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mph" presetSubtype="0" fill="hold" grpId="1" nodeType="clickEffect">
                                  <p:stCondLst>
                                    <p:cond delay="0"/>
                                  </p:stCondLst>
                                  <p:childTnLst>
                                    <p:animClr clrSpc="hsl" dir="cw">
                                      <p:cBhvr override="childStyle">
                                        <p:cTn id="25" dur="500" fill="hold"/>
                                        <p:tgtEl>
                                          <p:spTgt spid="10"/>
                                        </p:tgtEl>
                                        <p:attrNameLst>
                                          <p:attrName>style.color</p:attrName>
                                        </p:attrNameLst>
                                      </p:cBhvr>
                                      <p:by>
                                        <p:hsl h="-7200000" s="0" l="0"/>
                                      </p:by>
                                    </p:animClr>
                                    <p:animClr clrSpc="hsl" dir="cw">
                                      <p:cBhvr>
                                        <p:cTn id="26" dur="500" fill="hold"/>
                                        <p:tgtEl>
                                          <p:spTgt spid="10"/>
                                        </p:tgtEl>
                                        <p:attrNameLst>
                                          <p:attrName>fillcolor</p:attrName>
                                        </p:attrNameLst>
                                      </p:cBhvr>
                                      <p:by>
                                        <p:hsl h="-7200000" s="0" l="0"/>
                                      </p:by>
                                    </p:animClr>
                                    <p:animClr clrSpc="hsl" dir="cw">
                                      <p:cBhvr>
                                        <p:cTn id="27" dur="500" fill="hold"/>
                                        <p:tgtEl>
                                          <p:spTgt spid="10"/>
                                        </p:tgtEl>
                                        <p:attrNameLst>
                                          <p:attrName>stroke.color</p:attrName>
                                        </p:attrNameLst>
                                      </p:cBhvr>
                                      <p:by>
                                        <p:hsl h="-7200000" s="0" l="0"/>
                                      </p:by>
                                    </p:animClr>
                                    <p:set>
                                      <p:cBhvr>
                                        <p:cTn id="28"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67" y="212072"/>
            <a:ext cx="10971609" cy="592607"/>
          </a:xfrm>
        </p:spPr>
        <p:txBody>
          <a:bodyPr>
            <a:normAutofit/>
          </a:bodyPr>
          <a:lstStyle/>
          <a:p>
            <a:r>
              <a:rPr lang="en-US" dirty="0">
                <a:solidFill>
                  <a:schemeClr val="accent2"/>
                </a:solidFill>
                <a:effectLst/>
                <a:latin typeface="+mj-lt"/>
                <a:cs typeface="Calibri" pitchFamily="34" charset="0"/>
              </a:rPr>
              <a:t>Sum Insured Options</a:t>
            </a:r>
          </a:p>
        </p:txBody>
      </p:sp>
      <p:graphicFrame>
        <p:nvGraphicFramePr>
          <p:cNvPr id="3" name="Diagram 2"/>
          <p:cNvGraphicFramePr/>
          <p:nvPr>
            <p:extLst/>
          </p:nvPr>
        </p:nvGraphicFramePr>
        <p:xfrm>
          <a:off x="141669" y="1931830"/>
          <a:ext cx="11758410" cy="3297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274757" y="2946180"/>
            <a:ext cx="1167678" cy="1368152"/>
          </a:xfrm>
          <a:prstGeom prst="roundRect">
            <a:avLst/>
          </a:prstGeom>
          <a:solidFill>
            <a:schemeClr val="bg1"/>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F96A1B"/>
                </a:solidFill>
                <a:latin typeface="+mj-lt"/>
              </a:rPr>
              <a:t>200,000</a:t>
            </a:r>
          </a:p>
        </p:txBody>
      </p:sp>
      <p:sp>
        <p:nvSpPr>
          <p:cNvPr id="15" name="Rounded Rectangle 14"/>
          <p:cNvSpPr/>
          <p:nvPr/>
        </p:nvSpPr>
        <p:spPr>
          <a:xfrm>
            <a:off x="1626286" y="2946180"/>
            <a:ext cx="1220737" cy="1368152"/>
          </a:xfrm>
          <a:prstGeom prst="roundRect">
            <a:avLst/>
          </a:prstGeom>
          <a:solidFill>
            <a:schemeClr val="bg1"/>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F96A1B"/>
                </a:solidFill>
                <a:latin typeface="+mj-lt"/>
              </a:rPr>
              <a:t>300,000</a:t>
            </a:r>
          </a:p>
        </p:txBody>
      </p:sp>
      <p:sp>
        <p:nvSpPr>
          <p:cNvPr id="16" name="Rounded Rectangle 15"/>
          <p:cNvSpPr/>
          <p:nvPr/>
        </p:nvSpPr>
        <p:spPr>
          <a:xfrm>
            <a:off x="3002655" y="2946180"/>
            <a:ext cx="1278399" cy="1368152"/>
          </a:xfrm>
          <a:prstGeom prst="roundRect">
            <a:avLst/>
          </a:prstGeom>
          <a:solidFill>
            <a:schemeClr val="bg1"/>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F96A1B"/>
                </a:solidFill>
                <a:latin typeface="+mj-lt"/>
              </a:rPr>
              <a:t>500,000</a:t>
            </a:r>
          </a:p>
        </p:txBody>
      </p:sp>
      <p:sp>
        <p:nvSpPr>
          <p:cNvPr id="17" name="Rounded Rectangle 16"/>
          <p:cNvSpPr/>
          <p:nvPr/>
        </p:nvSpPr>
        <p:spPr>
          <a:xfrm>
            <a:off x="5823406" y="2946180"/>
            <a:ext cx="1243040" cy="1368152"/>
          </a:xfrm>
          <a:prstGeom prst="roundRect">
            <a:avLst/>
          </a:prstGeom>
          <a:solidFill>
            <a:schemeClr val="accent1">
              <a:lumMod val="20000"/>
              <a:lumOff val="80000"/>
            </a:schemeClr>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rgbClr val="F96A1B"/>
                </a:solidFill>
                <a:latin typeface="+mj-lt"/>
              </a:rPr>
              <a:t>1500,000</a:t>
            </a:r>
            <a:endParaRPr lang="en-US" sz="2400" b="1" dirty="0">
              <a:solidFill>
                <a:srgbClr val="F96A1B"/>
              </a:solidFill>
              <a:latin typeface="+mj-lt"/>
            </a:endParaRPr>
          </a:p>
        </p:txBody>
      </p:sp>
      <p:sp>
        <p:nvSpPr>
          <p:cNvPr id="12" name="Rounded Rectangle 11"/>
          <p:cNvSpPr/>
          <p:nvPr/>
        </p:nvSpPr>
        <p:spPr>
          <a:xfrm>
            <a:off x="7158371" y="2946180"/>
            <a:ext cx="1260865" cy="1368152"/>
          </a:xfrm>
          <a:prstGeom prst="roundRect">
            <a:avLst/>
          </a:prstGeom>
          <a:solidFill>
            <a:schemeClr val="accent1">
              <a:lumMod val="20000"/>
              <a:lumOff val="80000"/>
            </a:schemeClr>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rgbClr val="F96A1B"/>
                </a:solidFill>
                <a:latin typeface="+mj-lt"/>
              </a:rPr>
              <a:t>2000,000</a:t>
            </a:r>
            <a:endParaRPr lang="en-US" sz="1600" b="1" dirty="0">
              <a:solidFill>
                <a:srgbClr val="F96A1B"/>
              </a:solidFill>
              <a:latin typeface="+mj-lt"/>
            </a:endParaRPr>
          </a:p>
        </p:txBody>
      </p:sp>
      <p:sp>
        <p:nvSpPr>
          <p:cNvPr id="18" name="Rounded Rectangle 17"/>
          <p:cNvSpPr/>
          <p:nvPr/>
        </p:nvSpPr>
        <p:spPr>
          <a:xfrm>
            <a:off x="4441997" y="2946180"/>
            <a:ext cx="1254075" cy="1368152"/>
          </a:xfrm>
          <a:prstGeom prst="roundRect">
            <a:avLst/>
          </a:prstGeom>
          <a:solidFill>
            <a:schemeClr val="bg1"/>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F96A1B"/>
                </a:solidFill>
                <a:latin typeface="+mj-lt"/>
              </a:rPr>
              <a:t>1000,000</a:t>
            </a:r>
            <a:endParaRPr lang="en-US" sz="2400" b="1" dirty="0">
              <a:solidFill>
                <a:srgbClr val="F96A1B"/>
              </a:solidFill>
              <a:latin typeface="+mj-lt"/>
            </a:endParaRPr>
          </a:p>
        </p:txBody>
      </p:sp>
      <p:sp>
        <p:nvSpPr>
          <p:cNvPr id="19" name="Rounded Rectangle 18"/>
          <p:cNvSpPr/>
          <p:nvPr/>
        </p:nvSpPr>
        <p:spPr>
          <a:xfrm>
            <a:off x="8603087" y="2946180"/>
            <a:ext cx="1184899" cy="1368152"/>
          </a:xfrm>
          <a:prstGeom prst="roundRect">
            <a:avLst/>
          </a:prstGeom>
          <a:solidFill>
            <a:schemeClr val="accent1">
              <a:lumMod val="20000"/>
              <a:lumOff val="80000"/>
            </a:schemeClr>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rgbClr val="F96A1B"/>
                </a:solidFill>
                <a:latin typeface="+mj-lt"/>
              </a:rPr>
              <a:t>2500,000</a:t>
            </a:r>
            <a:endParaRPr lang="en-US" b="1" dirty="0">
              <a:solidFill>
                <a:srgbClr val="F96A1B"/>
              </a:solidFill>
              <a:latin typeface="+mj-lt"/>
            </a:endParaRPr>
          </a:p>
        </p:txBody>
      </p:sp>
      <p:sp>
        <p:nvSpPr>
          <p:cNvPr id="20" name="Rounded Rectangle 19"/>
          <p:cNvSpPr/>
          <p:nvPr/>
        </p:nvSpPr>
        <p:spPr>
          <a:xfrm>
            <a:off x="9916732" y="2946180"/>
            <a:ext cx="1169064" cy="1368152"/>
          </a:xfrm>
          <a:prstGeom prst="roundRect">
            <a:avLst/>
          </a:prstGeom>
          <a:solidFill>
            <a:schemeClr val="accent1">
              <a:lumMod val="20000"/>
              <a:lumOff val="80000"/>
            </a:schemeClr>
          </a:solidFill>
          <a:ln w="38100">
            <a:solidFill>
              <a:schemeClr val="tx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rgbClr val="F96A1B"/>
                </a:solidFill>
                <a:latin typeface="+mj-lt"/>
              </a:rPr>
              <a:t>5000,000</a:t>
            </a:r>
            <a:endParaRPr lang="en-US" b="1" dirty="0">
              <a:solidFill>
                <a:srgbClr val="F96A1B"/>
              </a:solidFill>
              <a:latin typeface="+mj-lt"/>
            </a:endParaRPr>
          </a:p>
        </p:txBody>
      </p:sp>
    </p:spTree>
    <p:extLst>
      <p:ext uri="{BB962C8B-B14F-4D97-AF65-F5344CB8AC3E}">
        <p14:creationId xmlns:p14="http://schemas.microsoft.com/office/powerpoint/2010/main" val="23846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0" fill="hold"/>
                                        <p:tgtEl>
                                          <p:spTgt spid="17"/>
                                        </p:tgtEl>
                                        <p:attrNameLst>
                                          <p:attrName>ppt_w</p:attrName>
                                        </p:attrNameLst>
                                      </p:cBhvr>
                                      <p:tavLst>
                                        <p:tav tm="0" fmla="#ppt_w*sin(2.5*pi*$)">
                                          <p:val>
                                            <p:fltVal val="0"/>
                                          </p:val>
                                        </p:tav>
                                        <p:tav tm="100000">
                                          <p:val>
                                            <p:fltVal val="1"/>
                                          </p:val>
                                        </p:tav>
                                      </p:tavLst>
                                    </p:anim>
                                    <p:anim calcmode="lin" valueType="num">
                                      <p:cBhvr>
                                        <p:cTn id="38" dur="5000" fill="hold"/>
                                        <p:tgtEl>
                                          <p:spTgt spid="17"/>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0" fill="hold"/>
                                        <p:tgtEl>
                                          <p:spTgt spid="12"/>
                                        </p:tgtEl>
                                        <p:attrNameLst>
                                          <p:attrName>ppt_w</p:attrName>
                                        </p:attrNameLst>
                                      </p:cBhvr>
                                      <p:tavLst>
                                        <p:tav tm="0" fmla="#ppt_w*sin(2.5*pi*$)">
                                          <p:val>
                                            <p:fltVal val="0"/>
                                          </p:val>
                                        </p:tav>
                                        <p:tav tm="100000">
                                          <p:val>
                                            <p:fltVal val="1"/>
                                          </p:val>
                                        </p:tav>
                                      </p:tavLst>
                                    </p:anim>
                                    <p:anim calcmode="lin" valueType="num">
                                      <p:cBhvr>
                                        <p:cTn id="42" dur="5000" fill="hold"/>
                                        <p:tgtEl>
                                          <p:spTgt spid="12"/>
                                        </p:tgtEl>
                                        <p:attrNameLst>
                                          <p:attrName>ppt_h</p:attrName>
                                        </p:attrNameLst>
                                      </p:cBhvr>
                                      <p:tavLst>
                                        <p:tav tm="0">
                                          <p:val>
                                            <p:strVal val="#ppt_h"/>
                                          </p:val>
                                        </p:tav>
                                        <p:tav tm="100000">
                                          <p:val>
                                            <p:strVal val="#ppt_h"/>
                                          </p:val>
                                        </p:tav>
                                      </p:tavLst>
                                    </p:anim>
                                  </p:childTnLst>
                                </p:cTn>
                              </p:par>
                              <p:par>
                                <p:cTn id="43" presetID="19"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0" fill="hold"/>
                                        <p:tgtEl>
                                          <p:spTgt spid="19"/>
                                        </p:tgtEl>
                                        <p:attrNameLst>
                                          <p:attrName>ppt_w</p:attrName>
                                        </p:attrNameLst>
                                      </p:cBhvr>
                                      <p:tavLst>
                                        <p:tav tm="0" fmla="#ppt_w*sin(2.5*pi*$)">
                                          <p:val>
                                            <p:fltVal val="0"/>
                                          </p:val>
                                        </p:tav>
                                        <p:tav tm="100000">
                                          <p:val>
                                            <p:fltVal val="1"/>
                                          </p:val>
                                        </p:tav>
                                      </p:tavLst>
                                    </p:anim>
                                    <p:anim calcmode="lin" valueType="num">
                                      <p:cBhvr>
                                        <p:cTn id="46" dur="5000" fill="hold"/>
                                        <p:tgtEl>
                                          <p:spTgt spid="19"/>
                                        </p:tgtEl>
                                        <p:attrNameLst>
                                          <p:attrName>ppt_h</p:attrName>
                                        </p:attrNameLst>
                                      </p:cBhvr>
                                      <p:tavLst>
                                        <p:tav tm="0">
                                          <p:val>
                                            <p:strVal val="#ppt_h"/>
                                          </p:val>
                                        </p:tav>
                                        <p:tav tm="100000">
                                          <p:val>
                                            <p:strVal val="#ppt_h"/>
                                          </p:val>
                                        </p:tav>
                                      </p:tavLst>
                                    </p:anim>
                                  </p:childTnLst>
                                </p:cTn>
                              </p:par>
                              <p:par>
                                <p:cTn id="47" presetID="19"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0" fill="hold"/>
                                        <p:tgtEl>
                                          <p:spTgt spid="20"/>
                                        </p:tgtEl>
                                        <p:attrNameLst>
                                          <p:attrName>ppt_w</p:attrName>
                                        </p:attrNameLst>
                                      </p:cBhvr>
                                      <p:tavLst>
                                        <p:tav tm="0" fmla="#ppt_w*sin(2.5*pi*$)">
                                          <p:val>
                                            <p:fltVal val="0"/>
                                          </p:val>
                                        </p:tav>
                                        <p:tav tm="100000">
                                          <p:val>
                                            <p:fltVal val="1"/>
                                          </p:val>
                                        </p:tav>
                                      </p:tavLst>
                                    </p:anim>
                                    <p:anim calcmode="lin" valueType="num">
                                      <p:cBhvr>
                                        <p:cTn id="50" dur="5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mph" presetSubtype="0" fill="hold" grpId="1" nodeType="clickEffect">
                                  <p:stCondLst>
                                    <p:cond delay="0"/>
                                  </p:stCondLst>
                                  <p:childTnLst>
                                    <p:animClr clrSpc="hsl" dir="cw">
                                      <p:cBhvr override="childStyle">
                                        <p:cTn id="54" dur="500" fill="hold"/>
                                        <p:tgtEl>
                                          <p:spTgt spid="17"/>
                                        </p:tgtEl>
                                        <p:attrNameLst>
                                          <p:attrName>style.color</p:attrName>
                                        </p:attrNameLst>
                                      </p:cBhvr>
                                      <p:by>
                                        <p:hsl h="-7200000" s="0" l="0"/>
                                      </p:by>
                                    </p:animClr>
                                    <p:animClr clrSpc="hsl" dir="cw">
                                      <p:cBhvr>
                                        <p:cTn id="55" dur="500" fill="hold"/>
                                        <p:tgtEl>
                                          <p:spTgt spid="17"/>
                                        </p:tgtEl>
                                        <p:attrNameLst>
                                          <p:attrName>fillcolor</p:attrName>
                                        </p:attrNameLst>
                                      </p:cBhvr>
                                      <p:by>
                                        <p:hsl h="-7200000" s="0" l="0"/>
                                      </p:by>
                                    </p:animClr>
                                    <p:animClr clrSpc="hsl" dir="cw">
                                      <p:cBhvr>
                                        <p:cTn id="56" dur="500" fill="hold"/>
                                        <p:tgtEl>
                                          <p:spTgt spid="17"/>
                                        </p:tgtEl>
                                        <p:attrNameLst>
                                          <p:attrName>stroke.color</p:attrName>
                                        </p:attrNameLst>
                                      </p:cBhvr>
                                      <p:by>
                                        <p:hsl h="-7200000" s="0" l="0"/>
                                      </p:by>
                                    </p:animClr>
                                    <p:set>
                                      <p:cBhvr>
                                        <p:cTn id="57" dur="500" fill="hold"/>
                                        <p:tgtEl>
                                          <p:spTgt spid="17"/>
                                        </p:tgtEl>
                                        <p:attrNameLst>
                                          <p:attrName>fill.type</p:attrName>
                                        </p:attrNameLst>
                                      </p:cBhvr>
                                      <p:to>
                                        <p:strVal val="solid"/>
                                      </p:to>
                                    </p:set>
                                  </p:childTnLst>
                                </p:cTn>
                              </p:par>
                              <p:par>
                                <p:cTn id="58" presetID="22" presetClass="emph" presetSubtype="0" fill="hold" grpId="1" nodeType="withEffect">
                                  <p:stCondLst>
                                    <p:cond delay="0"/>
                                  </p:stCondLst>
                                  <p:childTnLst>
                                    <p:animClr clrSpc="hsl" dir="cw">
                                      <p:cBhvr override="childStyle">
                                        <p:cTn id="59" dur="500" fill="hold"/>
                                        <p:tgtEl>
                                          <p:spTgt spid="12"/>
                                        </p:tgtEl>
                                        <p:attrNameLst>
                                          <p:attrName>style.color</p:attrName>
                                        </p:attrNameLst>
                                      </p:cBhvr>
                                      <p:by>
                                        <p:hsl h="-7200000" s="0" l="0"/>
                                      </p:by>
                                    </p:animClr>
                                    <p:animClr clrSpc="hsl" dir="cw">
                                      <p:cBhvr>
                                        <p:cTn id="60" dur="500" fill="hold"/>
                                        <p:tgtEl>
                                          <p:spTgt spid="12"/>
                                        </p:tgtEl>
                                        <p:attrNameLst>
                                          <p:attrName>fillcolor</p:attrName>
                                        </p:attrNameLst>
                                      </p:cBhvr>
                                      <p:by>
                                        <p:hsl h="-7200000" s="0" l="0"/>
                                      </p:by>
                                    </p:animClr>
                                    <p:animClr clrSpc="hsl" dir="cw">
                                      <p:cBhvr>
                                        <p:cTn id="61" dur="500" fill="hold"/>
                                        <p:tgtEl>
                                          <p:spTgt spid="12"/>
                                        </p:tgtEl>
                                        <p:attrNameLst>
                                          <p:attrName>stroke.color</p:attrName>
                                        </p:attrNameLst>
                                      </p:cBhvr>
                                      <p:by>
                                        <p:hsl h="-7200000" s="0" l="0"/>
                                      </p:by>
                                    </p:animClr>
                                    <p:set>
                                      <p:cBhvr>
                                        <p:cTn id="62" dur="500" fill="hold"/>
                                        <p:tgtEl>
                                          <p:spTgt spid="12"/>
                                        </p:tgtEl>
                                        <p:attrNameLst>
                                          <p:attrName>fill.type</p:attrName>
                                        </p:attrNameLst>
                                      </p:cBhvr>
                                      <p:to>
                                        <p:strVal val="solid"/>
                                      </p:to>
                                    </p:set>
                                  </p:childTnLst>
                                </p:cTn>
                              </p:par>
                              <p:par>
                                <p:cTn id="63" presetID="22" presetClass="emph" presetSubtype="0" fill="hold" grpId="1" nodeType="withEffect">
                                  <p:stCondLst>
                                    <p:cond delay="0"/>
                                  </p:stCondLst>
                                  <p:childTnLst>
                                    <p:animClr clrSpc="hsl" dir="cw">
                                      <p:cBhvr override="childStyle">
                                        <p:cTn id="64" dur="500" fill="hold"/>
                                        <p:tgtEl>
                                          <p:spTgt spid="19"/>
                                        </p:tgtEl>
                                        <p:attrNameLst>
                                          <p:attrName>style.color</p:attrName>
                                        </p:attrNameLst>
                                      </p:cBhvr>
                                      <p:by>
                                        <p:hsl h="-7200000" s="0" l="0"/>
                                      </p:by>
                                    </p:animClr>
                                    <p:animClr clrSpc="hsl" dir="cw">
                                      <p:cBhvr>
                                        <p:cTn id="65" dur="500" fill="hold"/>
                                        <p:tgtEl>
                                          <p:spTgt spid="19"/>
                                        </p:tgtEl>
                                        <p:attrNameLst>
                                          <p:attrName>fillcolor</p:attrName>
                                        </p:attrNameLst>
                                      </p:cBhvr>
                                      <p:by>
                                        <p:hsl h="-7200000" s="0" l="0"/>
                                      </p:by>
                                    </p:animClr>
                                    <p:animClr clrSpc="hsl" dir="cw">
                                      <p:cBhvr>
                                        <p:cTn id="66" dur="500" fill="hold"/>
                                        <p:tgtEl>
                                          <p:spTgt spid="19"/>
                                        </p:tgtEl>
                                        <p:attrNameLst>
                                          <p:attrName>stroke.color</p:attrName>
                                        </p:attrNameLst>
                                      </p:cBhvr>
                                      <p:by>
                                        <p:hsl h="-7200000" s="0" l="0"/>
                                      </p:by>
                                    </p:animClr>
                                    <p:set>
                                      <p:cBhvr>
                                        <p:cTn id="67" dur="500" fill="hold"/>
                                        <p:tgtEl>
                                          <p:spTgt spid="19"/>
                                        </p:tgtEl>
                                        <p:attrNameLst>
                                          <p:attrName>fill.type</p:attrName>
                                        </p:attrNameLst>
                                      </p:cBhvr>
                                      <p:to>
                                        <p:strVal val="solid"/>
                                      </p:to>
                                    </p:set>
                                  </p:childTnLst>
                                </p:cTn>
                              </p:par>
                              <p:par>
                                <p:cTn id="68" presetID="22" presetClass="emph" presetSubtype="0" fill="hold" grpId="1" nodeType="withEffect">
                                  <p:stCondLst>
                                    <p:cond delay="0"/>
                                  </p:stCondLst>
                                  <p:childTnLst>
                                    <p:animClr clrSpc="hsl" dir="cw">
                                      <p:cBhvr override="childStyle">
                                        <p:cTn id="69" dur="500" fill="hold"/>
                                        <p:tgtEl>
                                          <p:spTgt spid="20"/>
                                        </p:tgtEl>
                                        <p:attrNameLst>
                                          <p:attrName>style.color</p:attrName>
                                        </p:attrNameLst>
                                      </p:cBhvr>
                                      <p:by>
                                        <p:hsl h="-7200000" s="0" l="0"/>
                                      </p:by>
                                    </p:animClr>
                                    <p:animClr clrSpc="hsl" dir="cw">
                                      <p:cBhvr>
                                        <p:cTn id="70" dur="500" fill="hold"/>
                                        <p:tgtEl>
                                          <p:spTgt spid="20"/>
                                        </p:tgtEl>
                                        <p:attrNameLst>
                                          <p:attrName>fillcolor</p:attrName>
                                        </p:attrNameLst>
                                      </p:cBhvr>
                                      <p:by>
                                        <p:hsl h="-7200000" s="0" l="0"/>
                                      </p:by>
                                    </p:animClr>
                                    <p:animClr clrSpc="hsl" dir="cw">
                                      <p:cBhvr>
                                        <p:cTn id="71" dur="500" fill="hold"/>
                                        <p:tgtEl>
                                          <p:spTgt spid="20"/>
                                        </p:tgtEl>
                                        <p:attrNameLst>
                                          <p:attrName>stroke.color</p:attrName>
                                        </p:attrNameLst>
                                      </p:cBhvr>
                                      <p:by>
                                        <p:hsl h="-7200000" s="0" l="0"/>
                                      </p:by>
                                    </p:animClr>
                                    <p:set>
                                      <p:cBhvr>
                                        <p:cTn id="72"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14" grpId="0" animBg="1"/>
      <p:bldP spid="15" grpId="0" animBg="1"/>
      <p:bldP spid="16" grpId="0" animBg="1"/>
      <p:bldP spid="17" grpId="0" animBg="1"/>
      <p:bldP spid="17" grpId="1" animBg="1"/>
      <p:bldP spid="12" grpId="0" animBg="1"/>
      <p:bldP spid="12" grpId="1" animBg="1"/>
      <p:bldP spid="18" grpId="0" animBg="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1" y="141489"/>
            <a:ext cx="10971609" cy="682759"/>
          </a:xfrm>
        </p:spPr>
        <p:txBody>
          <a:bodyPr>
            <a:normAutofit/>
          </a:bodyPr>
          <a:lstStyle/>
          <a:p>
            <a:r>
              <a:rPr lang="en-US" dirty="0">
                <a:solidFill>
                  <a:schemeClr val="accent2"/>
                </a:solidFill>
                <a:cs typeface="Calibri" pitchFamily="34" charset="0"/>
              </a:rPr>
              <a:t>Indemnity Coverage</a:t>
            </a:r>
          </a:p>
        </p:txBody>
      </p:sp>
      <p:graphicFrame>
        <p:nvGraphicFramePr>
          <p:cNvPr id="7" name="Content Placeholder 6"/>
          <p:cNvGraphicFramePr>
            <a:graphicFrameLocks noGrp="1"/>
          </p:cNvGraphicFramePr>
          <p:nvPr>
            <p:ph idx="4294967295"/>
            <p:extLst/>
          </p:nvPr>
        </p:nvGraphicFramePr>
        <p:xfrm>
          <a:off x="0" y="944563"/>
          <a:ext cx="8147050" cy="457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31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C652AEC9-B108-44A1-810E-B5E33E3F9AA1}"/>
                                            </p:graphicEl>
                                          </p:spTgt>
                                        </p:tgtEl>
                                        <p:attrNameLst>
                                          <p:attrName>style.visibility</p:attrName>
                                        </p:attrNameLst>
                                      </p:cBhvr>
                                      <p:to>
                                        <p:strVal val="visible"/>
                                      </p:to>
                                    </p:set>
                                    <p:anim calcmode="lin" valueType="num">
                                      <p:cBhvr additive="base">
                                        <p:cTn id="13" dur="500" fill="hold"/>
                                        <p:tgtEl>
                                          <p:spTgt spid="7">
                                            <p:graphicEl>
                                              <a:dgm id="{C652AEC9-B108-44A1-810E-B5E33E3F9AA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C652AEC9-B108-44A1-810E-B5E33E3F9AA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C69C66E1-53A0-4BD6-AA7C-F0213D4496B4}"/>
                                            </p:graphicEl>
                                          </p:spTgt>
                                        </p:tgtEl>
                                        <p:attrNameLst>
                                          <p:attrName>style.visibility</p:attrName>
                                        </p:attrNameLst>
                                      </p:cBhvr>
                                      <p:to>
                                        <p:strVal val="visible"/>
                                      </p:to>
                                    </p:set>
                                    <p:anim calcmode="lin" valueType="num">
                                      <p:cBhvr additive="base">
                                        <p:cTn id="19" dur="500" fill="hold"/>
                                        <p:tgtEl>
                                          <p:spTgt spid="7">
                                            <p:graphicEl>
                                              <a:dgm id="{C69C66E1-53A0-4BD6-AA7C-F0213D4496B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C69C66E1-53A0-4BD6-AA7C-F0213D4496B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6D1F8444-EC60-4FD4-B9A3-83A1EA0D3FF9}"/>
                                            </p:graphicEl>
                                          </p:spTgt>
                                        </p:tgtEl>
                                        <p:attrNameLst>
                                          <p:attrName>style.visibility</p:attrName>
                                        </p:attrNameLst>
                                      </p:cBhvr>
                                      <p:to>
                                        <p:strVal val="visible"/>
                                      </p:to>
                                    </p:set>
                                    <p:anim calcmode="lin" valueType="num">
                                      <p:cBhvr additive="base">
                                        <p:cTn id="25" dur="500" fill="hold"/>
                                        <p:tgtEl>
                                          <p:spTgt spid="7">
                                            <p:graphicEl>
                                              <a:dgm id="{6D1F8444-EC60-4FD4-B9A3-83A1EA0D3FF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6D1F8444-EC60-4FD4-B9A3-83A1EA0D3FF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633F5795-7BCC-4BFF-B893-68EDE09BCEB5}"/>
                                            </p:graphicEl>
                                          </p:spTgt>
                                        </p:tgtEl>
                                        <p:attrNameLst>
                                          <p:attrName>style.visibility</p:attrName>
                                        </p:attrNameLst>
                                      </p:cBhvr>
                                      <p:to>
                                        <p:strVal val="visible"/>
                                      </p:to>
                                    </p:set>
                                    <p:anim calcmode="lin" valueType="num">
                                      <p:cBhvr additive="base">
                                        <p:cTn id="31" dur="500" fill="hold"/>
                                        <p:tgtEl>
                                          <p:spTgt spid="7">
                                            <p:graphicEl>
                                              <a:dgm id="{633F5795-7BCC-4BFF-B893-68EDE09BCEB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633F5795-7BCC-4BFF-B893-68EDE09BCEB5}"/>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CF574B50-493B-4ABF-A97A-6794F1645EDE}"/>
                                            </p:graphicEl>
                                          </p:spTgt>
                                        </p:tgtEl>
                                        <p:attrNameLst>
                                          <p:attrName>style.visibility</p:attrName>
                                        </p:attrNameLst>
                                      </p:cBhvr>
                                      <p:to>
                                        <p:strVal val="visible"/>
                                      </p:to>
                                    </p:set>
                                    <p:anim calcmode="lin" valueType="num">
                                      <p:cBhvr additive="base">
                                        <p:cTn id="37" dur="500" fill="hold"/>
                                        <p:tgtEl>
                                          <p:spTgt spid="7">
                                            <p:graphicEl>
                                              <a:dgm id="{CF574B50-493B-4ABF-A97A-6794F1645ED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CF574B50-493B-4ABF-A97A-6794F1645ED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CBED08FA-E6A9-436B-8EBF-A564F80AD8A0}"/>
                                            </p:graphicEl>
                                          </p:spTgt>
                                        </p:tgtEl>
                                        <p:attrNameLst>
                                          <p:attrName>style.visibility</p:attrName>
                                        </p:attrNameLst>
                                      </p:cBhvr>
                                      <p:to>
                                        <p:strVal val="visible"/>
                                      </p:to>
                                    </p:set>
                                    <p:anim calcmode="lin" valueType="num">
                                      <p:cBhvr additive="base">
                                        <p:cTn id="43" dur="500" fill="hold"/>
                                        <p:tgtEl>
                                          <p:spTgt spid="7">
                                            <p:graphicEl>
                                              <a:dgm id="{CBED08FA-E6A9-436B-8EBF-A564F80AD8A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CBED08FA-E6A9-436B-8EBF-A564F80AD8A0}"/>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dgm id="{2F9FC4F3-D4C1-420C-B2F5-A1516B2E4679}"/>
                                            </p:graphicEl>
                                          </p:spTgt>
                                        </p:tgtEl>
                                        <p:attrNameLst>
                                          <p:attrName>style.visibility</p:attrName>
                                        </p:attrNameLst>
                                      </p:cBhvr>
                                      <p:to>
                                        <p:strVal val="visible"/>
                                      </p:to>
                                    </p:set>
                                    <p:anim calcmode="lin" valueType="num">
                                      <p:cBhvr additive="base">
                                        <p:cTn id="49" dur="500" fill="hold"/>
                                        <p:tgtEl>
                                          <p:spTgt spid="7">
                                            <p:graphicEl>
                                              <a:dgm id="{2F9FC4F3-D4C1-420C-B2F5-A1516B2E467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2F9FC4F3-D4C1-420C-B2F5-A1516B2E4679}"/>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graphicEl>
                                              <a:dgm id="{FB21CDFD-3505-4425-9EF6-CA45E512D565}"/>
                                            </p:graphicEl>
                                          </p:spTgt>
                                        </p:tgtEl>
                                        <p:attrNameLst>
                                          <p:attrName>style.visibility</p:attrName>
                                        </p:attrNameLst>
                                      </p:cBhvr>
                                      <p:to>
                                        <p:strVal val="visible"/>
                                      </p:to>
                                    </p:set>
                                    <p:anim calcmode="lin" valueType="num">
                                      <p:cBhvr additive="base">
                                        <p:cTn id="55" dur="500" fill="hold"/>
                                        <p:tgtEl>
                                          <p:spTgt spid="7">
                                            <p:graphicEl>
                                              <a:dgm id="{FB21CDFD-3505-4425-9EF6-CA45E512D565}"/>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graphicEl>
                                              <a:dgm id="{FB21CDFD-3505-4425-9EF6-CA45E512D565}"/>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graphicEl>
                                              <a:dgm id="{CBEA18FA-7C4D-4925-8A61-FE3C14202CAA}"/>
                                            </p:graphicEl>
                                          </p:spTgt>
                                        </p:tgtEl>
                                        <p:attrNameLst>
                                          <p:attrName>style.visibility</p:attrName>
                                        </p:attrNameLst>
                                      </p:cBhvr>
                                      <p:to>
                                        <p:strVal val="visible"/>
                                      </p:to>
                                    </p:set>
                                    <p:anim calcmode="lin" valueType="num">
                                      <p:cBhvr additive="base">
                                        <p:cTn id="61" dur="500" fill="hold"/>
                                        <p:tgtEl>
                                          <p:spTgt spid="7">
                                            <p:graphicEl>
                                              <a:dgm id="{CBEA18FA-7C4D-4925-8A61-FE3C14202CAA}"/>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graphicEl>
                                              <a:dgm id="{CBEA18FA-7C4D-4925-8A61-FE3C14202CAA}"/>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graphicEl>
                                              <a:dgm id="{812D55AA-51FB-428A-87CB-EF5275172D66}"/>
                                            </p:graphicEl>
                                          </p:spTgt>
                                        </p:tgtEl>
                                        <p:attrNameLst>
                                          <p:attrName>style.visibility</p:attrName>
                                        </p:attrNameLst>
                                      </p:cBhvr>
                                      <p:to>
                                        <p:strVal val="visible"/>
                                      </p:to>
                                    </p:set>
                                    <p:anim calcmode="lin" valueType="num">
                                      <p:cBhvr additive="base">
                                        <p:cTn id="67" dur="500" fill="hold"/>
                                        <p:tgtEl>
                                          <p:spTgt spid="7">
                                            <p:graphicEl>
                                              <a:dgm id="{812D55AA-51FB-428A-87CB-EF5275172D6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812D55AA-51FB-428A-87CB-EF5275172D66}"/>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graphicEl>
                                              <a:dgm id="{E548355F-276F-45E6-BD7F-392A5A0D3F7A}"/>
                                            </p:graphicEl>
                                          </p:spTgt>
                                        </p:tgtEl>
                                        <p:attrNameLst>
                                          <p:attrName>style.visibility</p:attrName>
                                        </p:attrNameLst>
                                      </p:cBhvr>
                                      <p:to>
                                        <p:strVal val="visible"/>
                                      </p:to>
                                    </p:set>
                                    <p:anim calcmode="lin" valueType="num">
                                      <p:cBhvr additive="base">
                                        <p:cTn id="73" dur="500" fill="hold"/>
                                        <p:tgtEl>
                                          <p:spTgt spid="7">
                                            <p:graphicEl>
                                              <a:dgm id="{E548355F-276F-45E6-BD7F-392A5A0D3F7A}"/>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E548355F-276F-45E6-BD7F-392A5A0D3F7A}"/>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graphicEl>
                                              <a:dgm id="{25593DC7-5112-4EFC-A5B0-169D0392B0FF}"/>
                                            </p:graphicEl>
                                          </p:spTgt>
                                        </p:tgtEl>
                                        <p:attrNameLst>
                                          <p:attrName>style.visibility</p:attrName>
                                        </p:attrNameLst>
                                      </p:cBhvr>
                                      <p:to>
                                        <p:strVal val="visible"/>
                                      </p:to>
                                    </p:set>
                                    <p:anim calcmode="lin" valueType="num">
                                      <p:cBhvr additive="base">
                                        <p:cTn id="79" dur="500" fill="hold"/>
                                        <p:tgtEl>
                                          <p:spTgt spid="7">
                                            <p:graphicEl>
                                              <a:dgm id="{25593DC7-5112-4EFC-A5B0-169D0392B0FF}"/>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graphicEl>
                                              <a:dgm id="{25593DC7-5112-4EFC-A5B0-169D0392B0FF}"/>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graphicEl>
                                              <a:dgm id="{34460893-1373-44D8-B344-681157CC5F4C}"/>
                                            </p:graphicEl>
                                          </p:spTgt>
                                        </p:tgtEl>
                                        <p:attrNameLst>
                                          <p:attrName>style.visibility</p:attrName>
                                        </p:attrNameLst>
                                      </p:cBhvr>
                                      <p:to>
                                        <p:strVal val="visible"/>
                                      </p:to>
                                    </p:set>
                                    <p:anim calcmode="lin" valueType="num">
                                      <p:cBhvr additive="base">
                                        <p:cTn id="85" dur="500" fill="hold"/>
                                        <p:tgtEl>
                                          <p:spTgt spid="7">
                                            <p:graphicEl>
                                              <a:dgm id="{34460893-1373-44D8-B344-681157CC5F4C}"/>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graphicEl>
                                              <a:dgm id="{34460893-1373-44D8-B344-681157CC5F4C}"/>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graphicEl>
                                              <a:dgm id="{2CF6BF8D-2582-476A-BB87-D7EACDF9F228}"/>
                                            </p:graphicEl>
                                          </p:spTgt>
                                        </p:tgtEl>
                                        <p:attrNameLst>
                                          <p:attrName>style.visibility</p:attrName>
                                        </p:attrNameLst>
                                      </p:cBhvr>
                                      <p:to>
                                        <p:strVal val="visible"/>
                                      </p:to>
                                    </p:set>
                                    <p:anim calcmode="lin" valueType="num">
                                      <p:cBhvr additive="base">
                                        <p:cTn id="91" dur="500" fill="hold"/>
                                        <p:tgtEl>
                                          <p:spTgt spid="7">
                                            <p:graphicEl>
                                              <a:dgm id="{2CF6BF8D-2582-476A-BB87-D7EACDF9F228}"/>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graphicEl>
                                              <a:dgm id="{2CF6BF8D-2582-476A-BB87-D7EACDF9F228}"/>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graphicEl>
                                              <a:dgm id="{B6076386-4863-45DC-97A2-0C4AB891EEA9}"/>
                                            </p:graphicEl>
                                          </p:spTgt>
                                        </p:tgtEl>
                                        <p:attrNameLst>
                                          <p:attrName>style.visibility</p:attrName>
                                        </p:attrNameLst>
                                      </p:cBhvr>
                                      <p:to>
                                        <p:strVal val="visible"/>
                                      </p:to>
                                    </p:set>
                                    <p:anim calcmode="lin" valueType="num">
                                      <p:cBhvr additive="base">
                                        <p:cTn id="97" dur="500" fill="hold"/>
                                        <p:tgtEl>
                                          <p:spTgt spid="7">
                                            <p:graphicEl>
                                              <a:dgm id="{B6076386-4863-45DC-97A2-0C4AB891EEA9}"/>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graphicEl>
                                              <a:dgm id="{B6076386-4863-45DC-97A2-0C4AB891EEA9}"/>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graphicEl>
                                              <a:dgm id="{C97CD470-09B9-4F60-828C-1E13603AB2B8}"/>
                                            </p:graphicEl>
                                          </p:spTgt>
                                        </p:tgtEl>
                                        <p:attrNameLst>
                                          <p:attrName>style.visibility</p:attrName>
                                        </p:attrNameLst>
                                      </p:cBhvr>
                                      <p:to>
                                        <p:strVal val="visible"/>
                                      </p:to>
                                    </p:set>
                                    <p:anim calcmode="lin" valueType="num">
                                      <p:cBhvr additive="base">
                                        <p:cTn id="103" dur="500" fill="hold"/>
                                        <p:tgtEl>
                                          <p:spTgt spid="7">
                                            <p:graphicEl>
                                              <a:dgm id="{C97CD470-09B9-4F60-828C-1E13603AB2B8}"/>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graphicEl>
                                              <a:dgm id="{C97CD470-09B9-4F60-828C-1E13603AB2B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1" y="141489"/>
            <a:ext cx="10971609" cy="682759"/>
          </a:xfrm>
        </p:spPr>
        <p:txBody>
          <a:bodyPr>
            <a:normAutofit/>
          </a:bodyPr>
          <a:lstStyle/>
          <a:p>
            <a:r>
              <a:rPr lang="en-US" dirty="0" smtClean="0">
                <a:solidFill>
                  <a:schemeClr val="accent2"/>
                </a:solidFill>
                <a:cs typeface="Calibri" pitchFamily="34" charset="0"/>
              </a:rPr>
              <a:t>Other Benefits</a:t>
            </a:r>
            <a:endParaRPr lang="en-US" dirty="0">
              <a:solidFill>
                <a:schemeClr val="accent2"/>
              </a:solidFill>
              <a:cs typeface="Calibri" pitchFamily="34" charset="0"/>
            </a:endParaRPr>
          </a:p>
        </p:txBody>
      </p:sp>
      <p:graphicFrame>
        <p:nvGraphicFramePr>
          <p:cNvPr id="3" name="Diagram 2"/>
          <p:cNvGraphicFramePr/>
          <p:nvPr>
            <p:extLst>
              <p:ext uri="{D42A27DB-BD31-4B8C-83A1-F6EECF244321}">
                <p14:modId xmlns:p14="http://schemas.microsoft.com/office/powerpoint/2010/main" val="4270919551"/>
              </p:ext>
            </p:extLst>
          </p:nvPr>
        </p:nvGraphicFramePr>
        <p:xfrm>
          <a:off x="1787301" y="1093153"/>
          <a:ext cx="8128000" cy="3684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9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
                                            <p:graphicEl>
                                              <a:dgm id="{5A944AEA-E44C-4BD9-987B-6561668A2AF8}"/>
                                            </p:graphicEl>
                                          </p:spTgt>
                                        </p:tgtEl>
                                        <p:attrNameLst>
                                          <p:attrName>style.visibility</p:attrName>
                                        </p:attrNameLst>
                                      </p:cBhvr>
                                      <p:to>
                                        <p:strVal val="visible"/>
                                      </p:to>
                                    </p:set>
                                    <p:anim calcmode="lin" valueType="num">
                                      <p:cBhvr>
                                        <p:cTn id="13" dur="500" decel="50000" fill="hold">
                                          <p:stCondLst>
                                            <p:cond delay="0"/>
                                          </p:stCondLst>
                                        </p:cTn>
                                        <p:tgtEl>
                                          <p:spTgt spid="3">
                                            <p:graphicEl>
                                              <a:dgm id="{5A944AEA-E44C-4BD9-987B-6561668A2AF8}"/>
                                            </p:graphic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graphicEl>
                                              <a:dgm id="{5A944AEA-E44C-4BD9-987B-6561668A2AF8}"/>
                                            </p:graphic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graphicEl>
                                              <a:dgm id="{5A944AEA-E44C-4BD9-987B-6561668A2AF8}"/>
                                            </p:graphicEl>
                                          </p:spTgt>
                                        </p:tgtEl>
                                        <p:attrNameLst>
                                          <p:attrName>ppt_w</p:attrName>
                                        </p:attrNameLst>
                                      </p:cBhvr>
                                      <p:tavLst>
                                        <p:tav tm="0">
                                          <p:val>
                                            <p:strVal val="#ppt_w*.05"/>
                                          </p:val>
                                        </p:tav>
                                        <p:tav tm="100000">
                                          <p:val>
                                            <p:strVal val="#ppt_w"/>
                                          </p:val>
                                        </p:tav>
                                      </p:tavLst>
                                    </p:anim>
                                    <p:anim calcmode="lin" valueType="num">
                                      <p:cBhvr>
                                        <p:cTn id="16" dur="1000" fill="hold"/>
                                        <p:tgtEl>
                                          <p:spTgt spid="3">
                                            <p:graphicEl>
                                              <a:dgm id="{5A944AEA-E44C-4BD9-987B-6561668A2AF8}"/>
                                            </p:graphic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graphicEl>
                                              <a:dgm id="{5A944AEA-E44C-4BD9-987B-6561668A2AF8}"/>
                                            </p:graphic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graphicEl>
                                              <a:dgm id="{5A944AEA-E44C-4BD9-987B-6561668A2AF8}"/>
                                            </p:graphic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graphicEl>
                                              <a:dgm id="{5A944AEA-E44C-4BD9-987B-6561668A2AF8}"/>
                                            </p:graphic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graphicEl>
                                              <a:dgm id="{5A944AEA-E44C-4BD9-987B-6561668A2AF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graphicEl>
                                              <a:dgm id="{3C7B64D9-E2B2-4EF1-9141-BBAFD6CC9A45}"/>
                                            </p:graphicEl>
                                          </p:spTgt>
                                        </p:tgtEl>
                                        <p:attrNameLst>
                                          <p:attrName>style.visibility</p:attrName>
                                        </p:attrNameLst>
                                      </p:cBhvr>
                                      <p:to>
                                        <p:strVal val="visible"/>
                                      </p:to>
                                    </p:set>
                                    <p:anim calcmode="lin" valueType="num">
                                      <p:cBhvr>
                                        <p:cTn id="25" dur="500" decel="50000" fill="hold">
                                          <p:stCondLst>
                                            <p:cond delay="0"/>
                                          </p:stCondLst>
                                        </p:cTn>
                                        <p:tgtEl>
                                          <p:spTgt spid="3">
                                            <p:graphicEl>
                                              <a:dgm id="{3C7B64D9-E2B2-4EF1-9141-BBAFD6CC9A45}"/>
                                            </p:graphic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graphicEl>
                                              <a:dgm id="{3C7B64D9-E2B2-4EF1-9141-BBAFD6CC9A45}"/>
                                            </p:graphic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graphicEl>
                                              <a:dgm id="{3C7B64D9-E2B2-4EF1-9141-BBAFD6CC9A45}"/>
                                            </p:graphicEl>
                                          </p:spTgt>
                                        </p:tgtEl>
                                        <p:attrNameLst>
                                          <p:attrName>ppt_w</p:attrName>
                                        </p:attrNameLst>
                                      </p:cBhvr>
                                      <p:tavLst>
                                        <p:tav tm="0">
                                          <p:val>
                                            <p:strVal val="#ppt_w*.05"/>
                                          </p:val>
                                        </p:tav>
                                        <p:tav tm="100000">
                                          <p:val>
                                            <p:strVal val="#ppt_w"/>
                                          </p:val>
                                        </p:tav>
                                      </p:tavLst>
                                    </p:anim>
                                    <p:anim calcmode="lin" valueType="num">
                                      <p:cBhvr>
                                        <p:cTn id="28" dur="1000" fill="hold"/>
                                        <p:tgtEl>
                                          <p:spTgt spid="3">
                                            <p:graphicEl>
                                              <a:dgm id="{3C7B64D9-E2B2-4EF1-9141-BBAFD6CC9A45}"/>
                                            </p:graphic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graphicEl>
                                              <a:dgm id="{3C7B64D9-E2B2-4EF1-9141-BBAFD6CC9A45}"/>
                                            </p:graphic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graphicEl>
                                              <a:dgm id="{3C7B64D9-E2B2-4EF1-9141-BBAFD6CC9A45}"/>
                                            </p:graphic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graphicEl>
                                              <a:dgm id="{3C7B64D9-E2B2-4EF1-9141-BBAFD6CC9A45}"/>
                                            </p:graphic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graphicEl>
                                              <a:dgm id="{3C7B64D9-E2B2-4EF1-9141-BBAFD6CC9A4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mph" presetSubtype="0" fill="hold" grpId="1" nodeType="clickEffect">
                                  <p:stCondLst>
                                    <p:cond delay="0"/>
                                  </p:stCondLst>
                                  <p:childTnLst>
                                    <p:animClr clrSpc="hsl" dir="cw">
                                      <p:cBhvr override="childStyle">
                                        <p:cTn id="36" dur="500" fill="hold"/>
                                        <p:tgtEl>
                                          <p:spTgt spid="3">
                                            <p:graphicEl>
                                              <a:dgm id="{5A944AEA-E44C-4BD9-987B-6561668A2AF8}"/>
                                            </p:graphicEl>
                                          </p:spTgt>
                                        </p:tgtEl>
                                        <p:attrNameLst>
                                          <p:attrName>style.color</p:attrName>
                                        </p:attrNameLst>
                                      </p:cBhvr>
                                      <p:by>
                                        <p:hsl h="-7200000" s="0" l="0"/>
                                      </p:by>
                                    </p:animClr>
                                    <p:animClr clrSpc="hsl" dir="cw">
                                      <p:cBhvr>
                                        <p:cTn id="37" dur="500" fill="hold"/>
                                        <p:tgtEl>
                                          <p:spTgt spid="3">
                                            <p:graphicEl>
                                              <a:dgm id="{5A944AEA-E44C-4BD9-987B-6561668A2AF8}"/>
                                            </p:graphicEl>
                                          </p:spTgt>
                                        </p:tgtEl>
                                        <p:attrNameLst>
                                          <p:attrName>fillcolor</p:attrName>
                                        </p:attrNameLst>
                                      </p:cBhvr>
                                      <p:by>
                                        <p:hsl h="-7200000" s="0" l="0"/>
                                      </p:by>
                                    </p:animClr>
                                    <p:animClr clrSpc="hsl" dir="cw">
                                      <p:cBhvr>
                                        <p:cTn id="38" dur="500" fill="hold"/>
                                        <p:tgtEl>
                                          <p:spTgt spid="3">
                                            <p:graphicEl>
                                              <a:dgm id="{5A944AEA-E44C-4BD9-987B-6561668A2AF8}"/>
                                            </p:graphicEl>
                                          </p:spTgt>
                                        </p:tgtEl>
                                        <p:attrNameLst>
                                          <p:attrName>stroke.color</p:attrName>
                                        </p:attrNameLst>
                                      </p:cBhvr>
                                      <p:by>
                                        <p:hsl h="-7200000" s="0" l="0"/>
                                      </p:by>
                                    </p:animClr>
                                    <p:set>
                                      <p:cBhvr>
                                        <p:cTn id="39" dur="500" fill="hold"/>
                                        <p:tgtEl>
                                          <p:spTgt spid="3">
                                            <p:graphicEl>
                                              <a:dgm id="{5A944AEA-E44C-4BD9-987B-6561668A2AF8}"/>
                                            </p:graphicEl>
                                          </p:spTgt>
                                        </p:tgtEl>
                                        <p:attrNameLst>
                                          <p:attrName>fill.type</p:attrName>
                                        </p:attrNameLst>
                                      </p:cBhvr>
                                      <p:to>
                                        <p:strVal val="solid"/>
                                      </p:to>
                                    </p:set>
                                  </p:childTnLst>
                                </p:cTn>
                              </p:par>
                              <p:par>
                                <p:cTn id="40" presetID="22" presetClass="emph" presetSubtype="0" fill="hold" grpId="1" nodeType="withEffect">
                                  <p:stCondLst>
                                    <p:cond delay="0"/>
                                  </p:stCondLst>
                                  <p:childTnLst>
                                    <p:animClr clrSpc="hsl" dir="cw">
                                      <p:cBhvr override="childStyle">
                                        <p:cTn id="41" dur="500" fill="hold"/>
                                        <p:tgtEl>
                                          <p:spTgt spid="3">
                                            <p:graphicEl>
                                              <a:dgm id="{3C7B64D9-E2B2-4EF1-9141-BBAFD6CC9A45}"/>
                                            </p:graphicEl>
                                          </p:spTgt>
                                        </p:tgtEl>
                                        <p:attrNameLst>
                                          <p:attrName>style.color</p:attrName>
                                        </p:attrNameLst>
                                      </p:cBhvr>
                                      <p:by>
                                        <p:hsl h="-7200000" s="0" l="0"/>
                                      </p:by>
                                    </p:animClr>
                                    <p:animClr clrSpc="hsl" dir="cw">
                                      <p:cBhvr>
                                        <p:cTn id="42" dur="500" fill="hold"/>
                                        <p:tgtEl>
                                          <p:spTgt spid="3">
                                            <p:graphicEl>
                                              <a:dgm id="{3C7B64D9-E2B2-4EF1-9141-BBAFD6CC9A45}"/>
                                            </p:graphicEl>
                                          </p:spTgt>
                                        </p:tgtEl>
                                        <p:attrNameLst>
                                          <p:attrName>fillcolor</p:attrName>
                                        </p:attrNameLst>
                                      </p:cBhvr>
                                      <p:by>
                                        <p:hsl h="-7200000" s="0" l="0"/>
                                      </p:by>
                                    </p:animClr>
                                    <p:animClr clrSpc="hsl" dir="cw">
                                      <p:cBhvr>
                                        <p:cTn id="43" dur="500" fill="hold"/>
                                        <p:tgtEl>
                                          <p:spTgt spid="3">
                                            <p:graphicEl>
                                              <a:dgm id="{3C7B64D9-E2B2-4EF1-9141-BBAFD6CC9A45}"/>
                                            </p:graphicEl>
                                          </p:spTgt>
                                        </p:tgtEl>
                                        <p:attrNameLst>
                                          <p:attrName>stroke.color</p:attrName>
                                        </p:attrNameLst>
                                      </p:cBhvr>
                                      <p:by>
                                        <p:hsl h="-7200000" s="0" l="0"/>
                                      </p:by>
                                    </p:animClr>
                                    <p:set>
                                      <p:cBhvr>
                                        <p:cTn id="44" dur="500" fill="hold"/>
                                        <p:tgtEl>
                                          <p:spTgt spid="3">
                                            <p:graphicEl>
                                              <a:dgm id="{3C7B64D9-E2B2-4EF1-9141-BBAFD6CC9A4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Graphic spid="3" grpId="1">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138" y="174721"/>
            <a:ext cx="8912225" cy="4536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solidFill>
                  <a:schemeClr val="accent2"/>
                </a:solidFill>
                <a:latin typeface="Helvetica" panose="020B0604020202020204" pitchFamily="34" charset="0"/>
                <a:cs typeface="Helvetica" panose="020B0604020202020204" pitchFamily="34" charset="0"/>
              </a:rPr>
              <a:t>New Restore Benefit</a:t>
            </a:r>
          </a:p>
        </p:txBody>
      </p:sp>
      <p:sp>
        <p:nvSpPr>
          <p:cNvPr id="9" name="Content Placeholder 2"/>
          <p:cNvSpPr txBox="1">
            <a:spLocks/>
          </p:cNvSpPr>
          <p:nvPr/>
        </p:nvSpPr>
        <p:spPr>
          <a:xfrm>
            <a:off x="256681" y="1079634"/>
            <a:ext cx="10444766" cy="2693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spcBef>
                <a:spcPts val="0"/>
              </a:spcBef>
              <a:buClr>
                <a:schemeClr val="accent1"/>
              </a:buClr>
              <a:buFont typeface="Arial" panose="020B0604020202020204" pitchFamily="34" charset="0"/>
              <a:buNone/>
              <a:defRPr/>
            </a:pPr>
            <a:endParaRPr lang="en-US" sz="1800" dirty="0" smtClean="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GB" sz="2100" dirty="0">
                <a:solidFill>
                  <a:schemeClr val="accent6">
                    <a:lumMod val="50000"/>
                  </a:schemeClr>
                </a:solidFill>
                <a:latin typeface="+mj-lt"/>
                <a:ea typeface="Times New Roman"/>
              </a:rPr>
              <a:t>Instant addition of 100% Basic Sum Insured on complete or partial utilization of existing Sum Insured and cumulative Bonus (if applicable) during the Policy </a:t>
            </a:r>
            <a:r>
              <a:rPr lang="en-GB" sz="2100" dirty="0" smtClean="0">
                <a:solidFill>
                  <a:schemeClr val="accent6">
                    <a:lumMod val="50000"/>
                  </a:schemeClr>
                </a:solidFill>
                <a:latin typeface="+mj-lt"/>
                <a:ea typeface="Times New Roman"/>
              </a:rPr>
              <a:t>Year</a:t>
            </a:r>
            <a:endParaRPr lang="en-US" sz="2100" dirty="0">
              <a:solidFill>
                <a:schemeClr val="accent6">
                  <a:lumMod val="50000"/>
                </a:schemeClr>
              </a:solidFill>
              <a:latin typeface="+mj-lt"/>
              <a:ea typeface="Times New Roman"/>
            </a:endParaRPr>
          </a:p>
          <a:p>
            <a:pPr marL="514350" indent="-400050" algn="just">
              <a:spcBef>
                <a:spcPts val="0"/>
              </a:spcBef>
              <a:buClr>
                <a:schemeClr val="accent1"/>
              </a:buClr>
              <a:buFont typeface="Arial" panose="020B0604020202020204" pitchFamily="34" charset="0"/>
              <a:buBlip>
                <a:blip r:embed="rId2"/>
              </a:buBlip>
              <a:tabLst>
                <a:tab pos="685800" algn="l"/>
              </a:tabLst>
              <a:defRPr/>
            </a:pPr>
            <a:endParaRPr lang="en-US" sz="2100" dirty="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US" sz="2100" dirty="0">
                <a:solidFill>
                  <a:schemeClr val="accent6">
                    <a:lumMod val="50000"/>
                  </a:schemeClr>
                </a:solidFill>
                <a:latin typeface="+mj-lt"/>
                <a:ea typeface="Times New Roman"/>
              </a:rPr>
              <a:t>Restore Sum Insured can also be used for same illness/condition for which the Insured Person had previously claimed</a:t>
            </a:r>
            <a:r>
              <a:rPr lang="en-GB" sz="2100" dirty="0">
                <a:solidFill>
                  <a:schemeClr val="accent6">
                    <a:lumMod val="50000"/>
                  </a:schemeClr>
                </a:solidFill>
                <a:latin typeface="+mj-lt"/>
                <a:ea typeface="Times New Roman"/>
              </a:rPr>
              <a:t> </a:t>
            </a:r>
          </a:p>
          <a:p>
            <a:pPr marL="514350" indent="-400050" algn="just">
              <a:spcBef>
                <a:spcPts val="0"/>
              </a:spcBef>
              <a:buClr>
                <a:schemeClr val="accent1"/>
              </a:buClr>
              <a:buFont typeface="Arial" panose="020B0604020202020204" pitchFamily="34" charset="0"/>
              <a:buBlip>
                <a:blip r:embed="rId2"/>
              </a:buBlip>
              <a:tabLst>
                <a:tab pos="685800" algn="l"/>
              </a:tabLst>
              <a:defRPr/>
            </a:pPr>
            <a:endParaRPr lang="en-US" sz="2100" dirty="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US" sz="2100" dirty="0">
                <a:solidFill>
                  <a:schemeClr val="accent6">
                    <a:lumMod val="50000"/>
                  </a:schemeClr>
                </a:solidFill>
                <a:latin typeface="+mj-lt"/>
                <a:ea typeface="Times New Roman"/>
              </a:rPr>
              <a:t>Single claim size cannot exceed sum of base Sum Insured and cumulative bonus (if any)</a:t>
            </a:r>
          </a:p>
        </p:txBody>
      </p:sp>
    </p:spTree>
    <p:extLst>
      <p:ext uri="{BB962C8B-B14F-4D97-AF65-F5344CB8AC3E}">
        <p14:creationId xmlns:p14="http://schemas.microsoft.com/office/powerpoint/2010/main" val="166869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5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20" dur="5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barn(inVertical)">
                                      <p:cBhvr>
                                        <p:cTn id="2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185025" y="1208088"/>
            <a:ext cx="5006975" cy="452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457200" algn="just">
              <a:lnSpc>
                <a:spcPct val="120000"/>
              </a:lnSpc>
              <a:buFont typeface="Wingdings" pitchFamily="2" charset="2"/>
              <a:buChar char="Ø"/>
              <a:defRPr/>
            </a:pPr>
            <a:endParaRPr lang="en-US" sz="1900" smtClean="0">
              <a:solidFill>
                <a:schemeClr val="accent6">
                  <a:lumMod val="50000"/>
                </a:schemeClr>
              </a:solidFill>
              <a:latin typeface="+mj-lt"/>
              <a:ea typeface="Times New Roman"/>
            </a:endParaRPr>
          </a:p>
          <a:p>
            <a:pPr marL="914400" indent="-457200" algn="just">
              <a:lnSpc>
                <a:spcPct val="120000"/>
              </a:lnSpc>
              <a:buFont typeface="Wingdings" pitchFamily="2" charset="2"/>
              <a:buChar char="Ø"/>
              <a:defRPr/>
            </a:pPr>
            <a:endParaRPr lang="en-US" sz="1900" smtClean="0">
              <a:solidFill>
                <a:schemeClr val="accent6">
                  <a:lumMod val="50000"/>
                </a:schemeClr>
              </a:solidFill>
              <a:latin typeface="+mj-lt"/>
              <a:ea typeface="Times New Roman"/>
            </a:endParaRPr>
          </a:p>
          <a:p>
            <a:pPr>
              <a:buFont typeface="Arial" charset="0"/>
              <a:buNone/>
              <a:defRPr/>
            </a:pPr>
            <a:endParaRPr lang="en-US" smtClean="0">
              <a:latin typeface="Megaphone" pitchFamily="50" charset="0"/>
            </a:endParaRPr>
          </a:p>
          <a:p>
            <a:pPr>
              <a:buFont typeface="Arial" charset="0"/>
              <a:buNone/>
              <a:defRPr/>
            </a:pPr>
            <a:endParaRPr lang="en-US" dirty="0">
              <a:latin typeface="Megaphone" pitchFamily="50" charset="0"/>
            </a:endParaRPr>
          </a:p>
        </p:txBody>
      </p:sp>
      <p:pic>
        <p:nvPicPr>
          <p:cNvPr id="5" name="Picture 7" descr="C:\Documents and Settings\gaurav.paruthi\My Documents\My Pictures\Bonus.jpg"/>
          <p:cNvPicPr>
            <a:picLocks noChangeAspect="1" noChangeArrowheads="1"/>
          </p:cNvPicPr>
          <p:nvPr/>
        </p:nvPicPr>
        <p:blipFill>
          <a:blip r:embed="rId2" cstate="print"/>
          <a:srcRect/>
          <a:stretch>
            <a:fillRect/>
          </a:stretch>
        </p:blipFill>
        <p:spPr bwMode="auto">
          <a:xfrm>
            <a:off x="417490" y="1369409"/>
            <a:ext cx="4191000" cy="3331380"/>
          </a:xfrm>
          <a:prstGeom prst="rect">
            <a:avLst/>
          </a:prstGeom>
          <a:noFill/>
          <a:ln w="9525">
            <a:noFill/>
            <a:miter lim="800000"/>
            <a:headEnd/>
            <a:tailEnd/>
          </a:ln>
        </p:spPr>
      </p:pic>
      <p:sp>
        <p:nvSpPr>
          <p:cNvPr id="6" name="TextBox 5"/>
          <p:cNvSpPr txBox="1"/>
          <p:nvPr/>
        </p:nvSpPr>
        <p:spPr>
          <a:xfrm>
            <a:off x="168363" y="213053"/>
            <a:ext cx="9913135" cy="523220"/>
          </a:xfrm>
          <a:prstGeom prst="rect">
            <a:avLst/>
          </a:prstGeom>
          <a:noFill/>
        </p:spPr>
        <p:txBody>
          <a:bodyPr wrap="square" rtlCol="0">
            <a:spAutoFit/>
          </a:bodyPr>
          <a:lstStyle/>
          <a:p>
            <a:pPr>
              <a:defRPr/>
            </a:pPr>
            <a:r>
              <a:rPr lang="en-US" sz="2700" b="1" dirty="0">
                <a:solidFill>
                  <a:schemeClr val="accent2"/>
                </a:solidFill>
                <a:latin typeface="Helvetica" panose="020B0604020202020204" pitchFamily="34" charset="0"/>
                <a:ea typeface="+mj-ea"/>
                <a:cs typeface="Helvetica" panose="020B0604020202020204" pitchFamily="34" charset="0"/>
              </a:rPr>
              <a:t>Cumulative Bonus</a:t>
            </a:r>
          </a:p>
        </p:txBody>
      </p:sp>
      <p:sp>
        <p:nvSpPr>
          <p:cNvPr id="7" name="Content Placeholder 5"/>
          <p:cNvSpPr txBox="1">
            <a:spLocks/>
          </p:cNvSpPr>
          <p:nvPr/>
        </p:nvSpPr>
        <p:spPr>
          <a:xfrm>
            <a:off x="5638801" y="1310873"/>
            <a:ext cx="5691231" cy="3754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400050" algn="just">
              <a:spcBef>
                <a:spcPts val="0"/>
              </a:spcBef>
              <a:buClr>
                <a:schemeClr val="accent1"/>
              </a:buClr>
              <a:buBlip>
                <a:blip r:embed="rId3"/>
              </a:buBlip>
              <a:tabLst>
                <a:tab pos="685800" algn="l"/>
              </a:tabLst>
              <a:defRPr/>
            </a:pPr>
            <a:r>
              <a:rPr lang="en-US" sz="1800" dirty="0">
                <a:solidFill>
                  <a:schemeClr val="accent6">
                    <a:lumMod val="50000"/>
                  </a:schemeClr>
                </a:solidFill>
                <a:ea typeface="Times New Roman"/>
              </a:rPr>
              <a:t>Available for every claim free year</a:t>
            </a:r>
          </a:p>
          <a:p>
            <a:pPr marL="114300" lvl="1" indent="0" algn="just">
              <a:spcBef>
                <a:spcPts val="0"/>
              </a:spcBef>
              <a:buClr>
                <a:schemeClr val="accent1"/>
              </a:buClr>
              <a:buNone/>
              <a:tabLst>
                <a:tab pos="685800" algn="l"/>
              </a:tabLst>
              <a:defRPr/>
            </a:pPr>
            <a:r>
              <a:rPr lang="en-US" sz="1800" dirty="0" smtClean="0">
                <a:solidFill>
                  <a:schemeClr val="accent6">
                    <a:lumMod val="50000"/>
                  </a:schemeClr>
                </a:solidFill>
                <a:latin typeface="+mj-lt"/>
                <a:ea typeface="Times New Roman"/>
              </a:rPr>
              <a:t> </a:t>
            </a:r>
          </a:p>
          <a:p>
            <a:pPr marL="514350" lvl="1" indent="-400050" algn="just">
              <a:spcBef>
                <a:spcPts val="0"/>
              </a:spcBef>
              <a:buClr>
                <a:schemeClr val="accent1"/>
              </a:buClr>
              <a:buBlip>
                <a:blip r:embed="rId3"/>
              </a:buBlip>
              <a:tabLst>
                <a:tab pos="685800" algn="l"/>
              </a:tabLst>
              <a:defRPr/>
            </a:pPr>
            <a:r>
              <a:rPr lang="en-US" sz="1800" dirty="0">
                <a:solidFill>
                  <a:schemeClr val="accent6">
                    <a:lumMod val="50000"/>
                  </a:schemeClr>
                </a:solidFill>
                <a:ea typeface="Times New Roman"/>
              </a:rPr>
              <a:t>Sum Insured increased by 10</a:t>
            </a:r>
            <a:r>
              <a:rPr lang="en-US" sz="1800" dirty="0" smtClean="0">
                <a:solidFill>
                  <a:schemeClr val="accent6">
                    <a:lumMod val="50000"/>
                  </a:schemeClr>
                </a:solidFill>
                <a:ea typeface="Times New Roman"/>
              </a:rPr>
              <a:t>%</a:t>
            </a:r>
          </a:p>
          <a:p>
            <a:pPr marL="114300" lvl="1" indent="0" algn="just">
              <a:spcBef>
                <a:spcPts val="0"/>
              </a:spcBef>
              <a:buClr>
                <a:schemeClr val="accent1"/>
              </a:buClr>
              <a:buNone/>
              <a:tabLst>
                <a:tab pos="685800" algn="l"/>
              </a:tabLst>
              <a:defRPr/>
            </a:pPr>
            <a:endParaRPr lang="en-US" sz="1800" dirty="0" smtClean="0">
              <a:solidFill>
                <a:schemeClr val="accent6">
                  <a:lumMod val="50000"/>
                </a:schemeClr>
              </a:solidFill>
              <a:ea typeface="Times New Roman"/>
            </a:endParaRPr>
          </a:p>
          <a:p>
            <a:pPr marL="514350" lvl="1" indent="-400050" algn="just">
              <a:spcBef>
                <a:spcPts val="0"/>
              </a:spcBef>
              <a:buClr>
                <a:schemeClr val="accent1"/>
              </a:buClr>
              <a:buBlip>
                <a:blip r:embed="rId3"/>
              </a:buBlip>
              <a:tabLst>
                <a:tab pos="685800" algn="l"/>
              </a:tabLst>
              <a:defRPr/>
            </a:pPr>
            <a:r>
              <a:rPr lang="en-US" sz="1800" dirty="0">
                <a:solidFill>
                  <a:schemeClr val="accent6">
                    <a:lumMod val="50000"/>
                  </a:schemeClr>
                </a:solidFill>
                <a:ea typeface="Times New Roman"/>
              </a:rPr>
              <a:t>Maximum up to 100% of </a:t>
            </a:r>
            <a:r>
              <a:rPr lang="en-US" sz="1800" dirty="0" smtClean="0">
                <a:solidFill>
                  <a:schemeClr val="accent6">
                    <a:lumMod val="50000"/>
                  </a:schemeClr>
                </a:solidFill>
                <a:ea typeface="Times New Roman"/>
              </a:rPr>
              <a:t>SI</a:t>
            </a:r>
          </a:p>
          <a:p>
            <a:pPr marL="114300" lvl="1" indent="0" algn="just">
              <a:spcBef>
                <a:spcPts val="0"/>
              </a:spcBef>
              <a:buClr>
                <a:schemeClr val="accent1"/>
              </a:buClr>
              <a:buNone/>
              <a:tabLst>
                <a:tab pos="685800" algn="l"/>
              </a:tabLst>
              <a:defRPr/>
            </a:pPr>
            <a:endParaRPr lang="en-US" sz="1800" dirty="0" smtClean="0">
              <a:solidFill>
                <a:schemeClr val="accent6">
                  <a:lumMod val="50000"/>
                </a:schemeClr>
              </a:solidFill>
              <a:ea typeface="Times New Roman"/>
            </a:endParaRPr>
          </a:p>
          <a:p>
            <a:pPr marL="514350" lvl="1" indent="-400050" algn="just">
              <a:spcBef>
                <a:spcPts val="0"/>
              </a:spcBef>
              <a:buClr>
                <a:schemeClr val="accent1"/>
              </a:buClr>
              <a:buBlip>
                <a:blip r:embed="rId3"/>
              </a:buBlip>
              <a:tabLst>
                <a:tab pos="685800" algn="l"/>
              </a:tabLst>
              <a:defRPr/>
            </a:pPr>
            <a:r>
              <a:rPr lang="en-US" sz="1800" dirty="0">
                <a:solidFill>
                  <a:schemeClr val="accent6">
                    <a:lumMod val="50000"/>
                  </a:schemeClr>
                </a:solidFill>
                <a:ea typeface="Times New Roman"/>
              </a:rPr>
              <a:t>In the event of Claim, CB </a:t>
            </a:r>
            <a:r>
              <a:rPr lang="en-US" sz="1800" dirty="0" smtClean="0">
                <a:solidFill>
                  <a:schemeClr val="accent6">
                    <a:lumMod val="50000"/>
                  </a:schemeClr>
                </a:solidFill>
                <a:ea typeface="Times New Roman"/>
              </a:rPr>
              <a:t>is reduced </a:t>
            </a:r>
            <a:r>
              <a:rPr lang="en-US" sz="1800" dirty="0">
                <a:solidFill>
                  <a:schemeClr val="accent6">
                    <a:lumMod val="50000"/>
                  </a:schemeClr>
                </a:solidFill>
                <a:ea typeface="Times New Roman"/>
              </a:rPr>
              <a:t>by 10% of Sum Insured</a:t>
            </a:r>
          </a:p>
          <a:p>
            <a:pPr marL="114300" lvl="1" indent="0" algn="just">
              <a:spcBef>
                <a:spcPts val="0"/>
              </a:spcBef>
              <a:buClr>
                <a:schemeClr val="accent1"/>
              </a:buClr>
              <a:buNone/>
              <a:tabLst>
                <a:tab pos="685800" algn="l"/>
              </a:tabLst>
              <a:defRPr/>
            </a:pPr>
            <a:endParaRPr lang="en-US" sz="1800" dirty="0" smtClean="0">
              <a:solidFill>
                <a:schemeClr val="accent6">
                  <a:lumMod val="50000"/>
                </a:schemeClr>
              </a:solidFill>
              <a:ea typeface="Times New Roman"/>
            </a:endParaRPr>
          </a:p>
          <a:p>
            <a:pPr marL="514350" lvl="1" indent="-400050" algn="just">
              <a:spcBef>
                <a:spcPts val="0"/>
              </a:spcBef>
              <a:buClr>
                <a:schemeClr val="accent1"/>
              </a:buClr>
              <a:buBlip>
                <a:blip r:embed="rId3"/>
              </a:buBlip>
              <a:tabLst>
                <a:tab pos="685800" algn="l"/>
              </a:tabLst>
              <a:defRPr/>
            </a:pPr>
            <a:endParaRPr lang="en-US" sz="1800" dirty="0" smtClean="0">
              <a:solidFill>
                <a:schemeClr val="accent6">
                  <a:lumMod val="50000"/>
                </a:schemeClr>
              </a:solidFill>
              <a:ea typeface="Times New Roman"/>
            </a:endParaRPr>
          </a:p>
          <a:p>
            <a:pPr marL="514350" lvl="1" indent="-400050" algn="just">
              <a:spcBef>
                <a:spcPts val="0"/>
              </a:spcBef>
              <a:buClr>
                <a:schemeClr val="accent1"/>
              </a:buClr>
              <a:buBlip>
                <a:blip r:embed="rId3"/>
              </a:buBlip>
              <a:tabLst>
                <a:tab pos="685800" algn="l"/>
              </a:tabLst>
              <a:defRPr/>
            </a:pPr>
            <a:endParaRPr lang="en-GB" sz="1800" dirty="0" smtClean="0">
              <a:solidFill>
                <a:schemeClr val="accent6">
                  <a:lumMod val="50000"/>
                </a:schemeClr>
              </a:solidFill>
              <a:latin typeface="+mj-lt"/>
              <a:ea typeface="Times New Roman"/>
            </a:endParaRPr>
          </a:p>
          <a:p>
            <a:pPr algn="just">
              <a:buFont typeface="Arial" panose="020B0604020202020204" pitchFamily="34" charset="0"/>
              <a:buNone/>
            </a:pPr>
            <a:endParaRPr lang="en-US" sz="1800" dirty="0">
              <a:latin typeface="Franklin Gothic Book" pitchFamily="34" charset="0"/>
            </a:endParaRPr>
          </a:p>
        </p:txBody>
      </p:sp>
    </p:spTree>
    <p:extLst>
      <p:ext uri="{BB962C8B-B14F-4D97-AF65-F5344CB8AC3E}">
        <p14:creationId xmlns:p14="http://schemas.microsoft.com/office/powerpoint/2010/main" val="187684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233" y="175715"/>
            <a:ext cx="7631906" cy="535531"/>
          </a:xfrm>
          <a:prstGeom prst="rect">
            <a:avLst/>
          </a:prstGeom>
          <a:noFill/>
        </p:spPr>
        <p:txBody>
          <a:bodyPr>
            <a:spAutoFit/>
          </a:bodyPr>
          <a:lstStyle/>
          <a:p>
            <a:pPr>
              <a:lnSpc>
                <a:spcPct val="90000"/>
              </a:lnSpc>
              <a:spcBef>
                <a:spcPct val="0"/>
              </a:spcBef>
              <a:defRPr/>
            </a:pPr>
            <a:r>
              <a:rPr lang="en-GB" sz="3200" b="1" dirty="0" smtClean="0">
                <a:solidFill>
                  <a:schemeClr val="accent2"/>
                </a:solidFill>
                <a:latin typeface="+mj-lt"/>
                <a:ea typeface="+mj-ea"/>
                <a:cs typeface="Calibri" pitchFamily="34" charset="0"/>
              </a:rPr>
              <a:t>HbA1c </a:t>
            </a:r>
            <a:r>
              <a:rPr lang="en-GB" sz="3200" b="1" dirty="0" err="1" smtClean="0">
                <a:solidFill>
                  <a:schemeClr val="accent2"/>
                </a:solidFill>
                <a:latin typeface="+mj-lt"/>
                <a:ea typeface="+mj-ea"/>
                <a:cs typeface="Calibri" pitchFamily="34" charset="0"/>
              </a:rPr>
              <a:t>Checkup</a:t>
            </a:r>
            <a:r>
              <a:rPr lang="en-GB" sz="3200" b="1" dirty="0" smtClean="0">
                <a:solidFill>
                  <a:schemeClr val="accent2"/>
                </a:solidFill>
                <a:latin typeface="+mj-lt"/>
                <a:ea typeface="+mj-ea"/>
                <a:cs typeface="Calibri" pitchFamily="34" charset="0"/>
              </a:rPr>
              <a:t> Benefit</a:t>
            </a:r>
            <a:endParaRPr lang="en-GB" sz="3200" b="1" dirty="0">
              <a:solidFill>
                <a:schemeClr val="accent2"/>
              </a:solidFill>
              <a:latin typeface="+mj-lt"/>
              <a:ea typeface="+mj-ea"/>
              <a:cs typeface="Calibri" pitchFamily="34" charset="0"/>
            </a:endParaRPr>
          </a:p>
        </p:txBody>
      </p:sp>
      <p:sp>
        <p:nvSpPr>
          <p:cNvPr id="5" name="Content Placeholder 4"/>
          <p:cNvSpPr>
            <a:spLocks noGrp="1"/>
          </p:cNvSpPr>
          <p:nvPr>
            <p:ph sz="half" idx="4294967295"/>
          </p:nvPr>
        </p:nvSpPr>
        <p:spPr>
          <a:xfrm>
            <a:off x="0" y="1825625"/>
            <a:ext cx="5181600" cy="4351338"/>
          </a:xfrm>
        </p:spPr>
        <p:txBody>
          <a:bodyPr/>
          <a:lstStyle/>
          <a:p>
            <a:pPr algn="just">
              <a:buFont typeface="Arial" charset="0"/>
              <a:buChar char="•"/>
              <a:defRPr/>
            </a:pPr>
            <a:endParaRPr lang="en-GB" sz="2200" dirty="0">
              <a:latin typeface="Arial" charset="0"/>
              <a:cs typeface="Arial" charset="0"/>
            </a:endParaRPr>
          </a:p>
          <a:p>
            <a:pPr algn="just">
              <a:buFont typeface="Arial" charset="0"/>
              <a:buNone/>
              <a:defRPr/>
            </a:pPr>
            <a:endParaRPr lang="en-GB" sz="2200" dirty="0">
              <a:latin typeface="Arial" charset="0"/>
              <a:cs typeface="Arial" charset="0"/>
            </a:endParaRPr>
          </a:p>
          <a:p>
            <a:pPr>
              <a:buFont typeface="Arial" charset="0"/>
              <a:buChar char="•"/>
              <a:defRPr/>
            </a:pPr>
            <a:endParaRPr lang="en-US" dirty="0"/>
          </a:p>
        </p:txBody>
      </p:sp>
      <p:sp>
        <p:nvSpPr>
          <p:cNvPr id="6" name="Content Placeholder 5"/>
          <p:cNvSpPr>
            <a:spLocks noGrp="1"/>
          </p:cNvSpPr>
          <p:nvPr>
            <p:ph sz="half" idx="4294967295"/>
          </p:nvPr>
        </p:nvSpPr>
        <p:spPr>
          <a:xfrm>
            <a:off x="6500813" y="1282700"/>
            <a:ext cx="5691187" cy="3754438"/>
          </a:xfrm>
        </p:spPr>
        <p:txBody>
          <a:bodyPr>
            <a:normAutofit/>
          </a:bodyPr>
          <a:lstStyle/>
          <a:p>
            <a:pPr marL="514350" lvl="1" indent="-400050" algn="just">
              <a:spcBef>
                <a:spcPts val="0"/>
              </a:spcBef>
              <a:buClr>
                <a:schemeClr val="accent1"/>
              </a:buClr>
              <a:buBlip>
                <a:blip r:embed="rId2"/>
              </a:buBlip>
              <a:tabLst>
                <a:tab pos="685800" algn="l"/>
              </a:tabLst>
              <a:defRPr/>
            </a:pPr>
            <a:r>
              <a:rPr lang="en-US" sz="1800" dirty="0" smtClean="0">
                <a:solidFill>
                  <a:schemeClr val="accent6">
                    <a:lumMod val="50000"/>
                  </a:schemeClr>
                </a:solidFill>
                <a:latin typeface="+mj-lt"/>
                <a:ea typeface="Times New Roman"/>
              </a:rPr>
              <a:t>Under </a:t>
            </a:r>
            <a:r>
              <a:rPr lang="en-US" sz="1800" dirty="0">
                <a:solidFill>
                  <a:schemeClr val="accent6">
                    <a:lumMod val="50000"/>
                  </a:schemeClr>
                </a:solidFill>
                <a:latin typeface="+mj-lt"/>
                <a:ea typeface="Times New Roman"/>
              </a:rPr>
              <a:t>this benefit, we will reimburse an amount of up to Rs.750 towards the expenses of HbA1C checkup on submission of report to us. A maximum of two claims can be made in a Policy </a:t>
            </a:r>
            <a:r>
              <a:rPr lang="en-US" sz="1800" dirty="0" smtClean="0">
                <a:solidFill>
                  <a:schemeClr val="accent6">
                    <a:lumMod val="50000"/>
                  </a:schemeClr>
                </a:solidFill>
                <a:latin typeface="+mj-lt"/>
                <a:ea typeface="Times New Roman"/>
              </a:rPr>
              <a:t>year.</a:t>
            </a:r>
          </a:p>
          <a:p>
            <a:pPr marL="114300" lvl="1" indent="0" algn="just">
              <a:spcBef>
                <a:spcPts val="0"/>
              </a:spcBef>
              <a:buClr>
                <a:schemeClr val="accent1"/>
              </a:buClr>
              <a:buNone/>
              <a:tabLst>
                <a:tab pos="685800" algn="l"/>
              </a:tabLst>
              <a:defRPr/>
            </a:pPr>
            <a:endParaRPr lang="en-US" sz="1800" dirty="0" smtClean="0">
              <a:solidFill>
                <a:schemeClr val="accent6">
                  <a:lumMod val="50000"/>
                </a:schemeClr>
              </a:solidFill>
              <a:latin typeface="+mj-lt"/>
              <a:ea typeface="Times New Roman"/>
            </a:endParaRPr>
          </a:p>
          <a:p>
            <a:pPr marL="514350" lvl="1" indent="-400050" algn="just">
              <a:spcBef>
                <a:spcPts val="0"/>
              </a:spcBef>
              <a:buClr>
                <a:schemeClr val="accent1"/>
              </a:buClr>
              <a:buBlip>
                <a:blip r:embed="rId2"/>
              </a:buBlip>
              <a:tabLst>
                <a:tab pos="685800" algn="l"/>
              </a:tabLst>
              <a:defRPr/>
            </a:pPr>
            <a:r>
              <a:rPr lang="en-US" sz="1800" dirty="0" smtClean="0">
                <a:solidFill>
                  <a:schemeClr val="accent6">
                    <a:lumMod val="50000"/>
                  </a:schemeClr>
                </a:solidFill>
                <a:latin typeface="+mj-lt"/>
                <a:ea typeface="Times New Roman"/>
              </a:rPr>
              <a:t>A </a:t>
            </a:r>
            <a:r>
              <a:rPr lang="en-US" sz="1800" dirty="0">
                <a:solidFill>
                  <a:schemeClr val="accent6">
                    <a:lumMod val="50000"/>
                  </a:schemeClr>
                </a:solidFill>
                <a:latin typeface="+mj-lt"/>
                <a:ea typeface="Times New Roman"/>
              </a:rPr>
              <a:t>minimum of 3 months gap should be there between the two tests</a:t>
            </a:r>
          </a:p>
          <a:p>
            <a:pPr marL="114300" lvl="1" indent="0" algn="just">
              <a:spcBef>
                <a:spcPts val="0"/>
              </a:spcBef>
              <a:buClr>
                <a:schemeClr val="accent1"/>
              </a:buClr>
              <a:buNone/>
              <a:tabLst>
                <a:tab pos="685800" algn="l"/>
              </a:tabLst>
              <a:defRPr/>
            </a:pPr>
            <a:endParaRPr lang="en-US" sz="1800" dirty="0" smtClean="0">
              <a:solidFill>
                <a:schemeClr val="accent6">
                  <a:lumMod val="50000"/>
                </a:schemeClr>
              </a:solidFill>
              <a:latin typeface="+mj-lt"/>
              <a:ea typeface="Times New Roman"/>
            </a:endParaRPr>
          </a:p>
          <a:p>
            <a:pPr marL="514350" lvl="1" indent="-400050" algn="just">
              <a:spcBef>
                <a:spcPts val="0"/>
              </a:spcBef>
              <a:buClr>
                <a:schemeClr val="accent1"/>
              </a:buClr>
              <a:buBlip>
                <a:blip r:embed="rId2"/>
              </a:buBlip>
              <a:tabLst>
                <a:tab pos="685800" algn="l"/>
              </a:tabLst>
              <a:defRPr/>
            </a:pPr>
            <a:r>
              <a:rPr lang="en-US" sz="1800" dirty="0" smtClean="0">
                <a:solidFill>
                  <a:schemeClr val="accent6">
                    <a:lumMod val="50000"/>
                  </a:schemeClr>
                </a:solidFill>
                <a:latin typeface="+mj-lt"/>
                <a:ea typeface="Times New Roman"/>
              </a:rPr>
              <a:t>In </a:t>
            </a:r>
            <a:r>
              <a:rPr lang="en-US" sz="1800" dirty="0">
                <a:solidFill>
                  <a:schemeClr val="accent6">
                    <a:lumMod val="50000"/>
                  </a:schemeClr>
                </a:solidFill>
                <a:latin typeface="+mj-lt"/>
                <a:ea typeface="Times New Roman"/>
              </a:rPr>
              <a:t>case of </a:t>
            </a:r>
            <a:r>
              <a:rPr lang="en-US" sz="1800" dirty="0" smtClean="0">
                <a:solidFill>
                  <a:schemeClr val="accent6">
                    <a:lumMod val="50000"/>
                  </a:schemeClr>
                </a:solidFill>
                <a:latin typeface="+mj-lt"/>
                <a:ea typeface="Times New Roman"/>
              </a:rPr>
              <a:t>the Gold </a:t>
            </a:r>
            <a:r>
              <a:rPr lang="en-US" sz="1800" dirty="0">
                <a:solidFill>
                  <a:schemeClr val="accent6">
                    <a:lumMod val="50000"/>
                  </a:schemeClr>
                </a:solidFill>
                <a:latin typeface="+mj-lt"/>
                <a:ea typeface="Times New Roman"/>
              </a:rPr>
              <a:t>variant, HbA1C checkups done as part of wellness benefit </a:t>
            </a:r>
            <a:r>
              <a:rPr lang="en-US" sz="1800" dirty="0" smtClean="0">
                <a:solidFill>
                  <a:schemeClr val="accent6">
                    <a:lumMod val="50000"/>
                  </a:schemeClr>
                </a:solidFill>
                <a:latin typeface="+mj-lt"/>
                <a:ea typeface="Times New Roman"/>
              </a:rPr>
              <a:t>will </a:t>
            </a:r>
            <a:r>
              <a:rPr lang="en-US" sz="1800" dirty="0">
                <a:solidFill>
                  <a:schemeClr val="accent6">
                    <a:lumMod val="50000"/>
                  </a:schemeClr>
                </a:solidFill>
                <a:latin typeface="+mj-lt"/>
                <a:ea typeface="Times New Roman"/>
              </a:rPr>
              <a:t>not be considered for this benefit.</a:t>
            </a:r>
            <a:endParaRPr lang="en-GB" sz="1800" dirty="0">
              <a:solidFill>
                <a:schemeClr val="accent6">
                  <a:lumMod val="50000"/>
                </a:schemeClr>
              </a:solidFill>
              <a:latin typeface="+mj-lt"/>
              <a:ea typeface="Times New Roman"/>
            </a:endParaRPr>
          </a:p>
          <a:p>
            <a:pPr algn="just">
              <a:buNone/>
            </a:pPr>
            <a:endParaRPr lang="en-US" sz="1800" dirty="0">
              <a:latin typeface="Franklin Gothic Book" pitchFamily="34" charset="0"/>
            </a:endParaRPr>
          </a:p>
        </p:txBody>
      </p:sp>
      <p:pic>
        <p:nvPicPr>
          <p:cNvPr id="2" name="Picture 1"/>
          <p:cNvPicPr>
            <a:picLocks noChangeAspect="1"/>
          </p:cNvPicPr>
          <p:nvPr/>
        </p:nvPicPr>
        <p:blipFill>
          <a:blip r:embed="rId3"/>
          <a:stretch>
            <a:fillRect/>
          </a:stretch>
        </p:blipFill>
        <p:spPr>
          <a:xfrm>
            <a:off x="519112" y="1282691"/>
            <a:ext cx="4448175" cy="3276600"/>
          </a:xfrm>
          <a:prstGeom prst="rect">
            <a:avLst/>
          </a:prstGeom>
        </p:spPr>
      </p:pic>
    </p:spTree>
    <p:extLst>
      <p:ext uri="{BB962C8B-B14F-4D97-AF65-F5344CB8AC3E}">
        <p14:creationId xmlns:p14="http://schemas.microsoft.com/office/powerpoint/2010/main" val="25683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05" y="176788"/>
            <a:ext cx="10971609" cy="565036"/>
          </a:xfrm>
        </p:spPr>
        <p:txBody>
          <a:bodyPr rtlCol="0">
            <a:noAutofit/>
          </a:bodyPr>
          <a:lstStyle/>
          <a:p>
            <a:pPr>
              <a:defRPr/>
            </a:pPr>
            <a:r>
              <a:rPr lang="en-US" dirty="0" smtClean="0">
                <a:solidFill>
                  <a:schemeClr val="accent2"/>
                </a:solidFill>
                <a:effectLst/>
                <a:latin typeface="+mj-lt"/>
                <a:cs typeface="Calibri" pitchFamily="34" charset="0"/>
              </a:rPr>
              <a:t>In-Patient </a:t>
            </a:r>
            <a:r>
              <a:rPr lang="en-US" dirty="0" err="1" smtClean="0">
                <a:solidFill>
                  <a:schemeClr val="accent2"/>
                </a:solidFill>
                <a:effectLst/>
                <a:latin typeface="+mj-lt"/>
                <a:cs typeface="Calibri" pitchFamily="34" charset="0"/>
              </a:rPr>
              <a:t>Hospitalisation</a:t>
            </a:r>
            <a:endParaRPr lang="en-US" dirty="0">
              <a:solidFill>
                <a:schemeClr val="accent2"/>
              </a:solidFill>
              <a:effectLst/>
              <a:latin typeface="+mj-lt"/>
              <a:cs typeface="Calibri" pitchFamily="34" charset="0"/>
            </a:endParaRPr>
          </a:p>
        </p:txBody>
      </p:sp>
      <p:sp>
        <p:nvSpPr>
          <p:cNvPr id="3" name="Content Placeholder 2"/>
          <p:cNvSpPr>
            <a:spLocks noGrp="1"/>
          </p:cNvSpPr>
          <p:nvPr>
            <p:ph idx="4294967295"/>
          </p:nvPr>
        </p:nvSpPr>
        <p:spPr>
          <a:xfrm>
            <a:off x="0" y="1285875"/>
            <a:ext cx="7715250" cy="450850"/>
          </a:xfrm>
        </p:spPr>
        <p:txBody>
          <a:bodyPr rtlCol="0">
            <a:normAutofit/>
          </a:bodyPr>
          <a:lstStyle/>
          <a:p>
            <a:pPr algn="just">
              <a:buClr>
                <a:schemeClr val="accent1"/>
              </a:buClr>
              <a:buNone/>
              <a:defRPr/>
            </a:pPr>
            <a:r>
              <a:rPr lang="en-US" sz="1800" dirty="0">
                <a:solidFill>
                  <a:schemeClr val="accent6">
                    <a:lumMod val="50000"/>
                  </a:schemeClr>
                </a:solidFill>
                <a:latin typeface="+mj-lt"/>
              </a:rPr>
              <a:t>The Medical Expenses for:</a:t>
            </a:r>
          </a:p>
          <a:p>
            <a:pPr marL="457200" lvl="1" indent="0" algn="just">
              <a:buClr>
                <a:schemeClr val="accent1"/>
              </a:buClr>
              <a:buNone/>
              <a:defRPr/>
            </a:pPr>
            <a:endParaRPr lang="en-US" sz="1800" dirty="0">
              <a:solidFill>
                <a:schemeClr val="accent6">
                  <a:lumMod val="50000"/>
                </a:schemeClr>
              </a:solidFill>
              <a:latin typeface="+mj-lt"/>
            </a:endParaRPr>
          </a:p>
          <a:p>
            <a:pPr lvl="1" algn="just">
              <a:buClr>
                <a:schemeClr val="accent1"/>
              </a:buClr>
              <a:buFont typeface="Wingdings" pitchFamily="2" charset="2"/>
              <a:buChar char="§"/>
              <a:defRPr/>
            </a:pPr>
            <a:endParaRPr lang="en-US" sz="1800" dirty="0">
              <a:solidFill>
                <a:schemeClr val="accent6">
                  <a:lumMod val="50000"/>
                </a:schemeClr>
              </a:solidFill>
              <a:latin typeface="+mj-lt"/>
            </a:endParaRPr>
          </a:p>
          <a:p>
            <a:pPr>
              <a:buFont typeface="Arial"/>
              <a:buChar char="•"/>
              <a:defRPr/>
            </a:pPr>
            <a:endParaRPr lang="en-US" sz="1800" dirty="0">
              <a:solidFill>
                <a:schemeClr val="accent6">
                  <a:lumMod val="50000"/>
                </a:schemeClr>
              </a:solidFill>
              <a:latin typeface="+mj-lt"/>
            </a:endParaRPr>
          </a:p>
        </p:txBody>
      </p:sp>
      <p:sp>
        <p:nvSpPr>
          <p:cNvPr id="7" name="Content Placeholder 2"/>
          <p:cNvSpPr txBox="1">
            <a:spLocks/>
          </p:cNvSpPr>
          <p:nvPr/>
        </p:nvSpPr>
        <p:spPr bwMode="auto">
          <a:xfrm>
            <a:off x="5952923" y="2038473"/>
            <a:ext cx="3816425" cy="2520280"/>
          </a:xfrm>
          <a:prstGeom prst="rect">
            <a:avLst/>
          </a:prstGeom>
          <a:noFill/>
          <a:ln w="9525">
            <a:noFill/>
            <a:miter lim="800000"/>
            <a:headEnd/>
            <a:tailEnd/>
          </a:ln>
        </p:spPr>
        <p:txBody>
          <a:bodyPr anchor="ctr">
            <a:normAutofit fontScale="92500" lnSpcReduction="10000"/>
          </a:bodyPr>
          <a:lstStyle/>
          <a:p>
            <a:pPr marL="285750" indent="-285750" algn="just" defTabSz="457200">
              <a:spcBef>
                <a:spcPct val="20000"/>
              </a:spcBef>
              <a:buClr>
                <a:schemeClr val="accent1"/>
              </a:buClr>
              <a:buBlip>
                <a:blip r:embed="rId2"/>
              </a:buBlip>
              <a:defRPr/>
            </a:pPr>
            <a:r>
              <a:rPr lang="en-US" dirty="0">
                <a:solidFill>
                  <a:schemeClr val="accent6">
                    <a:lumMod val="50000"/>
                  </a:schemeClr>
                </a:solidFill>
                <a:latin typeface="+mj-lt"/>
                <a:cs typeface="Franklin Gothic Book"/>
              </a:rPr>
              <a:t>Medicines, drugs &amp; </a:t>
            </a:r>
            <a:r>
              <a:rPr lang="en-US" dirty="0" smtClean="0">
                <a:solidFill>
                  <a:schemeClr val="accent6">
                    <a:lumMod val="50000"/>
                  </a:schemeClr>
                </a:solidFill>
                <a:latin typeface="+mj-lt"/>
                <a:cs typeface="Franklin Gothic Book"/>
              </a:rPr>
              <a:t>consumables</a:t>
            </a: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r>
              <a:rPr lang="en-US" dirty="0" smtClean="0">
                <a:solidFill>
                  <a:schemeClr val="accent6">
                    <a:lumMod val="50000"/>
                  </a:schemeClr>
                </a:solidFill>
                <a:latin typeface="+mj-lt"/>
                <a:cs typeface="Franklin Gothic Book"/>
              </a:rPr>
              <a:t>Nursing</a:t>
            </a: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r>
              <a:rPr lang="en-US" dirty="0">
                <a:solidFill>
                  <a:schemeClr val="accent6">
                    <a:lumMod val="50000"/>
                  </a:schemeClr>
                </a:solidFill>
                <a:latin typeface="+mj-lt"/>
                <a:cs typeface="Franklin Gothic Book"/>
              </a:rPr>
              <a:t> Medical Practitioner(s</a:t>
            </a:r>
            <a:r>
              <a:rPr lang="en-US" dirty="0" smtClean="0">
                <a:solidFill>
                  <a:schemeClr val="accent6">
                    <a:lumMod val="50000"/>
                  </a:schemeClr>
                </a:solidFill>
                <a:latin typeface="+mj-lt"/>
                <a:cs typeface="Franklin Gothic Book"/>
              </a:rPr>
              <a:t>)</a:t>
            </a: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defTabSz="457200">
              <a:spcBef>
                <a:spcPct val="20000"/>
              </a:spcBef>
              <a:buClr>
                <a:schemeClr val="accent1"/>
              </a:buClr>
              <a:buBlip>
                <a:blip r:embed="rId2"/>
              </a:buBlip>
              <a:defRPr/>
            </a:pPr>
            <a:r>
              <a:rPr lang="en-US" dirty="0">
                <a:solidFill>
                  <a:schemeClr val="accent6">
                    <a:lumMod val="50000"/>
                  </a:schemeClr>
                </a:solidFill>
                <a:latin typeface="+mj-lt"/>
                <a:cs typeface="Franklin Gothic Book"/>
              </a:rPr>
              <a:t> The Cost of prosthetic and other devices or equipment if implanted internally during a Surgical Procedure</a:t>
            </a:r>
          </a:p>
        </p:txBody>
      </p:sp>
      <p:sp>
        <p:nvSpPr>
          <p:cNvPr id="9" name="Content Placeholder 2"/>
          <p:cNvSpPr txBox="1">
            <a:spLocks/>
          </p:cNvSpPr>
          <p:nvPr/>
        </p:nvSpPr>
        <p:spPr bwMode="auto">
          <a:xfrm>
            <a:off x="467119" y="1646972"/>
            <a:ext cx="3960440" cy="3096344"/>
          </a:xfrm>
          <a:prstGeom prst="rect">
            <a:avLst/>
          </a:prstGeom>
          <a:noFill/>
          <a:ln w="9525">
            <a:noFill/>
            <a:miter lim="800000"/>
            <a:headEnd/>
            <a:tailEnd/>
          </a:ln>
        </p:spPr>
        <p:txBody>
          <a:bodyPr anchor="ctr">
            <a:normAutofit/>
          </a:bodyPr>
          <a:lstStyle/>
          <a:p>
            <a:pPr marL="285750" indent="-285750" algn="just">
              <a:buClr>
                <a:schemeClr val="accent1"/>
              </a:buClr>
              <a:buBlip>
                <a:blip r:embed="rId2"/>
              </a:buBlip>
              <a:defRPr/>
            </a:pPr>
            <a:r>
              <a:rPr lang="en-US" dirty="0">
                <a:solidFill>
                  <a:schemeClr val="accent6">
                    <a:lumMod val="50000"/>
                  </a:schemeClr>
                </a:solidFill>
                <a:latin typeface="+mj-lt"/>
                <a:cs typeface="Franklin Gothic Book"/>
              </a:rPr>
              <a:t>Room rent, and boarding </a:t>
            </a:r>
            <a:r>
              <a:rPr lang="en-US" dirty="0" smtClean="0">
                <a:solidFill>
                  <a:schemeClr val="accent6">
                    <a:lumMod val="50000"/>
                  </a:schemeClr>
                </a:solidFill>
                <a:latin typeface="+mj-lt"/>
                <a:cs typeface="Franklin Gothic Book"/>
              </a:rPr>
              <a:t>expenses</a:t>
            </a: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r>
              <a:rPr lang="en-US" dirty="0">
                <a:solidFill>
                  <a:schemeClr val="accent6">
                    <a:lumMod val="50000"/>
                  </a:schemeClr>
                </a:solidFill>
                <a:latin typeface="+mj-lt"/>
                <a:cs typeface="Franklin Gothic Book"/>
              </a:rPr>
              <a:t>Intensive care </a:t>
            </a:r>
            <a:r>
              <a:rPr lang="en-US" dirty="0" smtClean="0">
                <a:solidFill>
                  <a:schemeClr val="accent6">
                    <a:lumMod val="50000"/>
                  </a:schemeClr>
                </a:solidFill>
                <a:latin typeface="+mj-lt"/>
                <a:cs typeface="Franklin Gothic Book"/>
              </a:rPr>
              <a:t>unit</a:t>
            </a: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r>
              <a:rPr lang="en-US" dirty="0">
                <a:solidFill>
                  <a:schemeClr val="accent6">
                    <a:lumMod val="50000"/>
                  </a:schemeClr>
                </a:solidFill>
                <a:latin typeface="+mj-lt"/>
                <a:cs typeface="Franklin Gothic Book"/>
              </a:rPr>
              <a:t>Diagnostic </a:t>
            </a:r>
            <a:r>
              <a:rPr lang="en-US" dirty="0" smtClean="0">
                <a:solidFill>
                  <a:schemeClr val="accent6">
                    <a:lumMod val="50000"/>
                  </a:schemeClr>
                </a:solidFill>
                <a:latin typeface="+mj-lt"/>
                <a:cs typeface="Franklin Gothic Book"/>
              </a:rPr>
              <a:t>procedures</a:t>
            </a: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endParaRPr lang="en-US" dirty="0">
              <a:solidFill>
                <a:schemeClr val="accent6">
                  <a:lumMod val="50000"/>
                </a:schemeClr>
              </a:solidFill>
              <a:latin typeface="+mj-lt"/>
              <a:cs typeface="Franklin Gothic Book"/>
            </a:endParaRPr>
          </a:p>
          <a:p>
            <a:pPr marL="285750" indent="-285750" algn="just">
              <a:buClr>
                <a:schemeClr val="accent1"/>
              </a:buClr>
              <a:buBlip>
                <a:blip r:embed="rId2"/>
              </a:buBlip>
              <a:defRPr/>
            </a:pPr>
            <a:r>
              <a:rPr lang="en-US" dirty="0">
                <a:solidFill>
                  <a:schemeClr val="accent6">
                    <a:lumMod val="50000"/>
                  </a:schemeClr>
                </a:solidFill>
                <a:latin typeface="+mj-lt"/>
                <a:cs typeface="Franklin Gothic Book"/>
              </a:rPr>
              <a:t>Anesthesia, blood, oxygen, operation theatre charges, surgical </a:t>
            </a:r>
            <a:r>
              <a:rPr lang="en-US" dirty="0" smtClean="0">
                <a:solidFill>
                  <a:schemeClr val="accent6">
                    <a:lumMod val="50000"/>
                  </a:schemeClr>
                </a:solidFill>
                <a:latin typeface="+mj-lt"/>
                <a:cs typeface="Franklin Gothic Book"/>
              </a:rPr>
              <a:t>appliances</a:t>
            </a:r>
            <a:endParaRPr lang="en-US" dirty="0">
              <a:solidFill>
                <a:schemeClr val="accent6">
                  <a:lumMod val="50000"/>
                </a:schemeClr>
              </a:solidFill>
              <a:latin typeface="+mj-lt"/>
              <a:cs typeface="Franklin Gothic Book"/>
            </a:endParaRPr>
          </a:p>
        </p:txBody>
      </p:sp>
      <p:sp>
        <p:nvSpPr>
          <p:cNvPr id="10" name="TextBox 9"/>
          <p:cNvSpPr txBox="1"/>
          <p:nvPr/>
        </p:nvSpPr>
        <p:spPr>
          <a:xfrm>
            <a:off x="2869731" y="4743316"/>
            <a:ext cx="4536504"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No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Sub-limits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3282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 calcmode="lin" valueType="num">
                                      <p:cBhvr additive="base">
                                        <p:cTn id="5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anim calcmode="lin" valueType="num">
                                      <p:cBhvr>
                                        <p:cTn id="60" dur="2000" fill="hold"/>
                                        <p:tgtEl>
                                          <p:spTgt spid="10"/>
                                        </p:tgtEl>
                                        <p:attrNameLst>
                                          <p:attrName>ppt_w</p:attrName>
                                        </p:attrNameLst>
                                      </p:cBhvr>
                                      <p:tavLst>
                                        <p:tav tm="0" fmla="#ppt_w*sin(2.5*pi*$)">
                                          <p:val>
                                            <p:fltVal val="0"/>
                                          </p:val>
                                        </p:tav>
                                        <p:tav tm="100000">
                                          <p:val>
                                            <p:fltVal val="1"/>
                                          </p:val>
                                        </p:tav>
                                      </p:tavLst>
                                    </p:anim>
                                    <p:anim calcmode="lin" valueType="num">
                                      <p:cBhvr>
                                        <p:cTn id="6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mph" presetSubtype="0" fill="hold" grpId="1" nodeType="clickEffect">
                                  <p:stCondLst>
                                    <p:cond delay="0"/>
                                  </p:stCondLst>
                                  <p:childTnLst>
                                    <p:animClr clrSpc="hsl" dir="cw">
                                      <p:cBhvr override="childStyle">
                                        <p:cTn id="65" dur="500" fill="hold"/>
                                        <p:tgtEl>
                                          <p:spTgt spid="10"/>
                                        </p:tgtEl>
                                        <p:attrNameLst>
                                          <p:attrName>style.color</p:attrName>
                                        </p:attrNameLst>
                                      </p:cBhvr>
                                      <p:by>
                                        <p:hsl h="-7200000" s="0" l="0"/>
                                      </p:by>
                                    </p:animClr>
                                    <p:animClr clrSpc="hsl" dir="cw">
                                      <p:cBhvr>
                                        <p:cTn id="66" dur="500" fill="hold"/>
                                        <p:tgtEl>
                                          <p:spTgt spid="10"/>
                                        </p:tgtEl>
                                        <p:attrNameLst>
                                          <p:attrName>fillcolor</p:attrName>
                                        </p:attrNameLst>
                                      </p:cBhvr>
                                      <p:by>
                                        <p:hsl h="-7200000" s="0" l="0"/>
                                      </p:by>
                                    </p:animClr>
                                    <p:animClr clrSpc="hsl" dir="cw">
                                      <p:cBhvr>
                                        <p:cTn id="67" dur="500" fill="hold"/>
                                        <p:tgtEl>
                                          <p:spTgt spid="10"/>
                                        </p:tgtEl>
                                        <p:attrNameLst>
                                          <p:attrName>stroke.color</p:attrName>
                                        </p:attrNameLst>
                                      </p:cBhvr>
                                      <p:by>
                                        <p:hsl h="-7200000" s="0" l="0"/>
                                      </p:by>
                                    </p:animClr>
                                    <p:set>
                                      <p:cBhvr>
                                        <p:cTn id="68"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9" grpId="0" build="p"/>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58960"/>
            <a:ext cx="10971609" cy="541092"/>
          </a:xfrm>
        </p:spPr>
        <p:txBody>
          <a:bodyPr>
            <a:normAutofit/>
          </a:bodyPr>
          <a:lstStyle/>
          <a:p>
            <a:r>
              <a:rPr lang="en-IN" dirty="0"/>
              <a:t>What is </a:t>
            </a:r>
            <a:r>
              <a:rPr lang="en-IN" dirty="0" smtClean="0"/>
              <a:t>Diabetes ?</a:t>
            </a:r>
            <a:endParaRPr lang="en-IN" dirty="0"/>
          </a:p>
        </p:txBody>
      </p:sp>
      <p:sp>
        <p:nvSpPr>
          <p:cNvPr id="3" name="Content Placeholder 2"/>
          <p:cNvSpPr>
            <a:spLocks noGrp="1"/>
          </p:cNvSpPr>
          <p:nvPr>
            <p:ph idx="4294967295"/>
          </p:nvPr>
        </p:nvSpPr>
        <p:spPr>
          <a:xfrm>
            <a:off x="0" y="606425"/>
            <a:ext cx="11136313" cy="2943225"/>
          </a:xfrm>
        </p:spPr>
        <p:txBody>
          <a:bodyPr>
            <a:normAutofit/>
          </a:bodyPr>
          <a:lstStyle/>
          <a:p>
            <a:r>
              <a:rPr lang="en-GB" sz="1600" dirty="0">
                <a:solidFill>
                  <a:schemeClr val="accent6">
                    <a:lumMod val="50000"/>
                  </a:schemeClr>
                </a:solidFill>
              </a:rPr>
              <a:t>Diabetes is </a:t>
            </a:r>
            <a:r>
              <a:rPr lang="en-US" sz="1600" dirty="0">
                <a:solidFill>
                  <a:schemeClr val="accent6">
                    <a:lumMod val="50000"/>
                  </a:schemeClr>
                </a:solidFill>
              </a:rPr>
              <a:t>a metabolic disorder in which the body’s ability to produce or respond to the hormone insulin is impaired, resulting in elevated levels of glucose in the blood.</a:t>
            </a:r>
            <a:endParaRPr lang="en-GB" sz="1600" dirty="0">
              <a:solidFill>
                <a:schemeClr val="accent6">
                  <a:lumMod val="50000"/>
                </a:schemeClr>
              </a:solidFill>
            </a:endParaRPr>
          </a:p>
          <a:p>
            <a:r>
              <a:rPr lang="en-GB" sz="1600" dirty="0">
                <a:solidFill>
                  <a:schemeClr val="accent6">
                    <a:lumMod val="50000"/>
                  </a:schemeClr>
                </a:solidFill>
              </a:rPr>
              <a:t>There are 3 major types of diabetes</a:t>
            </a:r>
          </a:p>
          <a:p>
            <a:pPr lvl="1"/>
            <a:r>
              <a:rPr lang="en-IN" sz="1600" dirty="0">
                <a:solidFill>
                  <a:schemeClr val="accent6">
                    <a:lumMod val="50000"/>
                  </a:schemeClr>
                </a:solidFill>
              </a:rPr>
              <a:t>Type 2 diabetes (~90%) – result of poor lifestyle</a:t>
            </a:r>
            <a:endParaRPr lang="en-GB" sz="1600" dirty="0">
              <a:solidFill>
                <a:schemeClr val="accent6">
                  <a:lumMod val="50000"/>
                </a:schemeClr>
              </a:solidFill>
            </a:endParaRPr>
          </a:p>
          <a:p>
            <a:pPr lvl="1"/>
            <a:r>
              <a:rPr lang="en-GB" sz="1600" dirty="0">
                <a:solidFill>
                  <a:schemeClr val="accent6">
                    <a:lumMod val="50000"/>
                  </a:schemeClr>
                </a:solidFill>
              </a:rPr>
              <a:t>Type 1 diabetes (~ 10%) – Juvenile diabetes or insulin dependent diabetes</a:t>
            </a:r>
            <a:endParaRPr lang="en-IN" sz="1600" dirty="0">
              <a:solidFill>
                <a:schemeClr val="accent6">
                  <a:lumMod val="50000"/>
                </a:schemeClr>
              </a:solidFill>
            </a:endParaRPr>
          </a:p>
          <a:p>
            <a:pPr lvl="1"/>
            <a:r>
              <a:rPr lang="en-IN" sz="1600" dirty="0">
                <a:solidFill>
                  <a:schemeClr val="accent6">
                    <a:lumMod val="50000"/>
                  </a:schemeClr>
                </a:solidFill>
              </a:rPr>
              <a:t>Gestational diabetes (2-5% of pregnancy; 20-50% develop type II diabetes in later life</a:t>
            </a:r>
            <a:r>
              <a:rPr lang="en-IN" sz="1600" dirty="0" smtClean="0">
                <a:solidFill>
                  <a:schemeClr val="accent6">
                    <a:lumMod val="50000"/>
                  </a:schemeClr>
                </a:solidFill>
              </a:rPr>
              <a:t>)</a:t>
            </a:r>
          </a:p>
          <a:p>
            <a:pPr marL="457200" lvl="1" indent="0">
              <a:buNone/>
            </a:pPr>
            <a:endParaRPr lang="en-IN" sz="1600" dirty="0">
              <a:solidFill>
                <a:schemeClr val="accent6">
                  <a:lumMod val="50000"/>
                </a:schemeClr>
              </a:solidFill>
            </a:endParaRPr>
          </a:p>
          <a:p>
            <a:pPr marL="457200" lvl="1" indent="0">
              <a:buNone/>
            </a:pPr>
            <a:r>
              <a:rPr lang="en-IN" sz="1600" dirty="0">
                <a:solidFill>
                  <a:schemeClr val="accent6">
                    <a:lumMod val="50000"/>
                  </a:schemeClr>
                </a:solidFill>
              </a:rPr>
              <a:t>Also there are two pre-diabetic conditions ,</a:t>
            </a:r>
          </a:p>
          <a:p>
            <a:pPr lvl="1"/>
            <a:r>
              <a:rPr lang="en-IN" sz="1600" dirty="0">
                <a:solidFill>
                  <a:schemeClr val="accent6">
                    <a:lumMod val="50000"/>
                  </a:schemeClr>
                </a:solidFill>
              </a:rPr>
              <a:t>Impaired fasting glucose</a:t>
            </a:r>
          </a:p>
          <a:p>
            <a:pPr lvl="1"/>
            <a:r>
              <a:rPr lang="en-IN" sz="1600" dirty="0">
                <a:solidFill>
                  <a:schemeClr val="accent6">
                    <a:lumMod val="50000"/>
                  </a:schemeClr>
                </a:solidFill>
              </a:rPr>
              <a:t>Impaired glucose tolerance</a:t>
            </a:r>
          </a:p>
        </p:txBody>
      </p:sp>
      <p:sp>
        <p:nvSpPr>
          <p:cNvPr id="6" name="Slide Number Placeholder 5"/>
          <p:cNvSpPr>
            <a:spLocks noGrp="1"/>
          </p:cNvSpPr>
          <p:nvPr>
            <p:ph type="sldNum" sz="quarter" idx="4294967295"/>
          </p:nvPr>
        </p:nvSpPr>
        <p:spPr>
          <a:xfrm>
            <a:off x="9448800" y="6356350"/>
            <a:ext cx="2743200" cy="365125"/>
          </a:xfrm>
        </p:spPr>
        <p:txBody>
          <a:bodyPr/>
          <a:lstStyle/>
          <a:p>
            <a:fld id="{88B2DEB7-C500-E243-87F5-1B7713CA9AC1}" type="slidenum">
              <a:rPr lang="en-US" smtClean="0">
                <a:solidFill>
                  <a:srgbClr val="000000">
                    <a:tint val="75000"/>
                  </a:srgbClr>
                </a:solidFill>
              </a:rPr>
              <a:pPr/>
              <a:t>2</a:t>
            </a:fld>
            <a:endParaRPr lang="en-US" dirty="0">
              <a:solidFill>
                <a:srgbClr val="000000">
                  <a:tint val="75000"/>
                </a:srgb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24767429"/>
              </p:ext>
            </p:extLst>
          </p:nvPr>
        </p:nvGraphicFramePr>
        <p:xfrm>
          <a:off x="1909553" y="3705813"/>
          <a:ext cx="7848872" cy="1797557"/>
        </p:xfrm>
        <a:graphic>
          <a:graphicData uri="http://schemas.openxmlformats.org/drawingml/2006/table">
            <a:tbl>
              <a:tblPr firstRow="1">
                <a:effectLst>
                  <a:innerShdw blurRad="63500" dist="50800" dir="8100000">
                    <a:prstClr val="black">
                      <a:alpha val="50000"/>
                    </a:prstClr>
                  </a:innerShdw>
                </a:effectLst>
                <a:tableStyleId>{793D81CF-94F2-401A-BA57-92F5A7B2D0C5}</a:tableStyleId>
              </a:tblPr>
              <a:tblGrid>
                <a:gridCol w="1962218">
                  <a:extLst>
                    <a:ext uri="{9D8B030D-6E8A-4147-A177-3AD203B41FA5}">
                      <a16:colId xmlns:a16="http://schemas.microsoft.com/office/drawing/2014/main" val="20000"/>
                    </a:ext>
                  </a:extLst>
                </a:gridCol>
                <a:gridCol w="1962218">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306496">
                <a:tc rowSpan="2">
                  <a:txBody>
                    <a:bodyPr/>
                    <a:lstStyle/>
                    <a:p>
                      <a:pPr algn="l"/>
                      <a:r>
                        <a:rPr lang="en-IN" sz="1400" dirty="0"/>
                        <a:t>Category of a person </a:t>
                      </a:r>
                      <a:endParaRPr lang="en-IN" sz="1400" b="1" dirty="0">
                        <a:solidFill>
                          <a:schemeClr val="tx1">
                            <a:lumMod val="75000"/>
                            <a:lumOff val="25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F96A1B"/>
                    </a:solidFill>
                  </a:tcPr>
                </a:tc>
                <a:tc gridSpan="2">
                  <a:txBody>
                    <a:bodyPr/>
                    <a:lstStyle/>
                    <a:p>
                      <a:pPr algn="ctr"/>
                      <a:r>
                        <a:rPr lang="en-IN" sz="1400" dirty="0"/>
                        <a:t>Fasting Value </a:t>
                      </a:r>
                      <a:endParaRPr lang="en-IN" sz="1400" b="1" dirty="0">
                        <a:solidFill>
                          <a:schemeClr val="tx1">
                            <a:lumMod val="75000"/>
                            <a:lumOff val="25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F96A1B"/>
                    </a:solidFill>
                  </a:tcPr>
                </a:tc>
                <a:tc hMerge="1">
                  <a:txBody>
                    <a:bodyPr/>
                    <a:lstStyle/>
                    <a:p>
                      <a:endParaRPr lang="en-IN"/>
                    </a:p>
                  </a:txBody>
                  <a:tcPr/>
                </a:tc>
                <a:tc>
                  <a:txBody>
                    <a:bodyPr/>
                    <a:lstStyle/>
                    <a:p>
                      <a:pPr algn="ctr"/>
                      <a:r>
                        <a:rPr lang="en-IN" sz="1400" dirty="0"/>
                        <a:t>Post Prandial </a:t>
                      </a:r>
                      <a:endParaRPr lang="en-IN" sz="1400" b="1" dirty="0">
                        <a:solidFill>
                          <a:schemeClr val="tx1">
                            <a:lumMod val="75000"/>
                            <a:lumOff val="25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F96A1B"/>
                    </a:solidFill>
                  </a:tcPr>
                </a:tc>
                <a:extLst>
                  <a:ext uri="{0D108BD9-81ED-4DB2-BD59-A6C34878D82A}">
                    <a16:rowId xmlns:a16="http://schemas.microsoft.com/office/drawing/2014/main" val="10000"/>
                  </a:ext>
                </a:extLst>
              </a:tr>
              <a:tr h="571573">
                <a:tc vMerge="1">
                  <a:txBody>
                    <a:bodyPr/>
                    <a:lstStyle/>
                    <a:p>
                      <a:endParaRPr lang="en-IN"/>
                    </a:p>
                  </a:txBody>
                  <a:tcPr/>
                </a:tc>
                <a:tc>
                  <a:txBody>
                    <a:bodyPr/>
                    <a:lstStyle/>
                    <a:p>
                      <a:pPr algn="ctr"/>
                      <a:r>
                        <a:rPr lang="en-IN" sz="1400" dirty="0">
                          <a:solidFill>
                            <a:schemeClr val="accent6">
                              <a:lumMod val="50000"/>
                            </a:schemeClr>
                          </a:solidFill>
                        </a:rPr>
                        <a:t>Minimum Value </a:t>
                      </a:r>
                      <a:endParaRPr lang="en-IN" sz="1400" b="1" dirty="0">
                        <a:solidFill>
                          <a:schemeClr val="accent6">
                            <a:lumMod val="50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ctr"/>
                      <a:r>
                        <a:rPr lang="en-IN" sz="1400" dirty="0">
                          <a:solidFill>
                            <a:schemeClr val="accent6">
                              <a:lumMod val="50000"/>
                            </a:schemeClr>
                          </a:solidFill>
                        </a:rPr>
                        <a:t>Maximum Value </a:t>
                      </a:r>
                      <a:endParaRPr lang="en-IN" sz="1400" b="1" dirty="0">
                        <a:solidFill>
                          <a:schemeClr val="accent6">
                            <a:lumMod val="50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ctr"/>
                      <a:r>
                        <a:rPr lang="en-IN" sz="1400" dirty="0">
                          <a:solidFill>
                            <a:schemeClr val="accent6">
                              <a:lumMod val="50000"/>
                            </a:schemeClr>
                          </a:solidFill>
                        </a:rPr>
                        <a:t>Value 2 hours after consuming glucose </a:t>
                      </a:r>
                      <a:endParaRPr lang="en-IN" sz="1400" b="1" dirty="0">
                        <a:solidFill>
                          <a:schemeClr val="accent6">
                            <a:lumMod val="50000"/>
                          </a:schemeClr>
                        </a:solidFill>
                        <a:latin typeface="+mj-lt"/>
                      </a:endParaRPr>
                    </a:p>
                  </a:txBody>
                  <a:tcPr marL="14288"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10001"/>
                  </a:ext>
                </a:extLst>
              </a:tr>
              <a:tr h="306496">
                <a:tc>
                  <a:txBody>
                    <a:bodyPr/>
                    <a:lstStyle/>
                    <a:p>
                      <a:pPr algn="l"/>
                      <a:r>
                        <a:rPr lang="en-IN" sz="1400" kern="1200" dirty="0">
                          <a:solidFill>
                            <a:schemeClr val="accent6">
                              <a:lumMod val="50000"/>
                            </a:schemeClr>
                          </a:solidFill>
                        </a:rPr>
                        <a:t>Normal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70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100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Less than 140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306496">
                <a:tc>
                  <a:txBody>
                    <a:bodyPr/>
                    <a:lstStyle/>
                    <a:p>
                      <a:pPr algn="l"/>
                      <a:r>
                        <a:rPr lang="en-IN" sz="1400" kern="1200" dirty="0">
                          <a:solidFill>
                            <a:schemeClr val="accent6">
                              <a:lumMod val="50000"/>
                            </a:schemeClr>
                          </a:solidFill>
                        </a:rPr>
                        <a:t>Early Diabetes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101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126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140 to 200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306496">
                <a:tc>
                  <a:txBody>
                    <a:bodyPr/>
                    <a:lstStyle/>
                    <a:p>
                      <a:pPr algn="l"/>
                      <a:r>
                        <a:rPr lang="en-IN" sz="1400" kern="1200" dirty="0">
                          <a:solidFill>
                            <a:schemeClr val="accent6">
                              <a:lumMod val="50000"/>
                            </a:schemeClr>
                          </a:solidFill>
                        </a:rPr>
                        <a:t>Established Diabetes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More than 126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IN" sz="1400" kern="1200" dirty="0">
                          <a:solidFill>
                            <a:schemeClr val="accent6">
                              <a:lumMod val="50000"/>
                            </a:schemeClr>
                          </a:solidFill>
                        </a:rPr>
                        <a:t>More than 200 </a:t>
                      </a:r>
                      <a:endParaRPr lang="en-IN" sz="1400" kern="1200" dirty="0">
                        <a:solidFill>
                          <a:schemeClr val="accent6">
                            <a:lumMod val="50000"/>
                          </a:schemeClr>
                        </a:solidFill>
                        <a:latin typeface="+mj-lt"/>
                        <a:ea typeface="+mn-ea"/>
                        <a:cs typeface="Franklin Gothic Book"/>
                      </a:endParaRPr>
                    </a:p>
                  </a:txBody>
                  <a:tcPr marL="35719" marR="14288"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bl>
          </a:graphicData>
        </a:graphic>
      </p:graphicFrame>
      <p:sp>
        <p:nvSpPr>
          <p:cNvPr id="10" name="TextBox 9"/>
          <p:cNvSpPr txBox="1"/>
          <p:nvPr/>
        </p:nvSpPr>
        <p:spPr>
          <a:xfrm>
            <a:off x="8254350" y="5775971"/>
            <a:ext cx="1104918" cy="307777"/>
          </a:xfrm>
          <a:prstGeom prst="rect">
            <a:avLst/>
          </a:prstGeom>
          <a:noFill/>
        </p:spPr>
        <p:txBody>
          <a:bodyPr wrap="none" rtlCol="0">
            <a:spAutoFit/>
          </a:bodyPr>
          <a:lstStyle/>
          <a:p>
            <a:r>
              <a:rPr lang="en-IN" sz="1400" dirty="0"/>
              <a:t>Source: ADA</a:t>
            </a:r>
          </a:p>
        </p:txBody>
      </p:sp>
    </p:spTree>
    <p:extLst>
      <p:ext uri="{BB962C8B-B14F-4D97-AF65-F5344CB8AC3E}">
        <p14:creationId xmlns:p14="http://schemas.microsoft.com/office/powerpoint/2010/main" val="27144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90" y="189906"/>
            <a:ext cx="10971609" cy="435336"/>
          </a:xfrm>
        </p:spPr>
        <p:txBody>
          <a:bodyPr rtlCol="0">
            <a:noAutofit/>
          </a:bodyPr>
          <a:lstStyle/>
          <a:p>
            <a:pPr>
              <a:defRPr/>
            </a:pPr>
            <a:r>
              <a:rPr lang="en-US" dirty="0">
                <a:solidFill>
                  <a:schemeClr val="accent2"/>
                </a:solidFill>
                <a:effectLst/>
                <a:latin typeface="+mj-lt"/>
                <a:cs typeface="Calibri" pitchFamily="34" charset="0"/>
              </a:rPr>
              <a:t>Pre/ Post - Hospitalisation</a:t>
            </a:r>
          </a:p>
        </p:txBody>
      </p:sp>
      <p:sp>
        <p:nvSpPr>
          <p:cNvPr id="7" name="Rounded Rectangle 6"/>
          <p:cNvSpPr/>
          <p:nvPr/>
        </p:nvSpPr>
        <p:spPr>
          <a:xfrm>
            <a:off x="1919536" y="898423"/>
            <a:ext cx="7845552" cy="252028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453390" algn="ctr">
              <a:buClr>
                <a:schemeClr val="accent1"/>
              </a:buClr>
              <a:defRPr/>
            </a:pPr>
            <a:r>
              <a:rPr lang="en-GB" sz="2400" b="1" dirty="0">
                <a:solidFill>
                  <a:srgbClr val="F96A1B"/>
                </a:solidFill>
                <a:latin typeface="+mj-lt"/>
              </a:rPr>
              <a:t>Pre Hospitalisation</a:t>
            </a:r>
          </a:p>
          <a:p>
            <a:pPr marL="453390" algn="just">
              <a:buClr>
                <a:schemeClr val="accent1"/>
              </a:buClr>
              <a:defRPr/>
            </a:pPr>
            <a:r>
              <a:rPr lang="en-GB" dirty="0">
                <a:solidFill>
                  <a:schemeClr val="accent6">
                    <a:lumMod val="50000"/>
                  </a:schemeClr>
                </a:solidFill>
                <a:latin typeface="+mj-lt"/>
              </a:rPr>
              <a:t>Medical Expenses for consultations</a:t>
            </a:r>
            <a:r>
              <a:rPr lang="en-GB" dirty="0">
                <a:latin typeface="+mj-lt"/>
              </a:rPr>
              <a:t>, </a:t>
            </a:r>
            <a:r>
              <a:rPr lang="en-GB" dirty="0">
                <a:solidFill>
                  <a:schemeClr val="accent6">
                    <a:lumMod val="50000"/>
                  </a:schemeClr>
                </a:solidFill>
                <a:latin typeface="+mj-lt"/>
              </a:rPr>
              <a:t>investigations and medicines </a:t>
            </a:r>
            <a:r>
              <a:rPr lang="en-GB" sz="2000" b="1" dirty="0">
                <a:solidFill>
                  <a:schemeClr val="accent2"/>
                </a:solidFill>
                <a:latin typeface="+mj-lt"/>
              </a:rPr>
              <a:t>upto 30 days</a:t>
            </a:r>
            <a:r>
              <a:rPr lang="en-GB" dirty="0">
                <a:solidFill>
                  <a:schemeClr val="accent6">
                    <a:lumMod val="50000"/>
                  </a:schemeClr>
                </a:solidFill>
                <a:latin typeface="+mj-lt"/>
              </a:rPr>
              <a:t> immediately before the Insured Person was Hospitalised</a:t>
            </a:r>
          </a:p>
          <a:p>
            <a:pPr marL="453390" algn="just">
              <a:buClr>
                <a:schemeClr val="accent1"/>
              </a:buClr>
              <a:defRPr/>
            </a:pPr>
            <a:endParaRPr lang="en-US" dirty="0">
              <a:solidFill>
                <a:schemeClr val="accent6">
                  <a:lumMod val="50000"/>
                </a:schemeClr>
              </a:solidFill>
              <a:latin typeface="+mj-lt"/>
            </a:endParaRPr>
          </a:p>
          <a:p>
            <a:pPr marL="1314450" lvl="2" indent="-400050" algn="just">
              <a:buClr>
                <a:schemeClr val="accent1"/>
              </a:buClr>
              <a:buFont typeface="+mj-lt"/>
              <a:buAutoNum type="romanLcPeriod"/>
              <a:tabLst>
                <a:tab pos="685800" algn="l"/>
              </a:tabLst>
              <a:defRPr/>
            </a:pPr>
            <a:r>
              <a:rPr lang="en-GB" dirty="0">
                <a:solidFill>
                  <a:schemeClr val="accent6">
                    <a:lumMod val="50000"/>
                  </a:schemeClr>
                </a:solidFill>
                <a:latin typeface="+mj-lt"/>
              </a:rPr>
              <a:t>Such Medical Expenses were incurred for the same condition for which the Insured Person’s subsequent Hospitalisation was required</a:t>
            </a:r>
          </a:p>
          <a:p>
            <a:pPr marL="1314450" lvl="2" indent="-400050" algn="just">
              <a:buClr>
                <a:schemeClr val="accent1"/>
              </a:buClr>
              <a:buFont typeface="+mj-lt"/>
              <a:buAutoNum type="romanLcPeriod"/>
              <a:tabLst>
                <a:tab pos="685800" algn="l"/>
              </a:tabLst>
              <a:defRPr/>
            </a:pPr>
            <a:r>
              <a:rPr lang="en-GB" dirty="0">
                <a:solidFill>
                  <a:schemeClr val="accent6">
                    <a:lumMod val="50000"/>
                  </a:schemeClr>
                </a:solidFill>
                <a:latin typeface="+mj-lt"/>
              </a:rPr>
              <a:t>In-patient Hospitalisation claim has been accepted.</a:t>
            </a:r>
            <a:endParaRPr lang="en-US" dirty="0">
              <a:latin typeface="+mj-lt"/>
            </a:endParaRPr>
          </a:p>
        </p:txBody>
      </p:sp>
      <p:sp>
        <p:nvSpPr>
          <p:cNvPr id="8" name="Rounded Rectangle 7"/>
          <p:cNvSpPr/>
          <p:nvPr/>
        </p:nvSpPr>
        <p:spPr>
          <a:xfrm>
            <a:off x="1919536" y="3572304"/>
            <a:ext cx="7848872" cy="2523744"/>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514350" indent="-400050" algn="ctr">
              <a:buClr>
                <a:schemeClr val="accent1"/>
              </a:buClr>
              <a:tabLst>
                <a:tab pos="685800" algn="l"/>
              </a:tabLst>
              <a:defRPr/>
            </a:pPr>
            <a:endParaRPr lang="en-GB" b="1" u="sng" dirty="0">
              <a:solidFill>
                <a:schemeClr val="tx1"/>
              </a:solidFill>
              <a:latin typeface="+mj-lt"/>
              <a:ea typeface="Times New Roman"/>
            </a:endParaRPr>
          </a:p>
          <a:p>
            <a:pPr marL="453390" indent="-400050" algn="ctr">
              <a:buClr>
                <a:schemeClr val="accent1"/>
              </a:buClr>
              <a:tabLst>
                <a:tab pos="685800" algn="l"/>
              </a:tabLst>
              <a:defRPr/>
            </a:pPr>
            <a:r>
              <a:rPr lang="en-GB" sz="2400" b="1" dirty="0">
                <a:solidFill>
                  <a:srgbClr val="F96A1B"/>
                </a:solidFill>
                <a:latin typeface="+mj-lt"/>
              </a:rPr>
              <a:t>Post Hospitalisation</a:t>
            </a:r>
          </a:p>
          <a:p>
            <a:pPr marL="453390" algn="just">
              <a:buClr>
                <a:schemeClr val="accent1"/>
              </a:buClr>
              <a:defRPr/>
            </a:pPr>
            <a:r>
              <a:rPr lang="en-GB" dirty="0">
                <a:solidFill>
                  <a:schemeClr val="accent6">
                    <a:lumMod val="50000"/>
                  </a:schemeClr>
                </a:solidFill>
                <a:latin typeface="+mj-lt"/>
                <a:ea typeface="Times New Roman"/>
              </a:rPr>
              <a:t>Medical Expenses for consultations, investigations and medicines </a:t>
            </a:r>
            <a:r>
              <a:rPr lang="en-GB" sz="2000" b="1" dirty="0">
                <a:solidFill>
                  <a:schemeClr val="accent2"/>
                </a:solidFill>
                <a:latin typeface="+mj-lt"/>
                <a:ea typeface="Times New Roman"/>
              </a:rPr>
              <a:t>upto 60 days</a:t>
            </a:r>
            <a:r>
              <a:rPr lang="en-GB" dirty="0">
                <a:solidFill>
                  <a:schemeClr val="accent2"/>
                </a:solidFill>
                <a:latin typeface="+mj-lt"/>
                <a:ea typeface="Times New Roman"/>
              </a:rPr>
              <a:t> </a:t>
            </a:r>
            <a:r>
              <a:rPr lang="en-GB" dirty="0">
                <a:solidFill>
                  <a:schemeClr val="accent6">
                    <a:lumMod val="50000"/>
                  </a:schemeClr>
                </a:solidFill>
                <a:latin typeface="+mj-lt"/>
                <a:ea typeface="Times New Roman"/>
              </a:rPr>
              <a:t>immediately after the Insured Person was discharged post Hospitalisation</a:t>
            </a:r>
            <a:endParaRPr lang="en-US" dirty="0">
              <a:solidFill>
                <a:schemeClr val="accent6">
                  <a:lumMod val="50000"/>
                </a:schemeClr>
              </a:solidFill>
              <a:latin typeface="+mj-lt"/>
              <a:ea typeface="Times New Roman"/>
            </a:endParaRPr>
          </a:p>
          <a:p>
            <a:pPr marL="1314450" lvl="2" indent="-400050" algn="just">
              <a:buClr>
                <a:schemeClr val="accent1"/>
              </a:buClr>
              <a:buFont typeface="+mj-lt"/>
              <a:buAutoNum type="romanLcPeriod"/>
              <a:tabLst>
                <a:tab pos="685800" algn="l"/>
              </a:tabLst>
              <a:defRPr/>
            </a:pPr>
            <a:r>
              <a:rPr lang="en-GB" dirty="0">
                <a:solidFill>
                  <a:schemeClr val="accent6">
                    <a:lumMod val="50000"/>
                  </a:schemeClr>
                </a:solidFill>
                <a:latin typeface="+mj-lt"/>
                <a:ea typeface="Times New Roman"/>
              </a:rPr>
              <a:t>Such costs are incurred in respect of the same condition for which the Insured Person’s earlier Hospitalisation was required</a:t>
            </a:r>
          </a:p>
          <a:p>
            <a:pPr marL="1314450" lvl="2" indent="-400050" algn="just">
              <a:buClr>
                <a:schemeClr val="accent1"/>
              </a:buClr>
              <a:buFont typeface="+mj-lt"/>
              <a:buAutoNum type="romanLcPeriod"/>
              <a:tabLst>
                <a:tab pos="685800" algn="l"/>
              </a:tabLst>
              <a:defRPr/>
            </a:pPr>
            <a:r>
              <a:rPr lang="en-GB" dirty="0">
                <a:solidFill>
                  <a:schemeClr val="accent6">
                    <a:lumMod val="50000"/>
                  </a:schemeClr>
                </a:solidFill>
                <a:latin typeface="+mj-lt"/>
              </a:rPr>
              <a:t>In-patient Hospitalisation claim has been accepted.</a:t>
            </a:r>
            <a:endParaRPr lang="en-US" dirty="0">
              <a:latin typeface="+mj-lt"/>
            </a:endParaRPr>
          </a:p>
          <a:p>
            <a:pPr algn="ctr">
              <a:defRPr/>
            </a:pPr>
            <a:endParaRPr lang="en-US" dirty="0">
              <a:latin typeface="+mj-lt"/>
            </a:endParaRPr>
          </a:p>
        </p:txBody>
      </p:sp>
    </p:spTree>
    <p:extLst>
      <p:ext uri="{BB962C8B-B14F-4D97-AF65-F5344CB8AC3E}">
        <p14:creationId xmlns:p14="http://schemas.microsoft.com/office/powerpoint/2010/main" val="98314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arn(inVertical)">
                                      <p:cBhvr>
                                        <p:cTn id="13" dur="500"/>
                                        <p:tgtEl>
                                          <p:spTgt spid="7">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arn(inVertical)">
                                      <p:cBhvr>
                                        <p:cTn id="16" dur="500"/>
                                        <p:tgtEl>
                                          <p:spTgt spid="7">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barn(inVertical)">
                                      <p:cBhvr>
                                        <p:cTn id="30" dur="500"/>
                                        <p:tgtEl>
                                          <p:spTgt spid="8">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arn(inVertical)">
                                      <p:cBhvr>
                                        <p:cTn id="33" dur="500"/>
                                        <p:tgtEl>
                                          <p:spTgt spid="8">
                                            <p:txEl>
                                              <p:pRg st="1" end="1"/>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barn(inVertical)">
                                      <p:cBhvr>
                                        <p:cTn id="36" dur="500"/>
                                        <p:tgtEl>
                                          <p:spTgt spid="8">
                                            <p:txEl>
                                              <p:pRg st="2" end="2"/>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barn(inVertical)">
                                      <p:cBhvr>
                                        <p:cTn id="39" dur="500"/>
                                        <p:tgtEl>
                                          <p:spTgt spid="8">
                                            <p:txEl>
                                              <p:pRg st="3" end="3"/>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barn(inVertical)">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animBg="1"/>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4" y="167246"/>
            <a:ext cx="10971609" cy="579728"/>
          </a:xfrm>
        </p:spPr>
        <p:txBody>
          <a:bodyPr rtlCol="0">
            <a:noAutofit/>
          </a:bodyPr>
          <a:lstStyle/>
          <a:p>
            <a:pPr>
              <a:defRPr/>
            </a:pPr>
            <a:r>
              <a:rPr lang="en-US" dirty="0">
                <a:solidFill>
                  <a:schemeClr val="accent2"/>
                </a:solidFill>
                <a:effectLst/>
                <a:latin typeface="+mj-lt"/>
                <a:cs typeface="Calibri" pitchFamily="34" charset="0"/>
              </a:rPr>
              <a:t>Day Care Procedures</a:t>
            </a:r>
          </a:p>
        </p:txBody>
      </p:sp>
      <p:sp>
        <p:nvSpPr>
          <p:cNvPr id="3" name="Content Placeholder 2"/>
          <p:cNvSpPr>
            <a:spLocks noGrp="1"/>
          </p:cNvSpPr>
          <p:nvPr>
            <p:ph idx="4294967295"/>
          </p:nvPr>
        </p:nvSpPr>
        <p:spPr>
          <a:xfrm>
            <a:off x="0" y="860425"/>
            <a:ext cx="11026775" cy="5083175"/>
          </a:xfrm>
        </p:spPr>
        <p:txBody>
          <a:bodyPr rtlCol="0">
            <a:noAutofit/>
          </a:bodyPr>
          <a:lstStyle/>
          <a:p>
            <a:pPr>
              <a:buBlip>
                <a:blip r:embed="rId2"/>
              </a:buBlip>
              <a:defRPr/>
            </a:pPr>
            <a:r>
              <a:rPr lang="en-US" sz="1800" dirty="0">
                <a:solidFill>
                  <a:schemeClr val="accent6">
                    <a:lumMod val="50000"/>
                  </a:schemeClr>
                </a:solidFill>
                <a:latin typeface="+mj-lt"/>
              </a:rPr>
              <a:t>Medical Expenses for </a:t>
            </a:r>
            <a:r>
              <a:rPr lang="en-US" sz="1800" b="1" dirty="0" smtClean="0">
                <a:solidFill>
                  <a:schemeClr val="accent2"/>
                </a:solidFill>
                <a:latin typeface="+mj-lt"/>
              </a:rPr>
              <a:t>182 </a:t>
            </a:r>
            <a:r>
              <a:rPr lang="en-US" sz="1800" b="1" dirty="0">
                <a:solidFill>
                  <a:schemeClr val="accent2"/>
                </a:solidFill>
                <a:latin typeface="+mj-lt"/>
              </a:rPr>
              <a:t>day care </a:t>
            </a:r>
            <a:r>
              <a:rPr lang="en-US" sz="1800" b="1" dirty="0" smtClean="0">
                <a:solidFill>
                  <a:schemeClr val="accent2"/>
                </a:solidFill>
                <a:latin typeface="+mj-lt"/>
              </a:rPr>
              <a:t>procedures</a:t>
            </a:r>
            <a:r>
              <a:rPr lang="en-US" sz="1800" b="1" dirty="0" smtClean="0">
                <a:solidFill>
                  <a:srgbClr val="C00000"/>
                </a:solidFill>
                <a:latin typeface="+mj-lt"/>
              </a:rPr>
              <a:t>. </a:t>
            </a:r>
          </a:p>
          <a:p>
            <a:pPr marL="0" indent="0">
              <a:buNone/>
              <a:defRPr/>
            </a:pPr>
            <a:endParaRPr lang="en-US" sz="1800" dirty="0">
              <a:solidFill>
                <a:schemeClr val="accent6">
                  <a:lumMod val="50000"/>
                </a:schemeClr>
              </a:solidFill>
              <a:latin typeface="+mj-lt"/>
            </a:endParaRPr>
          </a:p>
          <a:p>
            <a:pPr>
              <a:buBlip>
                <a:blip r:embed="rId2"/>
              </a:buBlip>
              <a:defRPr/>
            </a:pPr>
            <a:r>
              <a:rPr lang="en-US" sz="1800" dirty="0">
                <a:solidFill>
                  <a:schemeClr val="accent6">
                    <a:lumMod val="50000"/>
                  </a:schemeClr>
                </a:solidFill>
                <a:latin typeface="+mj-lt"/>
              </a:rPr>
              <a:t>Day care procedure or surgery is taken by the Insured Person as an in-patient for less than 24 hours in a Hospital or standalone day care centre but not the out-patient department of a Hospital or standalone day care centre.</a:t>
            </a:r>
          </a:p>
          <a:p>
            <a:pPr>
              <a:buBlip>
                <a:blip r:embed="rId2"/>
              </a:buBlip>
              <a:defRPr/>
            </a:pPr>
            <a:endParaRPr lang="en-US" sz="1800" dirty="0">
              <a:solidFill>
                <a:schemeClr val="accent6">
                  <a:lumMod val="50000"/>
                </a:schemeClr>
              </a:solidFill>
              <a:latin typeface="+mj-lt"/>
            </a:endParaRPr>
          </a:p>
          <a:p>
            <a:pPr>
              <a:buBlip>
                <a:blip r:embed="rId2"/>
              </a:buBlip>
              <a:defRPr/>
            </a:pPr>
            <a:r>
              <a:rPr lang="en-US" sz="1800" dirty="0">
                <a:solidFill>
                  <a:schemeClr val="accent6">
                    <a:lumMod val="50000"/>
                  </a:schemeClr>
                </a:solidFill>
                <a:latin typeface="+mj-lt"/>
              </a:rPr>
              <a:t>Pre and Post hospitalisation expenses incurred on day care procedures are covered under the plan.</a:t>
            </a:r>
          </a:p>
          <a:p>
            <a:pPr>
              <a:buBlip>
                <a:blip r:embed="rId2"/>
              </a:buBlip>
              <a:defRPr/>
            </a:pPr>
            <a:endParaRPr lang="en-US" sz="1800" dirty="0">
              <a:solidFill>
                <a:schemeClr val="accent6">
                  <a:lumMod val="50000"/>
                </a:schemeClr>
              </a:solidFill>
              <a:latin typeface="+mj-lt"/>
            </a:endParaRPr>
          </a:p>
          <a:p>
            <a:pPr>
              <a:buClr>
                <a:schemeClr val="accent1"/>
              </a:buClr>
              <a:buBlip>
                <a:blip r:embed="rId2"/>
              </a:buBlip>
              <a:defRPr/>
            </a:pPr>
            <a:r>
              <a:rPr lang="en-US" sz="1800" dirty="0">
                <a:solidFill>
                  <a:schemeClr val="accent6">
                    <a:lumMod val="50000"/>
                  </a:schemeClr>
                </a:solidFill>
                <a:latin typeface="+mj-lt"/>
              </a:rPr>
              <a:t>Examples of Day Care Procedures:</a:t>
            </a:r>
          </a:p>
          <a:p>
            <a:pPr lvl="1" algn="just">
              <a:buClr>
                <a:schemeClr val="accent1"/>
              </a:buClr>
              <a:buBlip>
                <a:blip r:embed="rId2"/>
              </a:buBlip>
              <a:defRPr/>
            </a:pPr>
            <a:r>
              <a:rPr lang="en-US" sz="1800" dirty="0">
                <a:solidFill>
                  <a:schemeClr val="accent6">
                    <a:lumMod val="50000"/>
                  </a:schemeClr>
                </a:solidFill>
                <a:latin typeface="+mj-lt"/>
              </a:rPr>
              <a:t>Cataract                           </a:t>
            </a:r>
          </a:p>
          <a:p>
            <a:pPr lvl="1" algn="just">
              <a:buClr>
                <a:schemeClr val="accent1"/>
              </a:buClr>
              <a:buBlip>
                <a:blip r:embed="rId2"/>
              </a:buBlip>
              <a:defRPr/>
            </a:pPr>
            <a:r>
              <a:rPr lang="en-US" sz="1800" dirty="0">
                <a:solidFill>
                  <a:schemeClr val="accent6">
                    <a:lumMod val="50000"/>
                  </a:schemeClr>
                </a:solidFill>
                <a:latin typeface="+mj-lt"/>
              </a:rPr>
              <a:t>Chemosurgery to the skin</a:t>
            </a:r>
          </a:p>
          <a:p>
            <a:pPr lvl="1" algn="just">
              <a:buClr>
                <a:schemeClr val="accent1"/>
              </a:buClr>
              <a:buBlip>
                <a:blip r:embed="rId2"/>
              </a:buBlip>
              <a:defRPr/>
            </a:pPr>
            <a:r>
              <a:rPr lang="en-US" sz="1800" dirty="0">
                <a:solidFill>
                  <a:schemeClr val="accent6">
                    <a:lumMod val="50000"/>
                  </a:schemeClr>
                </a:solidFill>
                <a:latin typeface="+mj-lt"/>
              </a:rPr>
              <a:t>Operations on the tonsils and adenoids</a:t>
            </a:r>
          </a:p>
          <a:p>
            <a:pPr lvl="1" algn="just">
              <a:buClr>
                <a:schemeClr val="accent1"/>
              </a:buClr>
              <a:buBlip>
                <a:blip r:embed="rId2"/>
              </a:buBlip>
              <a:defRPr/>
            </a:pPr>
            <a:r>
              <a:rPr lang="en-US" sz="1800" dirty="0">
                <a:solidFill>
                  <a:schemeClr val="accent6">
                    <a:lumMod val="50000"/>
                  </a:schemeClr>
                </a:solidFill>
                <a:latin typeface="+mj-lt"/>
              </a:rPr>
              <a:t>Surgical treatment of fistulas</a:t>
            </a:r>
          </a:p>
          <a:p>
            <a:pPr lvl="1" algn="just">
              <a:buClr>
                <a:schemeClr val="accent1"/>
              </a:buClr>
              <a:buBlip>
                <a:blip r:embed="rId2"/>
              </a:buBlip>
              <a:defRPr/>
            </a:pPr>
            <a:r>
              <a:rPr lang="en-US" sz="1800" dirty="0">
                <a:solidFill>
                  <a:schemeClr val="accent6">
                    <a:lumMod val="50000"/>
                  </a:schemeClr>
                </a:solidFill>
                <a:latin typeface="+mj-lt"/>
              </a:rPr>
              <a:t>Hemorrhoids</a:t>
            </a:r>
            <a:endParaRPr lang="en-US" sz="1800" dirty="0">
              <a:latin typeface="+mj-lt"/>
            </a:endParaRPr>
          </a:p>
          <a:p>
            <a:pPr>
              <a:buBlip>
                <a:blip r:embed="rId2"/>
              </a:buBlip>
              <a:defRPr/>
            </a:pPr>
            <a:endParaRPr lang="en-US" sz="1800" dirty="0">
              <a:solidFill>
                <a:schemeClr val="accent6">
                  <a:lumMod val="50000"/>
                </a:schemeClr>
              </a:solidFill>
              <a:latin typeface="+mj-lt"/>
            </a:endParaRPr>
          </a:p>
          <a:p>
            <a:pPr>
              <a:buBlip>
                <a:blip r:embed="rId2"/>
              </a:buBlip>
              <a:defRPr/>
            </a:pPr>
            <a:endParaRPr lang="en-US" sz="1800" dirty="0">
              <a:solidFill>
                <a:schemeClr val="accent6">
                  <a:lumMod val="50000"/>
                </a:schemeClr>
              </a:solidFill>
              <a:latin typeface="+mj-lt"/>
            </a:endParaRPr>
          </a:p>
          <a:p>
            <a:pPr>
              <a:buBlip>
                <a:blip r:embed="rId2"/>
              </a:buBlip>
              <a:defRPr/>
            </a:pPr>
            <a:endParaRPr lang="en-US" sz="1800" dirty="0">
              <a:solidFill>
                <a:schemeClr val="tx1">
                  <a:lumMod val="75000"/>
                  <a:lumOff val="25000"/>
                </a:schemeClr>
              </a:solidFill>
              <a:latin typeface="+mj-lt"/>
            </a:endParaRPr>
          </a:p>
        </p:txBody>
      </p:sp>
      <p:sp>
        <p:nvSpPr>
          <p:cNvPr id="7" name="Content Placeholder 2"/>
          <p:cNvSpPr txBox="1">
            <a:spLocks/>
          </p:cNvSpPr>
          <p:nvPr/>
        </p:nvSpPr>
        <p:spPr bwMode="auto">
          <a:xfrm>
            <a:off x="4760151" y="3765808"/>
            <a:ext cx="4113213" cy="2384301"/>
          </a:xfrm>
          <a:prstGeom prst="rect">
            <a:avLst/>
          </a:prstGeom>
          <a:noFill/>
          <a:ln w="9525">
            <a:noFill/>
            <a:miter lim="800000"/>
            <a:headEnd/>
            <a:tailEnd/>
          </a:ln>
        </p:spPr>
        <p:txBody>
          <a:bodyPr>
            <a:normAutofit/>
          </a:bodyPr>
          <a:lstStyle/>
          <a:p>
            <a:pPr marL="342900" indent="-342900" defTabSz="457200">
              <a:spcBef>
                <a:spcPct val="20000"/>
              </a:spcBef>
              <a:buBlip>
                <a:blip r:embed="rId2"/>
              </a:buBlip>
              <a:defRPr/>
            </a:pPr>
            <a:endParaRPr lang="en-US" dirty="0">
              <a:solidFill>
                <a:schemeClr val="tx1">
                  <a:lumMod val="75000"/>
                  <a:lumOff val="25000"/>
                </a:schemeClr>
              </a:solidFill>
              <a:latin typeface="+mj-lt"/>
              <a:cs typeface="Franklin Gothic Book"/>
            </a:endParaRPr>
          </a:p>
          <a:p>
            <a:pPr marL="742950" lvl="1" indent="-285750" algn="just" defTabSz="457200">
              <a:lnSpc>
                <a:spcPct val="90000"/>
              </a:lnSpc>
              <a:spcBef>
                <a:spcPct val="20000"/>
              </a:spcBef>
              <a:buClr>
                <a:schemeClr val="accent1"/>
              </a:buClr>
              <a:buBlip>
                <a:blip r:embed="rId2"/>
              </a:buBlip>
              <a:defRPr/>
            </a:pPr>
            <a:r>
              <a:rPr lang="en-US" dirty="0">
                <a:solidFill>
                  <a:schemeClr val="accent6">
                    <a:lumMod val="50000"/>
                  </a:schemeClr>
                </a:solidFill>
                <a:latin typeface="+mj-lt"/>
                <a:cs typeface="Franklin Gothic Book"/>
              </a:rPr>
              <a:t>Lithotripsy</a:t>
            </a:r>
          </a:p>
          <a:p>
            <a:pPr marL="742950" lvl="1" indent="-285750" algn="just" defTabSz="457200">
              <a:lnSpc>
                <a:spcPct val="90000"/>
              </a:lnSpc>
              <a:spcBef>
                <a:spcPct val="20000"/>
              </a:spcBef>
              <a:buClr>
                <a:schemeClr val="accent1"/>
              </a:buClr>
              <a:buBlip>
                <a:blip r:embed="rId2"/>
              </a:buBlip>
              <a:defRPr/>
            </a:pPr>
            <a:r>
              <a:rPr lang="en-US" dirty="0">
                <a:solidFill>
                  <a:schemeClr val="accent6">
                    <a:lumMod val="50000"/>
                  </a:schemeClr>
                </a:solidFill>
                <a:latin typeface="+mj-lt"/>
                <a:cs typeface="Franklin Gothic Book"/>
              </a:rPr>
              <a:t>Coronary angiography</a:t>
            </a:r>
          </a:p>
          <a:p>
            <a:pPr marL="742950" lvl="1" indent="-285750" algn="just" defTabSz="457200">
              <a:lnSpc>
                <a:spcPct val="90000"/>
              </a:lnSpc>
              <a:spcBef>
                <a:spcPct val="20000"/>
              </a:spcBef>
              <a:buClr>
                <a:schemeClr val="accent1"/>
              </a:buClr>
              <a:buBlip>
                <a:blip r:embed="rId2"/>
              </a:buBlip>
              <a:defRPr/>
            </a:pPr>
            <a:r>
              <a:rPr lang="en-US" dirty="0" err="1">
                <a:solidFill>
                  <a:schemeClr val="accent6">
                    <a:lumMod val="50000"/>
                  </a:schemeClr>
                </a:solidFill>
                <a:latin typeface="+mj-lt"/>
                <a:cs typeface="Franklin Gothic Book"/>
              </a:rPr>
              <a:t>Haemodialysis</a:t>
            </a:r>
            <a:endParaRPr lang="en-US" dirty="0">
              <a:solidFill>
                <a:schemeClr val="accent6">
                  <a:lumMod val="50000"/>
                </a:schemeClr>
              </a:solidFill>
              <a:latin typeface="+mj-lt"/>
              <a:cs typeface="Franklin Gothic Book"/>
            </a:endParaRPr>
          </a:p>
          <a:p>
            <a:pPr marL="742950" lvl="1" indent="-285750" algn="just" defTabSz="457200">
              <a:lnSpc>
                <a:spcPct val="90000"/>
              </a:lnSpc>
              <a:spcBef>
                <a:spcPct val="20000"/>
              </a:spcBef>
              <a:buClr>
                <a:schemeClr val="accent1"/>
              </a:buClr>
              <a:buBlip>
                <a:blip r:embed="rId2"/>
              </a:buBlip>
              <a:defRPr/>
            </a:pPr>
            <a:r>
              <a:rPr lang="en-US" dirty="0">
                <a:solidFill>
                  <a:schemeClr val="accent6">
                    <a:lumMod val="50000"/>
                  </a:schemeClr>
                </a:solidFill>
                <a:latin typeface="+mj-lt"/>
                <a:cs typeface="Franklin Gothic Book"/>
              </a:rPr>
              <a:t>Radiotherapy for Cancer</a:t>
            </a:r>
          </a:p>
          <a:p>
            <a:pPr marL="742950" lvl="1" indent="-285750" algn="just" defTabSz="457200">
              <a:lnSpc>
                <a:spcPct val="90000"/>
              </a:lnSpc>
              <a:spcBef>
                <a:spcPct val="20000"/>
              </a:spcBef>
              <a:buClr>
                <a:schemeClr val="accent1"/>
              </a:buClr>
              <a:buBlip>
                <a:blip r:embed="rId2"/>
              </a:buBlip>
              <a:defRPr/>
            </a:pPr>
            <a:r>
              <a:rPr lang="en-US" dirty="0">
                <a:solidFill>
                  <a:schemeClr val="accent6">
                    <a:lumMod val="50000"/>
                  </a:schemeClr>
                </a:solidFill>
                <a:latin typeface="+mj-lt"/>
                <a:cs typeface="Franklin Gothic Book"/>
              </a:rPr>
              <a:t>Cancer Chemotherapy etc. </a:t>
            </a:r>
          </a:p>
        </p:txBody>
      </p:sp>
    </p:spTree>
    <p:extLst>
      <p:ext uri="{BB962C8B-B14F-4D97-AF65-F5344CB8AC3E}">
        <p14:creationId xmlns:p14="http://schemas.microsoft.com/office/powerpoint/2010/main" val="1293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 calcmode="lin" valueType="num">
                                      <p:cBhvr additive="base">
                                        <p:cTn id="5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 calcmode="lin" valueType="num">
                                      <p:cBhvr additive="base">
                                        <p:cTn id="6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additive="base">
                                        <p:cTn id="6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additive="base">
                                        <p:cTn id="7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5147" y="193004"/>
            <a:ext cx="10971609" cy="657001"/>
          </a:xfrm>
        </p:spPr>
        <p:txBody>
          <a:bodyPr>
            <a:normAutofit/>
          </a:bodyPr>
          <a:lstStyle/>
          <a:p>
            <a:pPr eaLnBrk="1" hangingPunct="1"/>
            <a:r>
              <a:rPr lang="en-US" dirty="0">
                <a:solidFill>
                  <a:schemeClr val="accent2"/>
                </a:solidFill>
                <a:effectLst/>
                <a:latin typeface="+mj-lt"/>
                <a:cs typeface="Calibri" pitchFamily="34" charset="0"/>
              </a:rPr>
              <a:t>Organ Donor</a:t>
            </a:r>
          </a:p>
        </p:txBody>
      </p:sp>
      <p:sp>
        <p:nvSpPr>
          <p:cNvPr id="21507" name="Content Placeholder 2"/>
          <p:cNvSpPr>
            <a:spLocks noGrp="1"/>
          </p:cNvSpPr>
          <p:nvPr>
            <p:ph idx="4294967295"/>
          </p:nvPr>
        </p:nvSpPr>
        <p:spPr>
          <a:xfrm>
            <a:off x="0" y="950913"/>
            <a:ext cx="11229975" cy="4827587"/>
          </a:xfrm>
        </p:spPr>
        <p:txBody>
          <a:bodyPr>
            <a:normAutofit/>
          </a:bodyPr>
          <a:lstStyle/>
          <a:p>
            <a:pPr marL="452438" indent="-338138" algn="just">
              <a:spcBef>
                <a:spcPct val="0"/>
              </a:spcBef>
              <a:buClr>
                <a:schemeClr val="accent1"/>
              </a:buClr>
              <a:buNone/>
            </a:pPr>
            <a:r>
              <a:rPr lang="en-GB" sz="1800" dirty="0">
                <a:solidFill>
                  <a:schemeClr val="accent6">
                    <a:lumMod val="50000"/>
                  </a:schemeClr>
                </a:solidFill>
                <a:latin typeface="+mj-lt"/>
              </a:rPr>
              <a:t>Medical Expenses for an organ donor’s treatment for </a:t>
            </a:r>
            <a:r>
              <a:rPr lang="en-GB" sz="1800" dirty="0" smtClean="0">
                <a:solidFill>
                  <a:schemeClr val="accent6">
                    <a:lumMod val="50000"/>
                  </a:schemeClr>
                </a:solidFill>
                <a:latin typeface="+mj-lt"/>
              </a:rPr>
              <a:t>harvesting </a:t>
            </a:r>
            <a:r>
              <a:rPr lang="en-GB" sz="1800" dirty="0">
                <a:solidFill>
                  <a:schemeClr val="accent6">
                    <a:lumMod val="50000"/>
                  </a:schemeClr>
                </a:solidFill>
                <a:latin typeface="+mj-lt"/>
              </a:rPr>
              <a:t>the organ donated.</a:t>
            </a:r>
          </a:p>
          <a:p>
            <a:pPr marL="114300" indent="0" algn="just">
              <a:spcBef>
                <a:spcPct val="0"/>
              </a:spcBef>
              <a:buClr>
                <a:schemeClr val="accent1"/>
              </a:buClr>
              <a:buNone/>
            </a:pPr>
            <a:endParaRPr lang="en-GB" sz="1800" dirty="0">
              <a:solidFill>
                <a:schemeClr val="accent6">
                  <a:lumMod val="50000"/>
                </a:schemeClr>
              </a:solidFill>
              <a:latin typeface="+mj-lt"/>
            </a:endParaRPr>
          </a:p>
          <a:p>
            <a:pPr marL="452438" indent="-338138" algn="just">
              <a:spcBef>
                <a:spcPct val="0"/>
              </a:spcBef>
              <a:buClr>
                <a:schemeClr val="accent1"/>
              </a:buClr>
              <a:buNone/>
            </a:pPr>
            <a:r>
              <a:rPr lang="en-GB" sz="1800" dirty="0">
                <a:solidFill>
                  <a:schemeClr val="accent6">
                    <a:lumMod val="50000"/>
                  </a:schemeClr>
                </a:solidFill>
                <a:latin typeface="+mj-lt"/>
              </a:rPr>
              <a:t>Conditions-</a:t>
            </a:r>
          </a:p>
          <a:p>
            <a:pPr marL="914400" lvl="1" indent="-400050" algn="just">
              <a:spcBef>
                <a:spcPct val="0"/>
              </a:spcBef>
              <a:buClr>
                <a:schemeClr val="accent1"/>
              </a:buClr>
              <a:buBlip>
                <a:blip r:embed="rId2"/>
              </a:buBlip>
            </a:pPr>
            <a:r>
              <a:rPr lang="en-GB" sz="1800" dirty="0">
                <a:solidFill>
                  <a:schemeClr val="accent6">
                    <a:lumMod val="50000"/>
                  </a:schemeClr>
                </a:solidFill>
                <a:latin typeface="+mj-lt"/>
              </a:rPr>
              <a:t>The organ donor is any person whose organ has been made available in accordance and compliance with “The Transplantation of Human Organs Act, 1994 (amended)” and </a:t>
            </a:r>
          </a:p>
          <a:p>
            <a:pPr marL="914400" lvl="1" indent="-400050" algn="just">
              <a:spcBef>
                <a:spcPct val="0"/>
              </a:spcBef>
              <a:buClr>
                <a:schemeClr val="accent1"/>
              </a:buClr>
              <a:buBlip>
                <a:blip r:embed="rId2"/>
              </a:buBlip>
            </a:pPr>
            <a:endParaRPr lang="en-US" sz="1800" dirty="0">
              <a:solidFill>
                <a:schemeClr val="accent6">
                  <a:lumMod val="50000"/>
                </a:schemeClr>
              </a:solidFill>
              <a:latin typeface="+mj-lt"/>
            </a:endParaRPr>
          </a:p>
          <a:p>
            <a:pPr marL="914400" lvl="1" indent="-400050" algn="just">
              <a:spcBef>
                <a:spcPct val="0"/>
              </a:spcBef>
              <a:buClr>
                <a:schemeClr val="accent1"/>
              </a:buClr>
              <a:buBlip>
                <a:blip r:embed="rId2"/>
              </a:buBlip>
            </a:pPr>
            <a:r>
              <a:rPr lang="en-GB" sz="1800" dirty="0">
                <a:solidFill>
                  <a:schemeClr val="accent6">
                    <a:lumMod val="50000"/>
                  </a:schemeClr>
                </a:solidFill>
                <a:latin typeface="+mj-lt"/>
              </a:rPr>
              <a:t>The organ donated is for the use of the Insured Person, and </a:t>
            </a:r>
          </a:p>
          <a:p>
            <a:pPr marL="914400" lvl="1" indent="-400050" algn="just">
              <a:spcBef>
                <a:spcPct val="0"/>
              </a:spcBef>
              <a:buClr>
                <a:schemeClr val="accent1"/>
              </a:buClr>
              <a:buBlip>
                <a:blip r:embed="rId2"/>
              </a:buBlip>
            </a:pPr>
            <a:endParaRPr lang="en-US" sz="1800" dirty="0">
              <a:solidFill>
                <a:schemeClr val="accent6">
                  <a:lumMod val="50000"/>
                </a:schemeClr>
              </a:solidFill>
              <a:latin typeface="+mj-lt"/>
            </a:endParaRPr>
          </a:p>
          <a:p>
            <a:pPr marL="914400" lvl="1" indent="-400050" algn="just">
              <a:spcBef>
                <a:spcPct val="0"/>
              </a:spcBef>
              <a:buClr>
                <a:schemeClr val="accent1"/>
              </a:buClr>
              <a:buBlip>
                <a:blip r:embed="rId2"/>
              </a:buBlip>
            </a:pPr>
            <a:r>
              <a:rPr lang="en-GB" sz="1800" dirty="0">
                <a:solidFill>
                  <a:schemeClr val="accent6">
                    <a:lumMod val="50000"/>
                  </a:schemeClr>
                </a:solidFill>
                <a:latin typeface="+mj-lt"/>
              </a:rPr>
              <a:t>We will not pay the donor’s pre and post-Medical Expenses or any other medical treatment for the donor consequent on the harvesting, and</a:t>
            </a:r>
          </a:p>
          <a:p>
            <a:pPr marL="914400" lvl="1" indent="-400050" algn="just">
              <a:spcBef>
                <a:spcPct val="0"/>
              </a:spcBef>
              <a:buClr>
                <a:schemeClr val="accent1"/>
              </a:buClr>
              <a:buBlip>
                <a:blip r:embed="rId2"/>
              </a:buBlip>
            </a:pPr>
            <a:endParaRPr lang="en-US" sz="1800" dirty="0">
              <a:solidFill>
                <a:schemeClr val="accent6">
                  <a:lumMod val="50000"/>
                </a:schemeClr>
              </a:solidFill>
              <a:latin typeface="+mj-lt"/>
            </a:endParaRPr>
          </a:p>
          <a:p>
            <a:pPr marL="914400" lvl="1" indent="-400050" algn="just">
              <a:spcBef>
                <a:spcPct val="0"/>
              </a:spcBef>
              <a:buClr>
                <a:schemeClr val="accent1"/>
              </a:buClr>
              <a:buBlip>
                <a:blip r:embed="rId2"/>
              </a:buBlip>
            </a:pPr>
            <a:r>
              <a:rPr lang="en-GB" sz="1800" dirty="0">
                <a:solidFill>
                  <a:schemeClr val="accent6">
                    <a:lumMod val="50000"/>
                  </a:schemeClr>
                </a:solidFill>
                <a:latin typeface="+mj-lt"/>
              </a:rPr>
              <a:t>We have accepted an in-patient Hospitalisation claim under In-patient treatment.</a:t>
            </a:r>
            <a:endParaRPr lang="en-US" sz="1800" dirty="0">
              <a:solidFill>
                <a:schemeClr val="accent6">
                  <a:lumMod val="50000"/>
                </a:schemeClr>
              </a:solidFill>
              <a:latin typeface="+mj-lt"/>
            </a:endParaRPr>
          </a:p>
          <a:p>
            <a:pPr marL="452438" indent="-338138"/>
            <a:endParaRPr lang="en-US" sz="1800" dirty="0">
              <a:latin typeface="+mj-lt"/>
              <a:cs typeface="Franklin Gothic Book" pitchFamily="34" charset="0"/>
            </a:endParaRPr>
          </a:p>
        </p:txBody>
      </p:sp>
    </p:spTree>
    <p:extLst>
      <p:ext uri="{BB962C8B-B14F-4D97-AF65-F5344CB8AC3E}">
        <p14:creationId xmlns:p14="http://schemas.microsoft.com/office/powerpoint/2010/main" val="1953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anim calcmode="lin" valueType="num">
                                      <p:cBhvr additive="base">
                                        <p:cTn id="35"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507">
                                            <p:txEl>
                                              <p:pRg st="9" end="9"/>
                                            </p:txEl>
                                          </p:spTgt>
                                        </p:tgtEl>
                                        <p:attrNameLst>
                                          <p:attrName>style.visibility</p:attrName>
                                        </p:attrNameLst>
                                      </p:cBhvr>
                                      <p:to>
                                        <p:strVal val="visible"/>
                                      </p:to>
                                    </p:set>
                                    <p:anim calcmode="lin" valueType="num">
                                      <p:cBhvr additive="base">
                                        <p:cTn id="41"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5910" y="144319"/>
            <a:ext cx="10971609" cy="693007"/>
          </a:xfrm>
        </p:spPr>
        <p:txBody>
          <a:bodyPr>
            <a:normAutofit/>
          </a:bodyPr>
          <a:lstStyle/>
          <a:p>
            <a:pPr eaLnBrk="1" hangingPunct="1"/>
            <a:r>
              <a:rPr lang="en-US" dirty="0">
                <a:solidFill>
                  <a:schemeClr val="accent2"/>
                </a:solidFill>
                <a:effectLst/>
                <a:latin typeface="+mj-lt"/>
                <a:cs typeface="Calibri" pitchFamily="34" charset="0"/>
              </a:rPr>
              <a:t>Emergency Ambulance</a:t>
            </a:r>
          </a:p>
        </p:txBody>
      </p:sp>
      <p:sp>
        <p:nvSpPr>
          <p:cNvPr id="3" name="Content Placeholder 2"/>
          <p:cNvSpPr>
            <a:spLocks noGrp="1"/>
          </p:cNvSpPr>
          <p:nvPr>
            <p:ph idx="4294967295"/>
          </p:nvPr>
        </p:nvSpPr>
        <p:spPr>
          <a:xfrm>
            <a:off x="0" y="1016000"/>
            <a:ext cx="10445750" cy="2692400"/>
          </a:xfrm>
        </p:spPr>
        <p:txBody>
          <a:bodyPr rtlCol="0">
            <a:normAutofit/>
          </a:bodyPr>
          <a:lstStyle/>
          <a:p>
            <a:pPr indent="0" algn="just">
              <a:spcBef>
                <a:spcPts val="0"/>
              </a:spcBef>
              <a:buClr>
                <a:schemeClr val="accent1"/>
              </a:buClr>
              <a:buNone/>
              <a:defRPr/>
            </a:pPr>
            <a:endParaRPr lang="en-US" sz="1800" dirty="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GB" sz="1800" dirty="0">
                <a:solidFill>
                  <a:schemeClr val="accent6">
                    <a:lumMod val="50000"/>
                  </a:schemeClr>
                </a:solidFill>
                <a:latin typeface="+mj-lt"/>
                <a:ea typeface="Times New Roman"/>
              </a:rPr>
              <a:t>Expenses incurred on an ambulance offered by a healthcare or ambulance service provider used to transfer the Insured Person to the nearest Hospital with adequate Emergency facilities for the provision of health services following an Emergency</a:t>
            </a:r>
            <a:r>
              <a:rPr lang="en-US" sz="1800" dirty="0">
                <a:solidFill>
                  <a:schemeClr val="accent6">
                    <a:lumMod val="50000"/>
                  </a:schemeClr>
                </a:solidFill>
                <a:latin typeface="+mj-lt"/>
                <a:ea typeface="Times New Roman"/>
              </a:rPr>
              <a:t>.</a:t>
            </a:r>
          </a:p>
          <a:p>
            <a:pPr marL="514350" indent="-400050" algn="just">
              <a:spcBef>
                <a:spcPts val="0"/>
              </a:spcBef>
              <a:buClr>
                <a:schemeClr val="accent1"/>
              </a:buClr>
              <a:buBlip>
                <a:blip r:embed="rId2"/>
              </a:buBlip>
              <a:tabLst>
                <a:tab pos="685800" algn="l"/>
              </a:tabLst>
              <a:defRPr/>
            </a:pPr>
            <a:endParaRPr lang="en-US" sz="1800" dirty="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GB" sz="1800" dirty="0">
                <a:solidFill>
                  <a:schemeClr val="accent6">
                    <a:lumMod val="50000"/>
                  </a:schemeClr>
                </a:solidFill>
                <a:latin typeface="+mj-lt"/>
                <a:ea typeface="Times New Roman"/>
              </a:rPr>
              <a:t>Our maximum liability shall be restricted </a:t>
            </a:r>
            <a:r>
              <a:rPr lang="en-GB" sz="1800" b="1" dirty="0">
                <a:solidFill>
                  <a:schemeClr val="accent2"/>
                </a:solidFill>
                <a:latin typeface="+mj-lt"/>
                <a:ea typeface="Times New Roman"/>
              </a:rPr>
              <a:t>upto Rs 2,000 per hospitalisation</a:t>
            </a:r>
            <a:r>
              <a:rPr lang="en-GB" sz="1800" dirty="0">
                <a:solidFill>
                  <a:schemeClr val="accent2"/>
                </a:solidFill>
                <a:latin typeface="+mj-lt"/>
                <a:ea typeface="Times New Roman"/>
              </a:rPr>
              <a:t>, </a:t>
            </a:r>
          </a:p>
          <a:p>
            <a:pPr marL="514350" indent="-400050" algn="just">
              <a:spcBef>
                <a:spcPts val="0"/>
              </a:spcBef>
              <a:buClr>
                <a:schemeClr val="accent1"/>
              </a:buClr>
              <a:buBlip>
                <a:blip r:embed="rId2"/>
              </a:buBlip>
              <a:tabLst>
                <a:tab pos="685800" algn="l"/>
              </a:tabLst>
              <a:defRPr/>
            </a:pPr>
            <a:endParaRPr lang="en-US" sz="1800" dirty="0">
              <a:solidFill>
                <a:schemeClr val="accent6">
                  <a:lumMod val="50000"/>
                </a:schemeClr>
              </a:solidFill>
              <a:latin typeface="+mj-lt"/>
              <a:ea typeface="Times New Roman"/>
            </a:endParaRPr>
          </a:p>
          <a:p>
            <a:pPr marL="514350" indent="-400050" algn="just">
              <a:spcBef>
                <a:spcPts val="0"/>
              </a:spcBef>
              <a:buClr>
                <a:schemeClr val="accent1"/>
              </a:buClr>
              <a:buBlip>
                <a:blip r:embed="rId2"/>
              </a:buBlip>
              <a:tabLst>
                <a:tab pos="685800" algn="l"/>
              </a:tabLst>
              <a:defRPr/>
            </a:pPr>
            <a:r>
              <a:rPr lang="en-GB" sz="1800" dirty="0">
                <a:solidFill>
                  <a:schemeClr val="accent6">
                    <a:lumMod val="50000"/>
                  </a:schemeClr>
                </a:solidFill>
                <a:latin typeface="+mj-lt"/>
                <a:ea typeface="Times New Roman"/>
              </a:rPr>
              <a:t>Cover is provided if in-patient Hospitalisation claim is accepted under In–patient hospitalisation treatment</a:t>
            </a:r>
            <a:endParaRPr lang="en-US" sz="1800" dirty="0">
              <a:solidFill>
                <a:schemeClr val="accent6">
                  <a:lumMod val="50000"/>
                </a:schemeClr>
              </a:solidFill>
              <a:latin typeface="+mj-lt"/>
              <a:ea typeface="Times New Roman"/>
            </a:endParaRPr>
          </a:p>
        </p:txBody>
      </p:sp>
      <p:sp>
        <p:nvSpPr>
          <p:cNvPr id="7" name="Rounded Rectangle 6"/>
          <p:cNvSpPr/>
          <p:nvPr/>
        </p:nvSpPr>
        <p:spPr>
          <a:xfrm>
            <a:off x="654214" y="4028696"/>
            <a:ext cx="10176918" cy="1081087"/>
          </a:xfrm>
          <a:prstGeom prst="roundRect">
            <a:avLst/>
          </a:prstGeom>
          <a:solidFill>
            <a:schemeClr val="bg1">
              <a:lumMod val="95000"/>
            </a:schemeClr>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chor="ctr"/>
          <a:lstStyle/>
          <a:p>
            <a:pPr algn="just">
              <a:defRPr/>
            </a:pPr>
            <a:r>
              <a:rPr lang="en-US" sz="1600" dirty="0">
                <a:solidFill>
                  <a:schemeClr val="accent6">
                    <a:lumMod val="50000"/>
                  </a:schemeClr>
                </a:solidFill>
                <a:latin typeface="+mj-lt"/>
                <a:ea typeface="Times New Roman"/>
              </a:rPr>
              <a:t>Emergency or Emergency Care means management for a severe illness or injury which results in symptoms which occur suddenly and unexpectedly, and requires immediate care by a Medical Practitioner to prevent death or serious long term impairment of the Insured Person's health.</a:t>
            </a:r>
            <a:endParaRPr lang="en-US" sz="1600" dirty="0">
              <a:solidFill>
                <a:schemeClr val="accent6">
                  <a:lumMod val="50000"/>
                </a:schemeClr>
              </a:solidFill>
              <a:latin typeface="+mj-lt"/>
            </a:endParaRPr>
          </a:p>
        </p:txBody>
      </p:sp>
    </p:spTree>
    <p:extLst>
      <p:ext uri="{BB962C8B-B14F-4D97-AF65-F5344CB8AC3E}">
        <p14:creationId xmlns:p14="http://schemas.microsoft.com/office/powerpoint/2010/main" val="28213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8" y="210110"/>
            <a:ext cx="10971609" cy="502455"/>
          </a:xfrm>
        </p:spPr>
        <p:txBody>
          <a:bodyPr>
            <a:normAutofit/>
          </a:bodyPr>
          <a:lstStyle/>
          <a:p>
            <a:r>
              <a:rPr lang="en-US" sz="2700" dirty="0">
                <a:solidFill>
                  <a:schemeClr val="accent2"/>
                </a:solidFill>
                <a:latin typeface="Helvetica" panose="020B0604020202020204" pitchFamily="34" charset="0"/>
                <a:cs typeface="Helvetica" panose="020B0604020202020204" pitchFamily="34" charset="0"/>
              </a:rPr>
              <a:t>Waiting Periods </a:t>
            </a:r>
          </a:p>
        </p:txBody>
      </p:sp>
      <p:sp>
        <p:nvSpPr>
          <p:cNvPr id="3" name="Content Placeholder 2"/>
          <p:cNvSpPr>
            <a:spLocks noGrp="1"/>
          </p:cNvSpPr>
          <p:nvPr>
            <p:ph idx="4294967295"/>
          </p:nvPr>
        </p:nvSpPr>
        <p:spPr>
          <a:xfrm>
            <a:off x="0" y="820738"/>
            <a:ext cx="10515600" cy="4351337"/>
          </a:xfrm>
        </p:spPr>
        <p:txBody>
          <a:bodyPr>
            <a:normAutofit/>
          </a:bodyPr>
          <a:lstStyle/>
          <a:p>
            <a:pPr marL="342900" lvl="1" indent="-342900">
              <a:lnSpc>
                <a:spcPct val="150000"/>
              </a:lnSpc>
              <a:buBlip>
                <a:blip r:embed="rId2"/>
              </a:buBlip>
            </a:pPr>
            <a:r>
              <a:rPr lang="en-US" sz="1800" b="1" dirty="0">
                <a:solidFill>
                  <a:schemeClr val="accent6">
                    <a:lumMod val="50000"/>
                  </a:schemeClr>
                </a:solidFill>
                <a:latin typeface="+mj-lt"/>
              </a:rPr>
              <a:t>No</a:t>
            </a:r>
            <a:r>
              <a:rPr lang="en-US" sz="1800" dirty="0">
                <a:solidFill>
                  <a:schemeClr val="accent6">
                    <a:lumMod val="50000"/>
                  </a:schemeClr>
                </a:solidFill>
                <a:latin typeface="+mj-lt"/>
              </a:rPr>
              <a:t> 30 day Waiting period </a:t>
            </a:r>
            <a:endParaRPr lang="en-US" sz="1800" dirty="0" smtClean="0">
              <a:solidFill>
                <a:schemeClr val="accent6">
                  <a:lumMod val="50000"/>
                </a:schemeClr>
              </a:solidFill>
              <a:latin typeface="+mj-lt"/>
            </a:endParaRPr>
          </a:p>
          <a:p>
            <a:pPr algn="just">
              <a:spcBef>
                <a:spcPts val="0"/>
              </a:spcBef>
              <a:buBlip>
                <a:blip r:embed="rId2"/>
              </a:buBlip>
            </a:pPr>
            <a:endParaRPr lang="en-GB" sz="1800" dirty="0" smtClean="0">
              <a:solidFill>
                <a:schemeClr val="accent6">
                  <a:lumMod val="50000"/>
                </a:schemeClr>
              </a:solidFill>
              <a:latin typeface="+mj-lt"/>
            </a:endParaRPr>
          </a:p>
          <a:p>
            <a:pPr algn="just">
              <a:spcBef>
                <a:spcPts val="0"/>
              </a:spcBef>
              <a:buBlip>
                <a:blip r:embed="rId2"/>
              </a:buBlip>
            </a:pPr>
            <a:r>
              <a:rPr lang="en-GB" sz="1800" b="1" dirty="0" smtClean="0">
                <a:solidFill>
                  <a:schemeClr val="accent6">
                    <a:lumMod val="50000"/>
                  </a:schemeClr>
                </a:solidFill>
                <a:latin typeface="+mj-lt"/>
              </a:rPr>
              <a:t>2 </a:t>
            </a:r>
            <a:r>
              <a:rPr lang="en-GB" sz="1800" b="1" dirty="0">
                <a:solidFill>
                  <a:schemeClr val="accent6">
                    <a:lumMod val="50000"/>
                  </a:schemeClr>
                </a:solidFill>
                <a:latin typeface="+mj-lt"/>
              </a:rPr>
              <a:t>years</a:t>
            </a:r>
            <a:r>
              <a:rPr lang="en-GB" sz="1800" dirty="0">
                <a:solidFill>
                  <a:schemeClr val="accent6">
                    <a:lumMod val="50000"/>
                  </a:schemeClr>
                </a:solidFill>
                <a:latin typeface="+mj-lt"/>
              </a:rPr>
              <a:t> waiting period for specific diseases . E.g. Sinusitis, rhinitis, tonsillitis,</a:t>
            </a:r>
            <a:r>
              <a:rPr lang="en-IN" sz="1800" dirty="0">
                <a:solidFill>
                  <a:schemeClr val="accent6">
                    <a:lumMod val="50000"/>
                  </a:schemeClr>
                </a:solidFill>
                <a:latin typeface="+mj-lt"/>
                <a:ea typeface="Calibri"/>
                <a:cs typeface="Times New Roman"/>
              </a:rPr>
              <a:t> Gout and Rheumatis</a:t>
            </a:r>
            <a:r>
              <a:rPr lang="en-GB" sz="1800" dirty="0">
                <a:solidFill>
                  <a:schemeClr val="accent6">
                    <a:lumMod val="50000"/>
                  </a:schemeClr>
                </a:solidFill>
                <a:latin typeface="+mj-lt"/>
                <a:cs typeface="Times New Roman"/>
              </a:rPr>
              <a:t>, all forms of </a:t>
            </a:r>
            <a:r>
              <a:rPr lang="en-IN" sz="1800" dirty="0">
                <a:solidFill>
                  <a:schemeClr val="accent6">
                    <a:lumMod val="50000"/>
                  </a:schemeClr>
                </a:solidFill>
                <a:latin typeface="+mj-lt"/>
                <a:ea typeface="Calibri"/>
                <a:cs typeface="Times New Roman"/>
              </a:rPr>
              <a:t>cirrhosis, Cataract etc. </a:t>
            </a:r>
            <a:endParaRPr lang="en-IN" sz="1800" dirty="0" smtClean="0">
              <a:solidFill>
                <a:schemeClr val="accent6">
                  <a:lumMod val="50000"/>
                </a:schemeClr>
              </a:solidFill>
              <a:latin typeface="+mj-lt"/>
              <a:ea typeface="Calibri"/>
              <a:cs typeface="Times New Roman"/>
            </a:endParaRPr>
          </a:p>
          <a:p>
            <a:pPr algn="just">
              <a:spcBef>
                <a:spcPts val="0"/>
              </a:spcBef>
              <a:buBlip>
                <a:blip r:embed="rId2"/>
              </a:buBlip>
            </a:pPr>
            <a:endParaRPr lang="en-IN" sz="1800" b="1" dirty="0">
              <a:solidFill>
                <a:schemeClr val="accent6">
                  <a:lumMod val="50000"/>
                </a:schemeClr>
              </a:solidFill>
              <a:latin typeface="+mj-lt"/>
              <a:cs typeface="Times New Roman"/>
            </a:endParaRPr>
          </a:p>
          <a:p>
            <a:pPr algn="just">
              <a:spcBef>
                <a:spcPts val="0"/>
              </a:spcBef>
              <a:buBlip>
                <a:blip r:embed="rId2"/>
              </a:buBlip>
            </a:pPr>
            <a:r>
              <a:rPr lang="en-GB" sz="1800" b="1" dirty="0" smtClean="0">
                <a:solidFill>
                  <a:schemeClr val="accent6">
                    <a:lumMod val="50000"/>
                  </a:schemeClr>
                </a:solidFill>
                <a:latin typeface="+mj-lt"/>
              </a:rPr>
              <a:t>2</a:t>
            </a:r>
            <a:r>
              <a:rPr lang="en-GB" sz="1800" b="1" dirty="0" smtClean="0">
                <a:solidFill>
                  <a:schemeClr val="accent6">
                    <a:lumMod val="50000"/>
                  </a:schemeClr>
                </a:solidFill>
                <a:latin typeface="+mj-lt"/>
              </a:rPr>
              <a:t> </a:t>
            </a:r>
            <a:r>
              <a:rPr lang="en-GB" sz="1800" b="1" dirty="0" smtClean="0">
                <a:solidFill>
                  <a:schemeClr val="accent6">
                    <a:lumMod val="50000"/>
                  </a:schemeClr>
                </a:solidFill>
                <a:latin typeface="+mj-lt"/>
              </a:rPr>
              <a:t>years </a:t>
            </a:r>
            <a:r>
              <a:rPr lang="en-GB" sz="1800" dirty="0">
                <a:solidFill>
                  <a:schemeClr val="accent6">
                    <a:lumMod val="50000"/>
                  </a:schemeClr>
                </a:solidFill>
                <a:latin typeface="+mj-lt"/>
              </a:rPr>
              <a:t>waiting period for Pre-existing Conditions</a:t>
            </a:r>
          </a:p>
          <a:p>
            <a:pPr>
              <a:buBlip>
                <a:blip r:embed="rId2"/>
              </a:buBlip>
            </a:pPr>
            <a:endParaRPr lang="en-US" sz="1800" dirty="0">
              <a:solidFill>
                <a:schemeClr val="accent6">
                  <a:lumMod val="50000"/>
                </a:schemeClr>
              </a:solidFill>
              <a:latin typeface="+mj-lt"/>
            </a:endParaRPr>
          </a:p>
          <a:p>
            <a:pPr>
              <a:buBlip>
                <a:blip r:embed="rId2"/>
              </a:buBlip>
            </a:pPr>
            <a:endParaRPr lang="en-US" sz="1800" dirty="0">
              <a:solidFill>
                <a:schemeClr val="accent6">
                  <a:lumMod val="50000"/>
                </a:schemeClr>
              </a:solidFill>
              <a:latin typeface="+mj-lt"/>
            </a:endParaRPr>
          </a:p>
          <a:p>
            <a:pPr marL="0" indent="0">
              <a:buNone/>
            </a:pPr>
            <a:endParaRPr lang="en-US" dirty="0">
              <a:solidFill>
                <a:schemeClr val="accent6">
                  <a:lumMod val="50000"/>
                </a:schemeClr>
              </a:solidFill>
              <a:latin typeface="+mj-lt"/>
            </a:endParaRPr>
          </a:p>
        </p:txBody>
      </p:sp>
      <p:sp>
        <p:nvSpPr>
          <p:cNvPr id="7" name="Rounded Rectangle 6"/>
          <p:cNvSpPr/>
          <p:nvPr/>
        </p:nvSpPr>
        <p:spPr>
          <a:xfrm>
            <a:off x="1671936" y="2724139"/>
            <a:ext cx="7776864" cy="2448272"/>
          </a:xfrm>
          <a:prstGeom prst="roundRect">
            <a:avLst/>
          </a:prstGeom>
          <a:solidFill>
            <a:schemeClr val="bg1">
              <a:lumMod val="95000"/>
            </a:schemeClr>
          </a:solidFill>
          <a:ln w="38100">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US" sz="1600" dirty="0">
                <a:solidFill>
                  <a:schemeClr val="accent6">
                    <a:lumMod val="50000"/>
                  </a:schemeClr>
                </a:solidFill>
                <a:latin typeface="+mj-lt"/>
              </a:rPr>
              <a:t>Pl note:</a:t>
            </a:r>
          </a:p>
          <a:p>
            <a:pPr>
              <a:buFont typeface="Wingdings" pitchFamily="2" charset="2"/>
              <a:buChar char="§"/>
            </a:pPr>
            <a:r>
              <a:rPr lang="en-US" sz="1600" dirty="0">
                <a:solidFill>
                  <a:schemeClr val="accent6">
                    <a:lumMod val="50000"/>
                  </a:schemeClr>
                </a:solidFill>
                <a:latin typeface="+mj-lt"/>
              </a:rPr>
              <a:t> Coverage under the policy for any past illness/condition or surgery is subject to the same being declared at the time of application and accepted by Us without any exclusion</a:t>
            </a:r>
          </a:p>
          <a:p>
            <a:pPr lvl="0" algn="ctr"/>
            <a:endParaRPr lang="en-US" sz="1600" dirty="0">
              <a:solidFill>
                <a:schemeClr val="accent6">
                  <a:lumMod val="50000"/>
                </a:schemeClr>
              </a:solidFill>
              <a:latin typeface="+mj-lt"/>
            </a:endParaRPr>
          </a:p>
          <a:p>
            <a:pPr lvl="0">
              <a:buFont typeface="Wingdings" pitchFamily="2" charset="2"/>
              <a:buChar char="§"/>
            </a:pPr>
            <a:r>
              <a:rPr lang="en-US" sz="1600" dirty="0">
                <a:solidFill>
                  <a:schemeClr val="accent6">
                    <a:lumMod val="50000"/>
                  </a:schemeClr>
                </a:solidFill>
                <a:latin typeface="+mj-lt"/>
              </a:rPr>
              <a:t> Any condition or illness, complication or ailment arising out of or connected to the condition of </a:t>
            </a:r>
            <a:r>
              <a:rPr lang="en-US" sz="1600" dirty="0" smtClean="0">
                <a:solidFill>
                  <a:schemeClr val="accent6">
                    <a:lumMod val="50000"/>
                  </a:schemeClr>
                </a:solidFill>
                <a:latin typeface="+mj-lt"/>
              </a:rPr>
              <a:t>Type 1 Diabetes, Type </a:t>
            </a:r>
            <a:r>
              <a:rPr lang="en-US" sz="1600" dirty="0">
                <a:solidFill>
                  <a:schemeClr val="accent6">
                    <a:lumMod val="50000"/>
                  </a:schemeClr>
                </a:solidFill>
                <a:latin typeface="+mj-lt"/>
              </a:rPr>
              <a:t>2 Diabetes Mellitus or Impaired Fasting Glucose (IFG) or Impaired Glucose Tolerance (IGT) or Hypertension, shall not be considered as part of PED  waiting period</a:t>
            </a:r>
          </a:p>
        </p:txBody>
      </p:sp>
    </p:spTree>
    <p:extLst>
      <p:ext uri="{BB962C8B-B14F-4D97-AF65-F5344CB8AC3E}">
        <p14:creationId xmlns:p14="http://schemas.microsoft.com/office/powerpoint/2010/main" val="18314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mph" presetSubtype="0" fill="hold" nodeType="clickEffect">
                                  <p:stCondLst>
                                    <p:cond delay="0"/>
                                  </p:stCondLst>
                                  <p:childTnLst>
                                    <p:animClr clrSpc="hsl" dir="cw">
                                      <p:cBhvr override="childStyle">
                                        <p:cTn id="31" dur="500" fill="hold"/>
                                        <p:tgtEl>
                                          <p:spTgt spid="3">
                                            <p:txEl>
                                              <p:pRg st="4" end="4"/>
                                            </p:txEl>
                                          </p:spTgt>
                                        </p:tgtEl>
                                        <p:attrNameLst>
                                          <p:attrName>style.color</p:attrName>
                                        </p:attrNameLst>
                                      </p:cBhvr>
                                      <p:by>
                                        <p:hsl h="-7200000" s="0" l="0"/>
                                      </p:by>
                                    </p:animClr>
                                    <p:animClr clrSpc="hsl" dir="cw">
                                      <p:cBhvr>
                                        <p:cTn id="32" dur="500" fill="hold"/>
                                        <p:tgtEl>
                                          <p:spTgt spid="3">
                                            <p:txEl>
                                              <p:pRg st="4" end="4"/>
                                            </p:txEl>
                                          </p:spTgt>
                                        </p:tgtEl>
                                        <p:attrNameLst>
                                          <p:attrName>fillcolor</p:attrName>
                                        </p:attrNameLst>
                                      </p:cBhvr>
                                      <p:by>
                                        <p:hsl h="-7200000" s="0" l="0"/>
                                      </p:by>
                                    </p:animClr>
                                    <p:animClr clrSpc="hsl" dir="cw">
                                      <p:cBhvr>
                                        <p:cTn id="33" dur="500" fill="hold"/>
                                        <p:tgtEl>
                                          <p:spTgt spid="3">
                                            <p:txEl>
                                              <p:pRg st="4" end="4"/>
                                            </p:txEl>
                                          </p:spTgt>
                                        </p:tgtEl>
                                        <p:attrNameLst>
                                          <p:attrName>stroke.color</p:attrName>
                                        </p:attrNameLst>
                                      </p:cBhvr>
                                      <p:by>
                                        <p:hsl h="-7200000" s="0" l="0"/>
                                      </p:by>
                                    </p:animClr>
                                    <p:set>
                                      <p:cBhvr>
                                        <p:cTn id="34" dur="500" fill="hold"/>
                                        <p:tgtEl>
                                          <p:spTgt spid="3">
                                            <p:txEl>
                                              <p:pRg st="4" end="4"/>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1000"/>
                                        <p:tgtEl>
                                          <p:spTgt spid="7">
                                            <p:txEl>
                                              <p:pRg st="3" end="3"/>
                                            </p:txEl>
                                          </p:spTgt>
                                        </p:tgtEl>
                                      </p:cBhvr>
                                    </p:animEffect>
                                    <p:anim calcmode="lin" valueType="num">
                                      <p:cBhvr>
                                        <p:cTn id="6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2268" y="249584"/>
            <a:ext cx="10971609" cy="473769"/>
          </a:xfrm>
        </p:spPr>
        <p:txBody>
          <a:bodyPr>
            <a:normAutofit/>
          </a:bodyPr>
          <a:lstStyle/>
          <a:p>
            <a:r>
              <a:rPr lang="en-US" sz="2700" dirty="0">
                <a:solidFill>
                  <a:schemeClr val="accent2"/>
                </a:solidFill>
                <a:latin typeface="Helvetica" panose="020B0604020202020204" pitchFamily="34" charset="0"/>
                <a:cs typeface="Helvetica" panose="020B0604020202020204" pitchFamily="34" charset="0"/>
              </a:rPr>
              <a:t>Major Exclusions</a:t>
            </a:r>
          </a:p>
        </p:txBody>
      </p:sp>
      <p:sp>
        <p:nvSpPr>
          <p:cNvPr id="3" name="Content Placeholder 2"/>
          <p:cNvSpPr>
            <a:spLocks noGrp="1"/>
          </p:cNvSpPr>
          <p:nvPr>
            <p:ph idx="4294967295"/>
          </p:nvPr>
        </p:nvSpPr>
        <p:spPr>
          <a:xfrm>
            <a:off x="0" y="850900"/>
            <a:ext cx="10006013" cy="4017963"/>
          </a:xfrm>
        </p:spPr>
        <p:txBody>
          <a:bodyPr rtlCol="0">
            <a:noAutofit/>
          </a:bodyPr>
          <a:lstStyle/>
          <a:p>
            <a:pPr marL="342900" lvl="1" indent="-342900" algn="just">
              <a:buClr>
                <a:schemeClr val="accent1"/>
              </a:buClr>
              <a:buFont typeface="Wingdings" pitchFamily="2" charset="2"/>
              <a:buChar char="§"/>
              <a:defRPr/>
            </a:pPr>
            <a:endParaRPr lang="en-GB" sz="1600" dirty="0">
              <a:solidFill>
                <a:schemeClr val="tx1">
                  <a:lumMod val="75000"/>
                  <a:lumOff val="25000"/>
                </a:schemeClr>
              </a:solidFill>
              <a:latin typeface="+mj-lt"/>
            </a:endParaRPr>
          </a:p>
          <a:p>
            <a:pPr marL="342900" lvl="1" indent="-342900" algn="just">
              <a:buClr>
                <a:schemeClr val="accent1"/>
              </a:buClr>
              <a:buBlip>
                <a:blip r:embed="rId2"/>
              </a:buBlip>
              <a:defRPr/>
            </a:pPr>
            <a:r>
              <a:rPr lang="en-GB" sz="1600" dirty="0">
                <a:solidFill>
                  <a:schemeClr val="accent6">
                    <a:lumMod val="50000"/>
                  </a:schemeClr>
                </a:solidFill>
                <a:latin typeface="+mj-lt"/>
              </a:rPr>
              <a:t>War or any act of war, nuclear weapons/materials, chemical and biological weapons, radiation of any kind.</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Insured Person committing or attempting to commit a breach of law with criminal intent, or intentional self injury or attempted suicide while sane or insane.</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Insured Person’s participation or involvement in naval, military or air force operation, racing, diving, aviation, scuba diving, parachuting, hang-gliding, rock or mountain climbing.</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Abuse or the consequences of the abuse of intoxicants or hallucinogenic substances such as intoxicating drugs and alcohol.</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Treatment of Obesity and any weight control program.</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Psychiatric, mental disorders;  congenital </a:t>
            </a:r>
            <a:r>
              <a:rPr lang="en-GB" sz="1600" dirty="0" smtClean="0">
                <a:solidFill>
                  <a:schemeClr val="accent6">
                    <a:lumMod val="50000"/>
                  </a:schemeClr>
                </a:solidFill>
                <a:latin typeface="+mj-lt"/>
              </a:rPr>
              <a:t>external </a:t>
            </a:r>
            <a:r>
              <a:rPr lang="en-GB" sz="1600" dirty="0">
                <a:solidFill>
                  <a:schemeClr val="accent6">
                    <a:lumMod val="50000"/>
                  </a:schemeClr>
                </a:solidFill>
                <a:latin typeface="+mj-lt"/>
              </a:rPr>
              <a:t>diseases,  stem cell implantation or surgery; sleep-apnoea.</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Conditions related to or arising out of HIV/AIDS.</a:t>
            </a:r>
          </a:p>
          <a:p>
            <a:pPr marL="342900" lvl="2" indent="-342900" algn="just">
              <a:buClr>
                <a:schemeClr val="accent1"/>
              </a:buClr>
              <a:buBlip>
                <a:blip r:embed="rId2"/>
              </a:buBlip>
              <a:defRPr/>
            </a:pPr>
            <a:r>
              <a:rPr lang="en-GB" sz="1600" dirty="0">
                <a:solidFill>
                  <a:schemeClr val="accent6">
                    <a:lumMod val="50000"/>
                  </a:schemeClr>
                </a:solidFill>
                <a:latin typeface="+mj-lt"/>
              </a:rPr>
              <a:t>Pregnancy, miscarriage (except as a result of an Accident or Illness), maternity or birth (including caesarean section) except in the case of ectopic pregnancy.</a:t>
            </a:r>
            <a:endParaRPr lang="en-US" sz="1600" dirty="0">
              <a:solidFill>
                <a:schemeClr val="accent6">
                  <a:lumMod val="50000"/>
                </a:schemeClr>
              </a:solidFill>
              <a:latin typeface="+mj-lt"/>
            </a:endParaRPr>
          </a:p>
          <a:p>
            <a:pPr marL="342900" lvl="2" indent="-342900" algn="just">
              <a:buClr>
                <a:schemeClr val="accent1"/>
              </a:buClr>
              <a:buBlip>
                <a:blip r:embed="rId2"/>
              </a:buBlip>
              <a:defRPr/>
            </a:pPr>
            <a:r>
              <a:rPr lang="en-GB" sz="1600" dirty="0">
                <a:solidFill>
                  <a:schemeClr val="accent6">
                    <a:lumMod val="50000"/>
                  </a:schemeClr>
                </a:solidFill>
                <a:latin typeface="+mj-lt"/>
              </a:rPr>
              <a:t>Dental treatment and surgery of any kind, unless requiring Hospitalisation.</a:t>
            </a:r>
            <a:endParaRPr lang="en-US" sz="1600" dirty="0">
              <a:solidFill>
                <a:schemeClr val="accent6">
                  <a:lumMod val="50000"/>
                </a:schemeClr>
              </a:solidFill>
              <a:latin typeface="+mj-lt"/>
            </a:endParaRPr>
          </a:p>
          <a:p>
            <a:pPr marL="457200" algn="just">
              <a:buClr>
                <a:schemeClr val="accent1"/>
              </a:buClr>
              <a:buFont typeface="Wingdings" pitchFamily="2" charset="2"/>
              <a:buChar char="§"/>
              <a:defRPr/>
            </a:pPr>
            <a:endParaRPr lang="en-GB" sz="1600" dirty="0">
              <a:solidFill>
                <a:schemeClr val="tx1">
                  <a:lumMod val="75000"/>
                  <a:lumOff val="25000"/>
                </a:schemeClr>
              </a:solidFill>
              <a:latin typeface="+mj-lt"/>
            </a:endParaRPr>
          </a:p>
          <a:p>
            <a:pPr marL="457200" algn="just">
              <a:buClr>
                <a:schemeClr val="accent1"/>
              </a:buClr>
              <a:buFont typeface="Wingdings" pitchFamily="2" charset="2"/>
              <a:buChar char="§"/>
              <a:defRPr/>
            </a:pPr>
            <a:endParaRPr lang="en-GB" sz="1600" dirty="0">
              <a:solidFill>
                <a:schemeClr val="tx1">
                  <a:lumMod val="75000"/>
                  <a:lumOff val="25000"/>
                </a:schemeClr>
              </a:solidFill>
              <a:latin typeface="+mj-lt"/>
            </a:endParaRPr>
          </a:p>
          <a:p>
            <a:pPr>
              <a:buNone/>
              <a:defRPr/>
            </a:pPr>
            <a:endParaRPr lang="en-US" sz="1600" dirty="0">
              <a:solidFill>
                <a:schemeClr val="tx1">
                  <a:lumMod val="75000"/>
                  <a:lumOff val="25000"/>
                </a:schemeClr>
              </a:solidFill>
              <a:latin typeface="+mj-lt"/>
            </a:endParaRPr>
          </a:p>
        </p:txBody>
      </p:sp>
      <p:sp>
        <p:nvSpPr>
          <p:cNvPr id="7" name="Rounded Rectangle 6"/>
          <p:cNvSpPr/>
          <p:nvPr/>
        </p:nvSpPr>
        <p:spPr>
          <a:xfrm>
            <a:off x="1211826" y="4995120"/>
            <a:ext cx="8922635" cy="582886"/>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solidFill>
                  <a:schemeClr val="bg1"/>
                </a:solidFill>
                <a:latin typeface="+mj-lt"/>
              </a:rPr>
              <a:t>This is only a summary of the exclusions, for the complete list of exclusions please refer  policy wordings</a:t>
            </a:r>
          </a:p>
        </p:txBody>
      </p:sp>
    </p:spTree>
    <p:extLst>
      <p:ext uri="{BB962C8B-B14F-4D97-AF65-F5344CB8AC3E}">
        <p14:creationId xmlns:p14="http://schemas.microsoft.com/office/powerpoint/2010/main" val="10965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mph" presetSubtype="0" fill="hold" grpId="1" nodeType="clickEffect">
                                  <p:stCondLst>
                                    <p:cond delay="0"/>
                                  </p:stCondLst>
                                  <p:childTnLst>
                                    <p:animClr clrSpc="hsl" dir="cw">
                                      <p:cBhvr override="childStyle">
                                        <p:cTn id="56" dur="500" fill="hold"/>
                                        <p:tgtEl>
                                          <p:spTgt spid="7"/>
                                        </p:tgtEl>
                                        <p:attrNameLst>
                                          <p:attrName>style.color</p:attrName>
                                        </p:attrNameLst>
                                      </p:cBhvr>
                                      <p:by>
                                        <p:hsl h="-7200000" s="0" l="0"/>
                                      </p:by>
                                    </p:animClr>
                                    <p:animClr clrSpc="hsl" dir="cw">
                                      <p:cBhvr>
                                        <p:cTn id="57" dur="500" fill="hold"/>
                                        <p:tgtEl>
                                          <p:spTgt spid="7"/>
                                        </p:tgtEl>
                                        <p:attrNameLst>
                                          <p:attrName>fillcolor</p:attrName>
                                        </p:attrNameLst>
                                      </p:cBhvr>
                                      <p:by>
                                        <p:hsl h="-7200000" s="0" l="0"/>
                                      </p:by>
                                    </p:animClr>
                                    <p:animClr clrSpc="hsl" dir="cw">
                                      <p:cBhvr>
                                        <p:cTn id="58" dur="500" fill="hold"/>
                                        <p:tgtEl>
                                          <p:spTgt spid="7"/>
                                        </p:tgtEl>
                                        <p:attrNameLst>
                                          <p:attrName>stroke.color</p:attrName>
                                        </p:attrNameLst>
                                      </p:cBhvr>
                                      <p:by>
                                        <p:hsl h="-7200000" s="0" l="0"/>
                                      </p:by>
                                    </p:animClr>
                                    <p:set>
                                      <p:cBhvr>
                                        <p:cTn id="5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 grpId="0" build="p"/>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8" y="270278"/>
            <a:ext cx="10971609" cy="669880"/>
          </a:xfrm>
        </p:spPr>
        <p:txBody>
          <a:bodyPr>
            <a:normAutofit/>
          </a:bodyPr>
          <a:lstStyle/>
          <a:p>
            <a:r>
              <a:rPr lang="en-US" sz="2700" dirty="0">
                <a:solidFill>
                  <a:schemeClr val="accent2"/>
                </a:solidFill>
                <a:latin typeface="Helvetica" panose="020B0604020202020204" pitchFamily="34" charset="0"/>
                <a:cs typeface="Helvetica" panose="020B0604020202020204" pitchFamily="34" charset="0"/>
              </a:rPr>
              <a:t>Other Features</a:t>
            </a:r>
          </a:p>
        </p:txBody>
      </p:sp>
      <p:sp>
        <p:nvSpPr>
          <p:cNvPr id="3" name="Content Placeholder 2"/>
          <p:cNvSpPr>
            <a:spLocks noGrp="1"/>
          </p:cNvSpPr>
          <p:nvPr>
            <p:ph idx="4294967295"/>
          </p:nvPr>
        </p:nvSpPr>
        <p:spPr>
          <a:xfrm>
            <a:off x="0" y="1155700"/>
            <a:ext cx="10515600" cy="4351338"/>
          </a:xfrm>
        </p:spPr>
        <p:txBody>
          <a:bodyPr>
            <a:normAutofit/>
          </a:bodyPr>
          <a:lstStyle/>
          <a:p>
            <a:pPr>
              <a:buBlip>
                <a:blip r:embed="rId3"/>
              </a:buBlip>
            </a:pPr>
            <a:r>
              <a:rPr lang="en-US" sz="2200" dirty="0">
                <a:solidFill>
                  <a:srgbClr val="F96A1B"/>
                </a:solidFill>
                <a:latin typeface="+mj-lt"/>
              </a:rPr>
              <a:t>Portability </a:t>
            </a:r>
          </a:p>
          <a:p>
            <a:pPr lvl="1">
              <a:buBlip>
                <a:blip r:embed="rId3"/>
              </a:buBlip>
            </a:pPr>
            <a:r>
              <a:rPr lang="en-US" sz="1600" dirty="0">
                <a:solidFill>
                  <a:schemeClr val="accent6">
                    <a:lumMod val="50000"/>
                  </a:schemeClr>
                </a:solidFill>
                <a:latin typeface="+mj-lt"/>
              </a:rPr>
              <a:t>On same lines as existing health insurance products. Portability criteria as per IRDA guidelines </a:t>
            </a:r>
          </a:p>
          <a:p>
            <a:pPr marL="457200" lvl="1" indent="0">
              <a:buNone/>
            </a:pPr>
            <a:endParaRPr lang="en-US" sz="1600" dirty="0">
              <a:latin typeface="+mj-lt"/>
            </a:endParaRPr>
          </a:p>
          <a:p>
            <a:pPr marL="342900" lvl="1" indent="-342900">
              <a:buBlip>
                <a:blip r:embed="rId3"/>
              </a:buBlip>
            </a:pPr>
            <a:r>
              <a:rPr lang="en-US" sz="2200" dirty="0">
                <a:solidFill>
                  <a:srgbClr val="F96A1B"/>
                </a:solidFill>
                <a:latin typeface="+mj-lt"/>
              </a:rPr>
              <a:t>Grace Period</a:t>
            </a:r>
          </a:p>
          <a:p>
            <a:pPr lvl="1">
              <a:buBlip>
                <a:blip r:embed="rId3"/>
              </a:buBlip>
            </a:pPr>
            <a:r>
              <a:rPr lang="en-GB" sz="1600" dirty="0">
                <a:solidFill>
                  <a:schemeClr val="accent6">
                    <a:lumMod val="50000"/>
                  </a:schemeClr>
                </a:solidFill>
                <a:latin typeface="+mj-lt"/>
              </a:rPr>
              <a:t>A Grace Period of 30 days would be provided for renewing the Policy. Any disease/ condition contracted during the Grace Period will not be covered and will be treated as a Pre-existing Condition</a:t>
            </a:r>
            <a:endParaRPr lang="en-GB" sz="1800" dirty="0">
              <a:solidFill>
                <a:schemeClr val="accent6">
                  <a:lumMod val="50000"/>
                </a:schemeClr>
              </a:solidFill>
              <a:latin typeface="+mj-lt"/>
            </a:endParaRPr>
          </a:p>
          <a:p>
            <a:pPr lvl="1">
              <a:buBlip>
                <a:blip r:embed="rId3"/>
              </a:buBlip>
            </a:pPr>
            <a:endParaRPr lang="en-GB" sz="1600" dirty="0"/>
          </a:p>
          <a:p>
            <a:pPr marL="342900" lvl="1" indent="-342900">
              <a:buBlip>
                <a:blip r:embed="rId3"/>
              </a:buBlip>
            </a:pPr>
            <a:r>
              <a:rPr lang="en-US" sz="2200" dirty="0">
                <a:solidFill>
                  <a:srgbClr val="F96A1B"/>
                </a:solidFill>
                <a:latin typeface="+mj-lt"/>
              </a:rPr>
              <a:t>Sum Insured Enhancement</a:t>
            </a:r>
            <a:endParaRPr lang="en-GB" sz="2200" dirty="0">
              <a:solidFill>
                <a:srgbClr val="F96A1B"/>
              </a:solidFill>
              <a:latin typeface="+mj-lt"/>
            </a:endParaRPr>
          </a:p>
          <a:p>
            <a:pPr lvl="1">
              <a:buBlip>
                <a:blip r:embed="rId3"/>
              </a:buBlip>
            </a:pPr>
            <a:r>
              <a:rPr lang="en-US" sz="1600" dirty="0">
                <a:solidFill>
                  <a:schemeClr val="accent6">
                    <a:lumMod val="50000"/>
                  </a:schemeClr>
                </a:solidFill>
              </a:rPr>
              <a:t>Sum Insured can be enhanced only at the time of renewal subject to no claim have been lodged/ paid under the policy. If the insured increases the sum insured one grid up, no fresh medicals would be required. Where the sum insured increase is more than one grid up, case shall be subject to medicals, the cost of such medicals would be borne by insured and upon acceptance request we will refund 100% of the expenses incurred on medical tests.</a:t>
            </a:r>
          </a:p>
          <a:p>
            <a:pPr lvl="1">
              <a:buBlip>
                <a:blip r:embed="rId3"/>
              </a:buBlip>
            </a:pPr>
            <a:endParaRPr lang="en-US" sz="1600" dirty="0"/>
          </a:p>
          <a:p>
            <a:pPr>
              <a:buBlip>
                <a:blip r:embed="rId3"/>
              </a:buBlip>
            </a:pPr>
            <a:r>
              <a:rPr lang="en-US" sz="2200" dirty="0">
                <a:solidFill>
                  <a:srgbClr val="F96A1B"/>
                </a:solidFill>
                <a:latin typeface="+mj-lt"/>
              </a:rPr>
              <a:t>Free Look period </a:t>
            </a:r>
            <a:r>
              <a:rPr lang="en-US" sz="1800" b="1" dirty="0">
                <a:latin typeface="+mj-lt"/>
              </a:rPr>
              <a:t>-  </a:t>
            </a:r>
            <a:r>
              <a:rPr lang="en-US" sz="1800" dirty="0">
                <a:solidFill>
                  <a:schemeClr val="accent6">
                    <a:lumMod val="50000"/>
                  </a:schemeClr>
                </a:solidFill>
                <a:latin typeface="+mj-lt"/>
              </a:rPr>
              <a:t>15 days</a:t>
            </a:r>
          </a:p>
        </p:txBody>
      </p:sp>
    </p:spTree>
    <p:extLst>
      <p:ext uri="{BB962C8B-B14F-4D97-AF65-F5344CB8AC3E}">
        <p14:creationId xmlns:p14="http://schemas.microsoft.com/office/powerpoint/2010/main" val="49117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9389" y="283156"/>
            <a:ext cx="10971609" cy="438061"/>
          </a:xfrm>
        </p:spPr>
        <p:txBody>
          <a:bodyPr>
            <a:normAutofit/>
          </a:bodyPr>
          <a:lstStyle/>
          <a:p>
            <a:pPr eaLnBrk="1" hangingPunct="1"/>
            <a:r>
              <a:rPr lang="en-US" sz="2700" dirty="0">
                <a:solidFill>
                  <a:schemeClr val="accent2"/>
                </a:solidFill>
                <a:latin typeface="Helvetica" panose="020B0604020202020204" pitchFamily="34" charset="0"/>
                <a:cs typeface="Helvetica" panose="020B0604020202020204" pitchFamily="34" charset="0"/>
              </a:rPr>
              <a:t>Saving </a:t>
            </a:r>
            <a:r>
              <a:rPr lang="en-US" sz="2700" dirty="0" smtClean="0">
                <a:solidFill>
                  <a:schemeClr val="accent2"/>
                </a:solidFill>
                <a:latin typeface="Helvetica" panose="020B0604020202020204" pitchFamily="34" charset="0"/>
                <a:cs typeface="Helvetica" panose="020B0604020202020204" pitchFamily="34" charset="0"/>
              </a:rPr>
              <a:t>Tax - 80 </a:t>
            </a:r>
            <a:r>
              <a:rPr lang="en-US" sz="2700" dirty="0">
                <a:solidFill>
                  <a:schemeClr val="accent2"/>
                </a:solidFill>
                <a:latin typeface="Helvetica" panose="020B0604020202020204" pitchFamily="34" charset="0"/>
                <a:cs typeface="Helvetica" panose="020B0604020202020204" pitchFamily="34" charset="0"/>
              </a:rPr>
              <a:t>D</a:t>
            </a:r>
          </a:p>
        </p:txBody>
      </p:sp>
      <p:sp>
        <p:nvSpPr>
          <p:cNvPr id="3" name="Content Placeholder 2"/>
          <p:cNvSpPr>
            <a:spLocks noGrp="1"/>
          </p:cNvSpPr>
          <p:nvPr>
            <p:ph idx="4294967295"/>
          </p:nvPr>
        </p:nvSpPr>
        <p:spPr>
          <a:xfrm>
            <a:off x="0" y="1117600"/>
            <a:ext cx="9971088" cy="3282950"/>
          </a:xfrm>
        </p:spPr>
        <p:txBody>
          <a:bodyPr rtlCol="0">
            <a:normAutofit/>
          </a:bodyPr>
          <a:lstStyle/>
          <a:p>
            <a:pPr marL="0" indent="0">
              <a:buNone/>
              <a:defRPr/>
            </a:pPr>
            <a:r>
              <a:rPr lang="en-US" dirty="0" smtClean="0">
                <a:solidFill>
                  <a:srgbClr val="F96A1B"/>
                </a:solidFill>
                <a:latin typeface="+mj-lt"/>
                <a:ea typeface="Calibri" pitchFamily="34" charset="0"/>
                <a:cs typeface="Times New Roman" pitchFamily="18" charset="0"/>
              </a:rPr>
              <a:t>As per Section 80D</a:t>
            </a:r>
          </a:p>
          <a:p>
            <a:pPr>
              <a:buBlip>
                <a:blip r:embed="rId2"/>
              </a:buBlip>
              <a:defRPr/>
            </a:pPr>
            <a:endParaRPr lang="en-US" sz="1800" dirty="0">
              <a:latin typeface="+mj-lt"/>
              <a:ea typeface="Calibri" pitchFamily="34" charset="0"/>
              <a:cs typeface="Times New Roman" pitchFamily="18" charset="0"/>
            </a:endParaRPr>
          </a:p>
          <a:p>
            <a:pPr>
              <a:buClr>
                <a:schemeClr val="accent1"/>
              </a:buClr>
              <a:buBlip>
                <a:blip r:embed="rId2"/>
              </a:buBlip>
              <a:defRPr/>
            </a:pPr>
            <a:r>
              <a:rPr lang="en-US" sz="1800" dirty="0">
                <a:solidFill>
                  <a:schemeClr val="accent6">
                    <a:lumMod val="50000"/>
                  </a:schemeClr>
                </a:solidFill>
                <a:latin typeface="+mj-lt"/>
              </a:rPr>
              <a:t>An </a:t>
            </a:r>
            <a:r>
              <a:rPr lang="en-US" sz="1800" dirty="0" smtClean="0">
                <a:solidFill>
                  <a:schemeClr val="accent6">
                    <a:lumMod val="50000"/>
                  </a:schemeClr>
                </a:solidFill>
                <a:latin typeface="+mj-lt"/>
              </a:rPr>
              <a:t>assesse </a:t>
            </a:r>
            <a:r>
              <a:rPr lang="en-US" sz="1800" dirty="0">
                <a:solidFill>
                  <a:schemeClr val="accent6">
                    <a:lumMod val="50000"/>
                  </a:schemeClr>
                </a:solidFill>
                <a:latin typeface="+mj-lt"/>
              </a:rPr>
              <a:t>is entitled to a deduction of Rs. 25,000 in respect of medical </a:t>
            </a:r>
            <a:r>
              <a:rPr lang="en-US" sz="1800" dirty="0" smtClean="0">
                <a:solidFill>
                  <a:schemeClr val="accent6">
                    <a:lumMod val="50000"/>
                  </a:schemeClr>
                </a:solidFill>
                <a:latin typeface="+mj-lt"/>
              </a:rPr>
              <a:t>premium </a:t>
            </a:r>
            <a:r>
              <a:rPr lang="en-US" sz="1800" dirty="0">
                <a:solidFill>
                  <a:schemeClr val="accent6">
                    <a:lumMod val="50000"/>
                  </a:schemeClr>
                </a:solidFill>
                <a:latin typeface="+mj-lt"/>
              </a:rPr>
              <a:t>paid on the health of himself, his spouse and children. If any of them is a senior citizen, then he shall be entitled to a maximum deduction of Rs. </a:t>
            </a:r>
            <a:r>
              <a:rPr lang="en-US" sz="1800" dirty="0" smtClean="0">
                <a:solidFill>
                  <a:schemeClr val="accent6">
                    <a:lumMod val="50000"/>
                  </a:schemeClr>
                </a:solidFill>
                <a:latin typeface="+mj-lt"/>
              </a:rPr>
              <a:t>50,000</a:t>
            </a:r>
            <a:r>
              <a:rPr lang="en-US" sz="1800" dirty="0">
                <a:solidFill>
                  <a:schemeClr val="accent6">
                    <a:lumMod val="50000"/>
                  </a:schemeClr>
                </a:solidFill>
                <a:latin typeface="+mj-lt"/>
              </a:rPr>
              <a:t>/- as a whole.</a:t>
            </a:r>
          </a:p>
          <a:p>
            <a:pPr marL="0" indent="0">
              <a:buClr>
                <a:schemeClr val="accent1"/>
              </a:buClr>
              <a:buNone/>
              <a:defRPr/>
            </a:pPr>
            <a:endParaRPr lang="en-US" sz="1800" dirty="0">
              <a:solidFill>
                <a:schemeClr val="accent6">
                  <a:lumMod val="50000"/>
                </a:schemeClr>
              </a:solidFill>
              <a:latin typeface="+mj-lt"/>
            </a:endParaRPr>
          </a:p>
          <a:p>
            <a:pPr>
              <a:buClr>
                <a:schemeClr val="accent1"/>
              </a:buClr>
              <a:buBlip>
                <a:blip r:embed="rId2"/>
              </a:buBlip>
              <a:defRPr/>
            </a:pPr>
            <a:r>
              <a:rPr lang="en-US" sz="1800" dirty="0">
                <a:solidFill>
                  <a:schemeClr val="accent6">
                    <a:lumMod val="50000"/>
                  </a:schemeClr>
                </a:solidFill>
                <a:latin typeface="+mj-lt"/>
              </a:rPr>
              <a:t>In addition thereto, if he pays insurance </a:t>
            </a:r>
            <a:r>
              <a:rPr lang="en-US" sz="1800" dirty="0" smtClean="0">
                <a:solidFill>
                  <a:schemeClr val="accent6">
                    <a:lumMod val="50000"/>
                  </a:schemeClr>
                </a:solidFill>
                <a:latin typeface="+mj-lt"/>
              </a:rPr>
              <a:t>premium </a:t>
            </a:r>
            <a:r>
              <a:rPr lang="en-US" sz="1800" dirty="0">
                <a:solidFill>
                  <a:schemeClr val="accent6">
                    <a:lumMod val="50000"/>
                  </a:schemeClr>
                </a:solidFill>
                <a:latin typeface="+mj-lt"/>
              </a:rPr>
              <a:t>on the health of his parents, whether dependant or not, he will be entitled to additional deduction of Rs. 25,000/- (senior citizen - Rs. </a:t>
            </a:r>
            <a:r>
              <a:rPr lang="en-US" sz="1800" dirty="0" smtClean="0">
                <a:solidFill>
                  <a:schemeClr val="accent6">
                    <a:lumMod val="50000"/>
                  </a:schemeClr>
                </a:solidFill>
                <a:latin typeface="+mj-lt"/>
              </a:rPr>
              <a:t>50,000</a:t>
            </a:r>
            <a:r>
              <a:rPr lang="en-US" sz="1800" dirty="0">
                <a:solidFill>
                  <a:schemeClr val="accent6">
                    <a:lumMod val="50000"/>
                  </a:schemeClr>
                </a:solidFill>
                <a:latin typeface="+mj-lt"/>
              </a:rPr>
              <a:t>/-)</a:t>
            </a:r>
          </a:p>
          <a:p>
            <a:pPr>
              <a:buBlip>
                <a:blip r:embed="rId2"/>
              </a:buBlip>
              <a:defRPr/>
            </a:pPr>
            <a:endParaRPr lang="en-US" dirty="0">
              <a:latin typeface="+mj-lt"/>
              <a:ea typeface="+mn-ea"/>
            </a:endParaRPr>
          </a:p>
        </p:txBody>
      </p:sp>
    </p:spTree>
    <p:extLst>
      <p:ext uri="{BB962C8B-B14F-4D97-AF65-F5344CB8AC3E}">
        <p14:creationId xmlns:p14="http://schemas.microsoft.com/office/powerpoint/2010/main" val="42174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226" y="161377"/>
            <a:ext cx="5333326" cy="457825"/>
          </a:xfrm>
        </p:spPr>
        <p:txBody>
          <a:bodyPr>
            <a:normAutofit/>
          </a:bodyPr>
          <a:lstStyle/>
          <a:p>
            <a:r>
              <a:rPr lang="en-US" sz="2400" dirty="0" smtClean="0"/>
              <a:t>Energy – Revised Variants at glance</a:t>
            </a:r>
            <a:endParaRPr lang="en-US" sz="2400" dirty="0"/>
          </a:p>
        </p:txBody>
      </p:sp>
      <p:graphicFrame>
        <p:nvGraphicFramePr>
          <p:cNvPr id="5" name="Table 4"/>
          <p:cNvGraphicFramePr>
            <a:graphicFrameLocks noGrp="1"/>
          </p:cNvGraphicFramePr>
          <p:nvPr>
            <p:extLst/>
          </p:nvPr>
        </p:nvGraphicFramePr>
        <p:xfrm>
          <a:off x="708339" y="752456"/>
          <a:ext cx="10921284" cy="5174550"/>
        </p:xfrm>
        <a:graphic>
          <a:graphicData uri="http://schemas.openxmlformats.org/drawingml/2006/table">
            <a:tbl>
              <a:tblPr>
                <a:tableStyleId>{5DA37D80-6434-44D0-A028-1B22A696006F}</a:tableStyleId>
              </a:tblPr>
              <a:tblGrid>
                <a:gridCol w="4668640">
                  <a:extLst>
                    <a:ext uri="{9D8B030D-6E8A-4147-A177-3AD203B41FA5}">
                      <a16:colId xmlns:a16="http://schemas.microsoft.com/office/drawing/2014/main" val="20000"/>
                    </a:ext>
                  </a:extLst>
                </a:gridCol>
                <a:gridCol w="6252644">
                  <a:extLst>
                    <a:ext uri="{9D8B030D-6E8A-4147-A177-3AD203B41FA5}">
                      <a16:colId xmlns:a16="http://schemas.microsoft.com/office/drawing/2014/main" val="20001"/>
                    </a:ext>
                  </a:extLst>
                </a:gridCol>
              </a:tblGrid>
              <a:tr h="344970">
                <a:tc>
                  <a:txBody>
                    <a:bodyPr/>
                    <a:lstStyle/>
                    <a:p>
                      <a:pPr algn="ctr" rtl="0" fontAlgn="ctr"/>
                      <a:r>
                        <a:rPr lang="en-US" sz="1100" b="1" u="none" strike="noStrike" dirty="0">
                          <a:solidFill>
                            <a:schemeClr val="accent6">
                              <a:lumMod val="50000"/>
                            </a:schemeClr>
                          </a:solidFill>
                          <a:effectLst/>
                        </a:rPr>
                        <a:t>Silver (with &amp; With-out Copay)</a:t>
                      </a:r>
                      <a:endParaRPr lang="en-US" sz="1100" b="1"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solidFill>
                  </a:tcPr>
                </a:tc>
                <a:tc>
                  <a:txBody>
                    <a:bodyPr/>
                    <a:lstStyle/>
                    <a:p>
                      <a:pPr algn="ctr" rtl="0" fontAlgn="ctr"/>
                      <a:r>
                        <a:rPr lang="en-US" sz="1100" b="1" u="none" strike="noStrike" dirty="0">
                          <a:solidFill>
                            <a:schemeClr val="accent6">
                              <a:lumMod val="50000"/>
                            </a:schemeClr>
                          </a:solidFill>
                          <a:effectLst/>
                        </a:rPr>
                        <a:t>Gold (with &amp; With-out Copay)</a:t>
                      </a:r>
                      <a:endParaRPr lang="en-US" sz="1100" b="1"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0"/>
                  </a:ext>
                </a:extLst>
              </a:tr>
              <a:tr h="344970">
                <a:tc>
                  <a:txBody>
                    <a:bodyPr/>
                    <a:lstStyle/>
                    <a:p>
                      <a:pPr algn="ctr" rtl="0" fontAlgn="ctr"/>
                      <a:r>
                        <a:rPr lang="en-US" sz="1100" u="none" strike="noStrike" dirty="0">
                          <a:solidFill>
                            <a:schemeClr val="accent6">
                              <a:lumMod val="50000"/>
                            </a:schemeClr>
                          </a:solidFill>
                          <a:effectLst/>
                        </a:rPr>
                        <a:t>In patient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a:solidFill>
                            <a:schemeClr val="accent6">
                              <a:lumMod val="50000"/>
                            </a:schemeClr>
                          </a:solidFill>
                          <a:effectLst/>
                        </a:rPr>
                        <a:t>In patient</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44970">
                <a:tc>
                  <a:txBody>
                    <a:bodyPr/>
                    <a:lstStyle/>
                    <a:p>
                      <a:pPr algn="ctr" rtl="0" fontAlgn="ctr"/>
                      <a:r>
                        <a:rPr lang="en-US" sz="1100" u="none" strike="noStrike" dirty="0" smtClean="0">
                          <a:solidFill>
                            <a:schemeClr val="accent6">
                              <a:lumMod val="50000"/>
                            </a:schemeClr>
                          </a:solidFill>
                          <a:effectLst/>
                        </a:rPr>
                        <a:t>Pre-hospitalization – 30 days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dirty="0" smtClean="0">
                          <a:solidFill>
                            <a:schemeClr val="accent6">
                              <a:lumMod val="50000"/>
                            </a:schemeClr>
                          </a:solidFill>
                          <a:effectLst/>
                        </a:rPr>
                        <a:t>Pre-hospitalization – 30 days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44970">
                <a:tc>
                  <a:txBody>
                    <a:bodyPr/>
                    <a:lstStyle/>
                    <a:p>
                      <a:pPr algn="ctr" rtl="0" fontAlgn="ctr"/>
                      <a:r>
                        <a:rPr lang="en-US" sz="1100" u="none" strike="noStrike" dirty="0" smtClean="0">
                          <a:solidFill>
                            <a:schemeClr val="accent6">
                              <a:lumMod val="50000"/>
                            </a:schemeClr>
                          </a:solidFill>
                          <a:effectLst/>
                        </a:rPr>
                        <a:t>Post-hospitalization – 60 days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dirty="0" smtClean="0">
                          <a:solidFill>
                            <a:schemeClr val="accent6">
                              <a:lumMod val="50000"/>
                            </a:schemeClr>
                          </a:solidFill>
                          <a:effectLst/>
                        </a:rPr>
                        <a:t>Post-hospitalization – 60 days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44970">
                <a:tc>
                  <a:txBody>
                    <a:bodyPr/>
                    <a:lstStyle/>
                    <a:p>
                      <a:pPr algn="ctr" rtl="0" fontAlgn="ctr"/>
                      <a:r>
                        <a:rPr lang="en-US" sz="1100" u="none" strike="noStrike" dirty="0">
                          <a:solidFill>
                            <a:schemeClr val="accent6">
                              <a:lumMod val="50000"/>
                            </a:schemeClr>
                          </a:solidFill>
                          <a:effectLst/>
                        </a:rPr>
                        <a:t>Day Care Procedures </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dirty="0">
                          <a:solidFill>
                            <a:schemeClr val="accent6">
                              <a:lumMod val="50000"/>
                            </a:schemeClr>
                          </a:solidFill>
                          <a:effectLst/>
                        </a:rPr>
                        <a:t>Day Care </a:t>
                      </a:r>
                      <a:r>
                        <a:rPr lang="en-US" sz="1100" u="none" strike="noStrike" dirty="0" smtClean="0">
                          <a:solidFill>
                            <a:schemeClr val="accent6">
                              <a:lumMod val="50000"/>
                            </a:schemeClr>
                          </a:solidFill>
                          <a:effectLst/>
                        </a:rPr>
                        <a:t>Procedures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44970">
                <a:tc>
                  <a:txBody>
                    <a:bodyPr/>
                    <a:lstStyle/>
                    <a:p>
                      <a:pPr algn="ctr" rtl="0" fontAlgn="ctr"/>
                      <a:r>
                        <a:rPr lang="en-US" sz="1100" u="none" strike="noStrike">
                          <a:solidFill>
                            <a:schemeClr val="accent6">
                              <a:lumMod val="50000"/>
                            </a:schemeClr>
                          </a:solidFill>
                          <a:effectLst/>
                        </a:rPr>
                        <a:t>Organ Donor</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a:solidFill>
                            <a:schemeClr val="accent6">
                              <a:lumMod val="50000"/>
                            </a:schemeClr>
                          </a:solidFill>
                          <a:effectLst/>
                        </a:rPr>
                        <a:t>Organ Donor</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44970">
                <a:tc>
                  <a:txBody>
                    <a:bodyPr/>
                    <a:lstStyle/>
                    <a:p>
                      <a:pPr algn="ctr" rtl="0" fontAlgn="ctr"/>
                      <a:r>
                        <a:rPr lang="en-US" sz="1100" u="none" strike="noStrike">
                          <a:solidFill>
                            <a:schemeClr val="accent6">
                              <a:lumMod val="50000"/>
                            </a:schemeClr>
                          </a:solidFill>
                          <a:effectLst/>
                        </a:rPr>
                        <a:t>Emergency Ambulance</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a:solidFill>
                            <a:schemeClr val="accent6">
                              <a:lumMod val="50000"/>
                            </a:schemeClr>
                          </a:solidFill>
                          <a:effectLst/>
                        </a:rPr>
                        <a:t>Emergency Ambulance</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449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accent6">
                              <a:lumMod val="50000"/>
                            </a:schemeClr>
                          </a:solidFill>
                          <a:effectLst/>
                        </a:rPr>
                        <a:t> </a:t>
                      </a:r>
                      <a:r>
                        <a:rPr lang="en-US" sz="1100" u="none" strike="noStrike" dirty="0" smtClean="0">
                          <a:solidFill>
                            <a:schemeClr val="accent6">
                              <a:lumMod val="50000"/>
                            </a:schemeClr>
                          </a:solidFill>
                          <a:effectLst/>
                        </a:rPr>
                        <a:t>Restore Benefit</a:t>
                      </a:r>
                      <a:endParaRPr lang="en-US" sz="1100" b="0" i="0" u="none" strike="noStrike" dirty="0" smtClean="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rtl="0" fontAlgn="ctr"/>
                      <a:r>
                        <a:rPr lang="en-US" sz="1100" u="none" strike="noStrike" dirty="0">
                          <a:solidFill>
                            <a:schemeClr val="accent6">
                              <a:lumMod val="50000"/>
                            </a:schemeClr>
                          </a:solidFill>
                          <a:effectLst/>
                        </a:rPr>
                        <a:t>Restore Benefit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344970">
                <a:tc>
                  <a:txBody>
                    <a:bodyPr/>
                    <a:lstStyle/>
                    <a:p>
                      <a:pPr algn="ctr" rtl="0" fontAlgn="ctr"/>
                      <a:r>
                        <a:rPr lang="en-US" sz="1100" u="none" strike="noStrike" dirty="0">
                          <a:solidFill>
                            <a:schemeClr val="accent6">
                              <a:lumMod val="50000"/>
                            </a:schemeClr>
                          </a:solidFill>
                          <a:effectLst/>
                        </a:rPr>
                        <a:t>Shared Accommodation benefit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rtl="0" fontAlgn="ctr"/>
                      <a:r>
                        <a:rPr lang="en-US" sz="1100" u="none" strike="noStrike" dirty="0">
                          <a:solidFill>
                            <a:schemeClr val="accent6">
                              <a:lumMod val="50000"/>
                            </a:schemeClr>
                          </a:solidFill>
                          <a:effectLst/>
                        </a:rPr>
                        <a:t>Shared Accommodation benefit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r h="344970">
                <a:tc>
                  <a:txBody>
                    <a:bodyPr/>
                    <a:lstStyle/>
                    <a:p>
                      <a:pPr algn="ctr" rtl="0" fontAlgn="ctr"/>
                      <a:r>
                        <a:rPr lang="en-US" sz="1100" b="0" i="0" u="none" strike="noStrike" dirty="0" smtClean="0">
                          <a:solidFill>
                            <a:schemeClr val="accent6">
                              <a:lumMod val="50000"/>
                            </a:schemeClr>
                          </a:solidFill>
                          <a:effectLst/>
                          <a:latin typeface="+mn-lt"/>
                        </a:rPr>
                        <a:t>HbA1C</a:t>
                      </a:r>
                      <a:r>
                        <a:rPr lang="en-US" sz="1100" b="0" i="0" u="none" strike="noStrike" baseline="0" dirty="0" smtClean="0">
                          <a:solidFill>
                            <a:schemeClr val="accent6">
                              <a:lumMod val="50000"/>
                            </a:schemeClr>
                          </a:solidFill>
                          <a:effectLst/>
                          <a:latin typeface="+mn-lt"/>
                        </a:rPr>
                        <a:t> Checkup Benefit (twice a year)</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rtl="0" fontAlgn="ctr"/>
                      <a:r>
                        <a:rPr lang="en-US" sz="1100" b="0" i="0" u="none" strike="noStrike" dirty="0" smtClean="0">
                          <a:solidFill>
                            <a:schemeClr val="accent6">
                              <a:lumMod val="50000"/>
                            </a:schemeClr>
                          </a:solidFill>
                          <a:effectLst/>
                          <a:latin typeface="+mn-lt"/>
                        </a:rPr>
                        <a:t>HbA1C</a:t>
                      </a:r>
                      <a:r>
                        <a:rPr lang="en-US" sz="1100" b="0" i="0" u="none" strike="noStrike" baseline="0" dirty="0" smtClean="0">
                          <a:solidFill>
                            <a:schemeClr val="accent6">
                              <a:lumMod val="50000"/>
                            </a:schemeClr>
                          </a:solidFill>
                          <a:effectLst/>
                          <a:latin typeface="+mn-lt"/>
                        </a:rPr>
                        <a:t> Checkup Benefit (twice a year)</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9"/>
                  </a:ext>
                </a:extLst>
              </a:tr>
              <a:tr h="344970">
                <a:tc>
                  <a:txBody>
                    <a:bodyPr/>
                    <a:lstStyle/>
                    <a:p>
                      <a:pPr algn="ctr" rtl="0" fontAlgn="ctr"/>
                      <a:r>
                        <a:rPr lang="en-US" sz="1100" u="none" strike="noStrike" dirty="0">
                          <a:solidFill>
                            <a:schemeClr val="accent6">
                              <a:lumMod val="50000"/>
                            </a:schemeClr>
                          </a:solidFill>
                          <a:effectLst/>
                        </a:rPr>
                        <a:t>Waiting period on PED – 2 years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rtl="0" fontAlgn="ctr"/>
                      <a:r>
                        <a:rPr lang="en-US" sz="1100" u="none" strike="noStrike" dirty="0">
                          <a:solidFill>
                            <a:schemeClr val="accent6">
                              <a:lumMod val="50000"/>
                            </a:schemeClr>
                          </a:solidFill>
                          <a:effectLst/>
                        </a:rPr>
                        <a:t>Waiting period on PED – 2 years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10"/>
                  </a:ext>
                </a:extLst>
              </a:tr>
              <a:tr h="344970">
                <a:tc>
                  <a:txBody>
                    <a:bodyPr/>
                    <a:lstStyle/>
                    <a:p>
                      <a:pPr algn="ctr" rtl="0" fontAlgn="ctr"/>
                      <a:r>
                        <a:rPr lang="en-US" sz="1100" b="0" i="0" u="none" strike="noStrike" dirty="0" smtClean="0">
                          <a:solidFill>
                            <a:schemeClr val="accent6">
                              <a:lumMod val="50000"/>
                            </a:schemeClr>
                          </a:solidFill>
                          <a:effectLst/>
                          <a:latin typeface="Calibri" panose="020F0502020204030204" pitchFamily="34" charset="0"/>
                        </a:rPr>
                        <a:t>Cumulative</a:t>
                      </a:r>
                      <a:r>
                        <a:rPr lang="en-US" sz="1100" b="0" i="0" u="none" strike="noStrike" baseline="0" dirty="0" smtClean="0">
                          <a:solidFill>
                            <a:schemeClr val="accent6">
                              <a:lumMod val="50000"/>
                            </a:schemeClr>
                          </a:solidFill>
                          <a:effectLst/>
                          <a:latin typeface="Calibri" panose="020F0502020204030204" pitchFamily="34" charset="0"/>
                        </a:rPr>
                        <a:t> Bonus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rtl="0" fontAlgn="ctr"/>
                      <a:r>
                        <a:rPr lang="en-US" sz="1100" b="0" i="0" u="none" strike="noStrike" dirty="0" smtClean="0">
                          <a:solidFill>
                            <a:schemeClr val="accent6">
                              <a:lumMod val="50000"/>
                            </a:schemeClr>
                          </a:solidFill>
                          <a:effectLst/>
                          <a:latin typeface="Calibri" panose="020F0502020204030204" pitchFamily="34" charset="0"/>
                        </a:rPr>
                        <a:t>Cumulative</a:t>
                      </a:r>
                      <a:r>
                        <a:rPr lang="en-US" sz="1100" b="0" i="0" u="none" strike="noStrike" baseline="0" dirty="0" smtClean="0">
                          <a:solidFill>
                            <a:schemeClr val="accent6">
                              <a:lumMod val="50000"/>
                            </a:schemeClr>
                          </a:solidFill>
                          <a:effectLst/>
                          <a:latin typeface="Calibri" panose="020F0502020204030204" pitchFamily="34" charset="0"/>
                        </a:rPr>
                        <a:t> Bonus</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11"/>
                  </a:ext>
                </a:extLst>
              </a:tr>
              <a:tr h="344970">
                <a:tc>
                  <a:txBody>
                    <a:bodyPr/>
                    <a:lstStyle/>
                    <a:p>
                      <a:pPr algn="ctr" rtl="0" fontAlgn="ctr"/>
                      <a:r>
                        <a:rPr lang="en-US" sz="1100" u="none" strike="noStrike" dirty="0">
                          <a:solidFill>
                            <a:schemeClr val="accent6">
                              <a:lumMod val="50000"/>
                            </a:schemeClr>
                          </a:solidFill>
                          <a:effectLst/>
                        </a:rPr>
                        <a:t>Health Coach system</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a:solidFill>
                            <a:schemeClr val="accent6">
                              <a:lumMod val="50000"/>
                            </a:schemeClr>
                          </a:solidFill>
                          <a:effectLst/>
                        </a:rPr>
                        <a:t>Health Coach system</a:t>
                      </a:r>
                      <a:endParaRPr lang="en-US" sz="1100" b="0" i="0" u="none" strike="noStrike">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44970">
                <a:tc>
                  <a:txBody>
                    <a:bodyPr/>
                    <a:lstStyle/>
                    <a:p>
                      <a:pPr algn="ctr" rtl="0" fontAlgn="ctr"/>
                      <a:r>
                        <a:rPr lang="en-US" sz="1100" u="none" strike="noStrike" dirty="0">
                          <a:solidFill>
                            <a:schemeClr val="accent6">
                              <a:lumMod val="50000"/>
                            </a:schemeClr>
                          </a:solidFill>
                          <a:effectLst/>
                        </a:rPr>
                        <a:t>Wellness </a:t>
                      </a:r>
                      <a:r>
                        <a:rPr lang="en-US" sz="1100" u="none" strike="noStrike" dirty="0" smtClean="0">
                          <a:solidFill>
                            <a:schemeClr val="accent6">
                              <a:lumMod val="50000"/>
                            </a:schemeClr>
                          </a:solidFill>
                          <a:effectLst/>
                        </a:rPr>
                        <a:t>tests (at customer</a:t>
                      </a:r>
                      <a:r>
                        <a:rPr lang="en-US" sz="1100" u="none" strike="noStrike" baseline="0" dirty="0" smtClean="0">
                          <a:solidFill>
                            <a:schemeClr val="accent6">
                              <a:lumMod val="50000"/>
                            </a:schemeClr>
                          </a:solidFill>
                          <a:effectLst/>
                        </a:rPr>
                        <a:t> expenses)</a:t>
                      </a:r>
                      <a:r>
                        <a:rPr lang="en-US" sz="1100" u="none" strike="noStrike" dirty="0" smtClean="0">
                          <a:solidFill>
                            <a:schemeClr val="accent6">
                              <a:lumMod val="50000"/>
                            </a:schemeClr>
                          </a:solidFill>
                          <a:effectLst/>
                        </a:rPr>
                        <a:t> </a:t>
                      </a:r>
                      <a:r>
                        <a:rPr lang="en-US" sz="1100" u="none" strike="noStrike" dirty="0">
                          <a:solidFill>
                            <a:schemeClr val="accent6">
                              <a:lumMod val="50000"/>
                            </a:schemeClr>
                          </a:solidFill>
                          <a:effectLst/>
                        </a:rPr>
                        <a:t>&amp; renewal discount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rtl="0" fontAlgn="ctr"/>
                      <a:r>
                        <a:rPr lang="en-US" sz="1100" u="none" strike="noStrike" dirty="0">
                          <a:solidFill>
                            <a:schemeClr val="accent6">
                              <a:lumMod val="50000"/>
                            </a:schemeClr>
                          </a:solidFill>
                          <a:effectLst/>
                        </a:rPr>
                        <a:t>Wellness tests &amp; </a:t>
                      </a:r>
                      <a:r>
                        <a:rPr lang="en-US" sz="1100" u="none" strike="noStrike" dirty="0" smtClean="0">
                          <a:solidFill>
                            <a:schemeClr val="accent6">
                              <a:lumMod val="50000"/>
                            </a:schemeClr>
                          </a:solidFill>
                          <a:effectLst/>
                        </a:rPr>
                        <a:t>renewal discount</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344970">
                <a:tc>
                  <a:txBody>
                    <a:bodyPr/>
                    <a:lstStyle/>
                    <a:p>
                      <a:pPr algn="ctr" rtl="0" fontAlgn="ctr"/>
                      <a:r>
                        <a:rPr lang="en-US" sz="1100" u="none" strike="noStrike" dirty="0">
                          <a:solidFill>
                            <a:schemeClr val="accent6">
                              <a:lumMod val="50000"/>
                            </a:schemeClr>
                          </a:solidFill>
                          <a:effectLst/>
                        </a:rPr>
                        <a:t>Wellness </a:t>
                      </a:r>
                      <a:r>
                        <a:rPr lang="en-US" sz="1100" u="none" strike="noStrike" dirty="0" smtClean="0">
                          <a:solidFill>
                            <a:schemeClr val="accent6">
                              <a:lumMod val="50000"/>
                            </a:schemeClr>
                          </a:solidFill>
                          <a:effectLst/>
                        </a:rPr>
                        <a:t>incentive</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noFill/>
                  </a:tcPr>
                </a:tc>
                <a:tc>
                  <a:txBody>
                    <a:bodyPr/>
                    <a:lstStyle/>
                    <a:p>
                      <a:pPr algn="ctr" rtl="0" fontAlgn="ctr"/>
                      <a:r>
                        <a:rPr lang="en-US" sz="1100" u="none" strike="noStrike" dirty="0">
                          <a:solidFill>
                            <a:schemeClr val="accent6">
                              <a:lumMod val="50000"/>
                            </a:schemeClr>
                          </a:solidFill>
                          <a:effectLst/>
                        </a:rPr>
                        <a:t>Wellness </a:t>
                      </a:r>
                      <a:r>
                        <a:rPr lang="en-US" sz="1100" u="none" strike="noStrike" dirty="0" smtClean="0">
                          <a:solidFill>
                            <a:schemeClr val="accent6">
                              <a:lumMod val="50000"/>
                            </a:schemeClr>
                          </a:solidFill>
                          <a:effectLst/>
                        </a:rPr>
                        <a:t>incentive</a:t>
                      </a:r>
                      <a:endParaRPr lang="en-US" sz="1100" b="0" i="0" u="none" strike="noStrike" dirty="0">
                        <a:solidFill>
                          <a:schemeClr val="accent6">
                            <a:lumMod val="50000"/>
                          </a:schemeClr>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4"/>
                  </a:ext>
                </a:extLst>
              </a:tr>
            </a:tbl>
          </a:graphicData>
        </a:graphic>
      </p:graphicFrame>
      <p:sp>
        <p:nvSpPr>
          <p:cNvPr id="2" name="TextBox 1"/>
          <p:cNvSpPr txBox="1"/>
          <p:nvPr/>
        </p:nvSpPr>
        <p:spPr>
          <a:xfrm>
            <a:off x="708339" y="5924282"/>
            <a:ext cx="5563672" cy="261610"/>
          </a:xfrm>
          <a:prstGeom prst="rect">
            <a:avLst/>
          </a:prstGeom>
          <a:noFill/>
        </p:spPr>
        <p:txBody>
          <a:bodyPr wrap="square" rtlCol="0">
            <a:spAutoFit/>
          </a:bodyPr>
          <a:lstStyle/>
          <a:p>
            <a:r>
              <a:rPr lang="en-US" sz="1050" dirty="0" smtClean="0"/>
              <a:t>* Highlighted are the enhancements</a:t>
            </a:r>
            <a:endParaRPr lang="en-US" dirty="0"/>
          </a:p>
        </p:txBody>
      </p:sp>
    </p:spTree>
    <p:extLst>
      <p:ext uri="{BB962C8B-B14F-4D97-AF65-F5344CB8AC3E}">
        <p14:creationId xmlns:p14="http://schemas.microsoft.com/office/powerpoint/2010/main" val="3557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9" y="128609"/>
            <a:ext cx="10971609" cy="644123"/>
          </a:xfrm>
        </p:spPr>
        <p:txBody>
          <a:bodyPr>
            <a:normAutofit/>
          </a:bodyPr>
          <a:lstStyle/>
          <a:p>
            <a:r>
              <a:rPr lang="en-US" dirty="0"/>
              <a:t>Components of Wellness program</a:t>
            </a:r>
          </a:p>
        </p:txBody>
      </p:sp>
      <p:graphicFrame>
        <p:nvGraphicFramePr>
          <p:cNvPr id="11" name="Diagram 10"/>
          <p:cNvGraphicFramePr/>
          <p:nvPr>
            <p:extLst>
              <p:ext uri="{D42A27DB-BD31-4B8C-83A1-F6EECF244321}">
                <p14:modId xmlns:p14="http://schemas.microsoft.com/office/powerpoint/2010/main" val="2922131952"/>
              </p:ext>
            </p:extLst>
          </p:nvPr>
        </p:nvGraphicFramePr>
        <p:xfrm>
          <a:off x="1595870" y="1171977"/>
          <a:ext cx="7992888" cy="4770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1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DA2FF483-2112-43C9-9571-53225EC8E459}"/>
                                            </p:graphicEl>
                                          </p:spTgt>
                                        </p:tgtEl>
                                        <p:attrNameLst>
                                          <p:attrName>style.visibility</p:attrName>
                                        </p:attrNameLst>
                                      </p:cBhvr>
                                      <p:to>
                                        <p:strVal val="visible"/>
                                      </p:to>
                                    </p:set>
                                    <p:anim calcmode="lin" valueType="num">
                                      <p:cBhvr additive="base">
                                        <p:cTn id="13" dur="500" fill="hold"/>
                                        <p:tgtEl>
                                          <p:spTgt spid="11">
                                            <p:graphicEl>
                                              <a:dgm id="{DA2FF483-2112-43C9-9571-53225EC8E45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DA2FF483-2112-43C9-9571-53225EC8E45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dgm id="{428A9086-9C4B-4407-997A-578C6E4147A1}"/>
                                            </p:graphicEl>
                                          </p:spTgt>
                                        </p:tgtEl>
                                        <p:attrNameLst>
                                          <p:attrName>style.visibility</p:attrName>
                                        </p:attrNameLst>
                                      </p:cBhvr>
                                      <p:to>
                                        <p:strVal val="visible"/>
                                      </p:to>
                                    </p:set>
                                    <p:anim calcmode="lin" valueType="num">
                                      <p:cBhvr additive="base">
                                        <p:cTn id="19" dur="500" fill="hold"/>
                                        <p:tgtEl>
                                          <p:spTgt spid="11">
                                            <p:graphicEl>
                                              <a:dgm id="{428A9086-9C4B-4407-997A-578C6E4147A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428A9086-9C4B-4407-997A-578C6E4147A1}"/>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graphicEl>
                                              <a:dgm id="{9A97C36A-AA88-49EB-90FD-20FCFC00557D}"/>
                                            </p:graphicEl>
                                          </p:spTgt>
                                        </p:tgtEl>
                                        <p:attrNameLst>
                                          <p:attrName>style.visibility</p:attrName>
                                        </p:attrNameLst>
                                      </p:cBhvr>
                                      <p:to>
                                        <p:strVal val="visible"/>
                                      </p:to>
                                    </p:set>
                                    <p:anim calcmode="lin" valueType="num">
                                      <p:cBhvr additive="base">
                                        <p:cTn id="23" dur="500" fill="hold"/>
                                        <p:tgtEl>
                                          <p:spTgt spid="11">
                                            <p:graphicEl>
                                              <a:dgm id="{9A97C36A-AA88-49EB-90FD-20FCFC00557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graphicEl>
                                              <a:dgm id="{9A97C36A-AA88-49EB-90FD-20FCFC00557D}"/>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graphicEl>
                                              <a:dgm id="{57CD4C01-3FC9-4440-8F81-EFAAAAA515EE}"/>
                                            </p:graphicEl>
                                          </p:spTgt>
                                        </p:tgtEl>
                                        <p:attrNameLst>
                                          <p:attrName>style.visibility</p:attrName>
                                        </p:attrNameLst>
                                      </p:cBhvr>
                                      <p:to>
                                        <p:strVal val="visible"/>
                                      </p:to>
                                    </p:set>
                                    <p:anim calcmode="lin" valueType="num">
                                      <p:cBhvr additive="base">
                                        <p:cTn id="29" dur="500" fill="hold"/>
                                        <p:tgtEl>
                                          <p:spTgt spid="11">
                                            <p:graphicEl>
                                              <a:dgm id="{57CD4C01-3FC9-4440-8F81-EFAAAAA515EE}"/>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graphicEl>
                                              <a:dgm id="{57CD4C01-3FC9-4440-8F81-EFAAAAA515EE}"/>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graphicEl>
                                              <a:dgm id="{92280F3A-F3F8-4F03-BB19-34C74B4917BC}"/>
                                            </p:graphicEl>
                                          </p:spTgt>
                                        </p:tgtEl>
                                        <p:attrNameLst>
                                          <p:attrName>style.visibility</p:attrName>
                                        </p:attrNameLst>
                                      </p:cBhvr>
                                      <p:to>
                                        <p:strVal val="visible"/>
                                      </p:to>
                                    </p:set>
                                    <p:anim calcmode="lin" valueType="num">
                                      <p:cBhvr additive="base">
                                        <p:cTn id="33" dur="500" fill="hold"/>
                                        <p:tgtEl>
                                          <p:spTgt spid="11">
                                            <p:graphicEl>
                                              <a:dgm id="{92280F3A-F3F8-4F03-BB19-34C74B4917B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graphicEl>
                                              <a:dgm id="{92280F3A-F3F8-4F03-BB19-34C74B4917BC}"/>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graphicEl>
                                              <a:dgm id="{4B3948E2-7803-4ED3-A454-F9E4F3F4221F}"/>
                                            </p:graphicEl>
                                          </p:spTgt>
                                        </p:tgtEl>
                                        <p:attrNameLst>
                                          <p:attrName>style.visibility</p:attrName>
                                        </p:attrNameLst>
                                      </p:cBhvr>
                                      <p:to>
                                        <p:strVal val="visible"/>
                                      </p:to>
                                    </p:set>
                                    <p:anim calcmode="lin" valueType="num">
                                      <p:cBhvr additive="base">
                                        <p:cTn id="39" dur="500" fill="hold"/>
                                        <p:tgtEl>
                                          <p:spTgt spid="11">
                                            <p:graphicEl>
                                              <a:dgm id="{4B3948E2-7803-4ED3-A454-F9E4F3F4221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graphicEl>
                                              <a:dgm id="{4B3948E2-7803-4ED3-A454-F9E4F3F4221F}"/>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graphicEl>
                                              <a:dgm id="{5C21E539-B93E-4E23-BF29-871CDF64FB4F}"/>
                                            </p:graphicEl>
                                          </p:spTgt>
                                        </p:tgtEl>
                                        <p:attrNameLst>
                                          <p:attrName>style.visibility</p:attrName>
                                        </p:attrNameLst>
                                      </p:cBhvr>
                                      <p:to>
                                        <p:strVal val="visible"/>
                                      </p:to>
                                    </p:set>
                                    <p:anim calcmode="lin" valueType="num">
                                      <p:cBhvr additive="base">
                                        <p:cTn id="43" dur="500" fill="hold"/>
                                        <p:tgtEl>
                                          <p:spTgt spid="11">
                                            <p:graphicEl>
                                              <a:dgm id="{5C21E539-B93E-4E23-BF29-871CDF64FB4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dgm id="{5C21E539-B93E-4E23-BF29-871CDF64FB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6366" y="115731"/>
            <a:ext cx="10971609" cy="592607"/>
          </a:xfrm>
        </p:spPr>
        <p:txBody>
          <a:bodyPr>
            <a:normAutofit/>
          </a:bodyPr>
          <a:lstStyle/>
          <a:p>
            <a:r>
              <a:rPr lang="en-GB" dirty="0"/>
              <a:t>Beginner</a:t>
            </a:r>
            <a:endParaRPr lang="en-US" dirty="0"/>
          </a:p>
        </p:txBody>
      </p:sp>
      <p:graphicFrame>
        <p:nvGraphicFramePr>
          <p:cNvPr id="2" name="Diagram 1"/>
          <p:cNvGraphicFramePr/>
          <p:nvPr>
            <p:extLst>
              <p:ext uri="{D42A27DB-BD31-4B8C-83A1-F6EECF244321}">
                <p14:modId xmlns:p14="http://schemas.microsoft.com/office/powerpoint/2010/main" val="3017296233"/>
              </p:ext>
            </p:extLst>
          </p:nvPr>
        </p:nvGraphicFramePr>
        <p:xfrm>
          <a:off x="1524988" y="708338"/>
          <a:ext cx="72008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09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graphicEl>
                                              <a:dgm id="{7619867F-59A0-4601-BC69-4F40502C9F49}"/>
                                            </p:graphicEl>
                                          </p:spTgt>
                                        </p:tgtEl>
                                        <p:attrNameLst>
                                          <p:attrName>style.visibility</p:attrName>
                                        </p:attrNameLst>
                                      </p:cBhvr>
                                      <p:to>
                                        <p:strVal val="visible"/>
                                      </p:to>
                                    </p:set>
                                    <p:animEffect transition="in" filter="barn(inVertical)">
                                      <p:cBhvr>
                                        <p:cTn id="14" dur="500"/>
                                        <p:tgtEl>
                                          <p:spTgt spid="2">
                                            <p:graphicEl>
                                              <a:dgm id="{7619867F-59A0-4601-BC69-4F40502C9F4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graphicEl>
                                              <a:dgm id="{E80C19F6-72A9-4429-B47B-6F54A4B8011F}"/>
                                            </p:graphicEl>
                                          </p:spTgt>
                                        </p:tgtEl>
                                        <p:attrNameLst>
                                          <p:attrName>style.visibility</p:attrName>
                                        </p:attrNameLst>
                                      </p:cBhvr>
                                      <p:to>
                                        <p:strVal val="visible"/>
                                      </p:to>
                                    </p:set>
                                    <p:animEffect transition="in" filter="barn(inVertical)">
                                      <p:cBhvr>
                                        <p:cTn id="19" dur="500"/>
                                        <p:tgtEl>
                                          <p:spTgt spid="2">
                                            <p:graphicEl>
                                              <a:dgm id="{E80C19F6-72A9-4429-B47B-6F54A4B8011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graphicEl>
                                              <a:dgm id="{E970AD0A-8523-4344-846D-8357F3C1D62C}"/>
                                            </p:graphicEl>
                                          </p:spTgt>
                                        </p:tgtEl>
                                        <p:attrNameLst>
                                          <p:attrName>style.visibility</p:attrName>
                                        </p:attrNameLst>
                                      </p:cBhvr>
                                      <p:to>
                                        <p:strVal val="visible"/>
                                      </p:to>
                                    </p:set>
                                    <p:animEffect transition="in" filter="barn(inVertical)">
                                      <p:cBhvr>
                                        <p:cTn id="24" dur="500"/>
                                        <p:tgtEl>
                                          <p:spTgt spid="2">
                                            <p:graphicEl>
                                              <a:dgm id="{E970AD0A-8523-4344-846D-8357F3C1D62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graphicEl>
                                              <a:dgm id="{102386DA-BE88-4BA1-B682-71031FFA874A}"/>
                                            </p:graphicEl>
                                          </p:spTgt>
                                        </p:tgtEl>
                                        <p:attrNameLst>
                                          <p:attrName>style.visibility</p:attrName>
                                        </p:attrNameLst>
                                      </p:cBhvr>
                                      <p:to>
                                        <p:strVal val="visible"/>
                                      </p:to>
                                    </p:set>
                                    <p:animEffect transition="in" filter="barn(inVertical)">
                                      <p:cBhvr>
                                        <p:cTn id="29" dur="500"/>
                                        <p:tgtEl>
                                          <p:spTgt spid="2">
                                            <p:graphicEl>
                                              <a:dgm id="{102386DA-BE88-4BA1-B682-71031FFA874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graphicEl>
                                              <a:dgm id="{E578DC12-40B3-4870-98D8-E3B814F0F26E}"/>
                                            </p:graphicEl>
                                          </p:spTgt>
                                        </p:tgtEl>
                                        <p:attrNameLst>
                                          <p:attrName>style.visibility</p:attrName>
                                        </p:attrNameLst>
                                      </p:cBhvr>
                                      <p:to>
                                        <p:strVal val="visible"/>
                                      </p:to>
                                    </p:set>
                                    <p:animEffect transition="in" filter="barn(inVertical)">
                                      <p:cBhvr>
                                        <p:cTn id="34" dur="500"/>
                                        <p:tgtEl>
                                          <p:spTgt spid="2">
                                            <p:graphicEl>
                                              <a:dgm id="{E578DC12-40B3-4870-98D8-E3B814F0F26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graphicEl>
                                              <a:dgm id="{206F582B-87A6-46FE-8B4E-A5DF8BCFCD00}"/>
                                            </p:graphicEl>
                                          </p:spTgt>
                                        </p:tgtEl>
                                        <p:attrNameLst>
                                          <p:attrName>style.visibility</p:attrName>
                                        </p:attrNameLst>
                                      </p:cBhvr>
                                      <p:to>
                                        <p:strVal val="visible"/>
                                      </p:to>
                                    </p:set>
                                    <p:animEffect transition="in" filter="barn(inVertical)">
                                      <p:cBhvr>
                                        <p:cTn id="39" dur="500"/>
                                        <p:tgtEl>
                                          <p:spTgt spid="2">
                                            <p:graphicEl>
                                              <a:dgm id="{206F582B-87A6-46FE-8B4E-A5DF8BCFCD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8" y="268355"/>
            <a:ext cx="10971609" cy="669880"/>
          </a:xfrm>
        </p:spPr>
        <p:txBody>
          <a:bodyPr>
            <a:normAutofit/>
          </a:bodyPr>
          <a:lstStyle/>
          <a:p>
            <a:r>
              <a:rPr lang="en-US" dirty="0"/>
              <a:t>Components of Wellness program</a:t>
            </a:r>
          </a:p>
        </p:txBody>
      </p:sp>
      <p:sp>
        <p:nvSpPr>
          <p:cNvPr id="6" name="Slide Number Placeholder 5"/>
          <p:cNvSpPr>
            <a:spLocks noGrp="1"/>
          </p:cNvSpPr>
          <p:nvPr>
            <p:ph type="sldNum" sz="quarter" idx="4294967295"/>
          </p:nvPr>
        </p:nvSpPr>
        <p:spPr>
          <a:xfrm>
            <a:off x="9448800" y="6356350"/>
            <a:ext cx="2743200" cy="365125"/>
          </a:xfrm>
        </p:spPr>
        <p:txBody>
          <a:bodyPr/>
          <a:lstStyle/>
          <a:p>
            <a:fld id="{88B2DEB7-C500-E243-87F5-1B7713CA9AC1}" type="slidenum">
              <a:rPr lang="en-US" smtClean="0">
                <a:solidFill>
                  <a:srgbClr val="000000">
                    <a:tint val="75000"/>
                  </a:srgbClr>
                </a:solidFill>
              </a:rPr>
              <a:pPr/>
              <a:t>30</a:t>
            </a:fld>
            <a:endParaRPr lang="en-US">
              <a:solidFill>
                <a:srgbClr val="000000">
                  <a:tint val="75000"/>
                </a:srgbClr>
              </a:solidFill>
            </a:endParaRPr>
          </a:p>
        </p:txBody>
      </p:sp>
      <p:graphicFrame>
        <p:nvGraphicFramePr>
          <p:cNvPr id="11" name="Diagram 10"/>
          <p:cNvGraphicFramePr/>
          <p:nvPr>
            <p:extLst>
              <p:ext uri="{D42A27DB-BD31-4B8C-83A1-F6EECF244321}">
                <p14:modId xmlns:p14="http://schemas.microsoft.com/office/powerpoint/2010/main" val="2463195940"/>
              </p:ext>
            </p:extLst>
          </p:nvPr>
        </p:nvGraphicFramePr>
        <p:xfrm>
          <a:off x="7263850" y="3131709"/>
          <a:ext cx="4369900" cy="269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
          <p:cNvGrpSpPr/>
          <p:nvPr/>
        </p:nvGrpSpPr>
        <p:grpSpPr>
          <a:xfrm>
            <a:off x="3287688" y="1412776"/>
            <a:ext cx="3384376" cy="3240360"/>
            <a:chOff x="1604744" y="-126958"/>
            <a:chExt cx="1223629" cy="1147850"/>
          </a:xfrm>
          <a:scene3d>
            <a:camera prst="orthographicFront">
              <a:rot lat="0" lon="0" rev="0"/>
            </a:camera>
            <a:lightRig rig="contrasting" dir="t">
              <a:rot lat="0" lon="0" rev="1200000"/>
            </a:lightRig>
          </a:scene3d>
        </p:grpSpPr>
        <p:sp>
          <p:nvSpPr>
            <p:cNvPr id="8" name="Oval 7"/>
            <p:cNvSpPr/>
            <p:nvPr/>
          </p:nvSpPr>
          <p:spPr>
            <a:xfrm>
              <a:off x="1604744" y="-126958"/>
              <a:ext cx="1223629" cy="1147850"/>
            </a:xfrm>
            <a:prstGeom prst="ellipse">
              <a:avLst/>
            </a:prstGeom>
            <a:solidFill>
              <a:srgbClr val="FC5F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9" name="Oval 4"/>
            <p:cNvSpPr/>
            <p:nvPr/>
          </p:nvSpPr>
          <p:spPr>
            <a:xfrm>
              <a:off x="1783940" y="41141"/>
              <a:ext cx="865237" cy="8116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4000" dirty="0">
                  <a:latin typeface="+mj-lt"/>
                </a:rPr>
                <a:t>Wellness Tests</a:t>
              </a:r>
            </a:p>
          </p:txBody>
        </p:sp>
      </p:grpSp>
    </p:spTree>
    <p:extLst>
      <p:ext uri="{BB962C8B-B14F-4D97-AF65-F5344CB8AC3E}">
        <p14:creationId xmlns:p14="http://schemas.microsoft.com/office/powerpoint/2010/main" val="12769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8" y="151665"/>
            <a:ext cx="10971609" cy="742312"/>
          </a:xfrm>
        </p:spPr>
        <p:txBody>
          <a:bodyPr rtlCol="0">
            <a:noAutofit/>
          </a:bodyPr>
          <a:lstStyle/>
          <a:p>
            <a:pPr>
              <a:defRPr/>
            </a:pPr>
            <a:r>
              <a:rPr lang="en-US" dirty="0"/>
              <a:t>Wellness</a:t>
            </a:r>
            <a:r>
              <a:rPr lang="en-US" dirty="0">
                <a:solidFill>
                  <a:srgbClr val="FF66FF"/>
                </a:solidFill>
                <a:effectLst/>
                <a:latin typeface="+mj-lt"/>
                <a:cs typeface="Calibri" pitchFamily="34" charset="0"/>
              </a:rPr>
              <a:t> </a:t>
            </a:r>
            <a:r>
              <a:rPr lang="en-US" dirty="0"/>
              <a:t>Program </a:t>
            </a:r>
            <a:r>
              <a:rPr lang="en-US" dirty="0" smtClean="0"/>
              <a:t>Flow</a:t>
            </a:r>
            <a:endParaRPr lang="en-US" dirty="0"/>
          </a:p>
        </p:txBody>
      </p:sp>
      <p:sp>
        <p:nvSpPr>
          <p:cNvPr id="22" name="Slide Number Placeholder 3"/>
          <p:cNvSpPr txBox="1">
            <a:spLocks/>
          </p:cNvSpPr>
          <p:nvPr/>
        </p:nvSpPr>
        <p:spPr>
          <a:xfrm>
            <a:off x="8289702" y="6156607"/>
            <a:ext cx="2133600" cy="365125"/>
          </a:xfrm>
          <a:prstGeom prst="rect">
            <a:avLst/>
          </a:prstGeom>
        </p:spPr>
        <p:txBody>
          <a:bodyPr anchor="ctr"/>
          <a:lstStyle/>
          <a:p>
            <a:pPr algn="r">
              <a:defRPr/>
            </a:pPr>
            <a:endParaRPr lang="en-US" sz="1200" dirty="0">
              <a:solidFill>
                <a:schemeClr val="tx1">
                  <a:tint val="75000"/>
                </a:schemeClr>
              </a:solidFill>
            </a:endParaRPr>
          </a:p>
        </p:txBody>
      </p:sp>
      <p:sp>
        <p:nvSpPr>
          <p:cNvPr id="24" name="Rounded Rectangle 23"/>
          <p:cNvSpPr/>
          <p:nvPr/>
        </p:nvSpPr>
        <p:spPr>
          <a:xfrm>
            <a:off x="2034952" y="1024220"/>
            <a:ext cx="1371600" cy="692869"/>
          </a:xfrm>
          <a:prstGeom prst="roundRect">
            <a:avLst/>
          </a:prstGeom>
          <a:solidFill>
            <a:schemeClr val="bg1">
              <a:lumMod val="95000"/>
            </a:schemeClr>
          </a:solidFill>
          <a:ln w="38100">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solidFill>
                  <a:schemeClr val="accent6">
                    <a:lumMod val="50000"/>
                  </a:schemeClr>
                </a:solidFill>
                <a:latin typeface="+mj-lt"/>
              </a:rPr>
              <a:t>Pre Policy Check*</a:t>
            </a:r>
          </a:p>
        </p:txBody>
      </p:sp>
      <p:sp>
        <p:nvSpPr>
          <p:cNvPr id="25" name="Rounded Rectangle 24"/>
          <p:cNvSpPr/>
          <p:nvPr/>
        </p:nvSpPr>
        <p:spPr>
          <a:xfrm>
            <a:off x="4555158" y="997009"/>
            <a:ext cx="2160240" cy="93610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latin typeface="+mj-lt"/>
              </a:rPr>
              <a:t>Wellness Test 1</a:t>
            </a:r>
          </a:p>
        </p:txBody>
      </p:sp>
      <p:sp>
        <p:nvSpPr>
          <p:cNvPr id="26" name="Rounded Rectangle 25"/>
          <p:cNvSpPr/>
          <p:nvPr/>
        </p:nvSpPr>
        <p:spPr>
          <a:xfrm>
            <a:off x="7795518" y="997008"/>
            <a:ext cx="2160240" cy="936104"/>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latin typeface="+mj-lt"/>
              </a:rPr>
              <a:t>Wellness Test 2</a:t>
            </a:r>
          </a:p>
        </p:txBody>
      </p:sp>
      <p:sp>
        <p:nvSpPr>
          <p:cNvPr id="31" name="Right Brace 30"/>
          <p:cNvSpPr/>
          <p:nvPr/>
        </p:nvSpPr>
        <p:spPr>
          <a:xfrm rot="5400000">
            <a:off x="5527452" y="-982381"/>
            <a:ext cx="287338" cy="611981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TextBox 31"/>
          <p:cNvSpPr txBox="1"/>
          <p:nvPr/>
        </p:nvSpPr>
        <p:spPr>
          <a:xfrm>
            <a:off x="4908328" y="2238656"/>
            <a:ext cx="1968937" cy="338554"/>
          </a:xfrm>
          <a:prstGeom prst="rect">
            <a:avLst/>
          </a:prstGeom>
          <a:noFill/>
        </p:spPr>
        <p:txBody>
          <a:bodyPr wrap="none">
            <a:spAutoFit/>
          </a:bodyPr>
          <a:lstStyle/>
          <a:p>
            <a:pPr>
              <a:defRPr/>
            </a:pPr>
            <a:r>
              <a:rPr lang="en-US" sz="1600" dirty="0">
                <a:solidFill>
                  <a:schemeClr val="accent6">
                    <a:lumMod val="50000"/>
                  </a:schemeClr>
                </a:solidFill>
                <a:latin typeface="+mj-lt"/>
              </a:rPr>
              <a:t>Monitor health status</a:t>
            </a:r>
          </a:p>
        </p:txBody>
      </p:sp>
      <p:sp>
        <p:nvSpPr>
          <p:cNvPr id="33" name="TextBox 32"/>
          <p:cNvSpPr txBox="1"/>
          <p:nvPr/>
        </p:nvSpPr>
        <p:spPr>
          <a:xfrm>
            <a:off x="4857528" y="2772056"/>
            <a:ext cx="1985095" cy="338554"/>
          </a:xfrm>
          <a:prstGeom prst="rect">
            <a:avLst/>
          </a:prstGeom>
          <a:noFill/>
        </p:spPr>
        <p:txBody>
          <a:bodyPr wrap="none">
            <a:spAutoFit/>
          </a:bodyPr>
          <a:lstStyle/>
          <a:p>
            <a:pPr>
              <a:defRPr/>
            </a:pPr>
            <a:r>
              <a:rPr lang="en-US" sz="1600" dirty="0">
                <a:solidFill>
                  <a:schemeClr val="accent6">
                    <a:lumMod val="50000"/>
                  </a:schemeClr>
                </a:solidFill>
                <a:latin typeface="+mj-lt"/>
              </a:rPr>
              <a:t>Evaluate health status</a:t>
            </a:r>
          </a:p>
        </p:txBody>
      </p:sp>
      <p:sp>
        <p:nvSpPr>
          <p:cNvPr id="45" name="TextBox 44"/>
          <p:cNvSpPr txBox="1"/>
          <p:nvPr/>
        </p:nvSpPr>
        <p:spPr>
          <a:xfrm>
            <a:off x="3906616" y="3305456"/>
            <a:ext cx="897297" cy="338554"/>
          </a:xfrm>
          <a:prstGeom prst="rect">
            <a:avLst/>
          </a:prstGeom>
          <a:noFill/>
        </p:spPr>
        <p:txBody>
          <a:bodyPr wrap="none">
            <a:spAutoFit/>
          </a:bodyPr>
          <a:lstStyle/>
          <a:p>
            <a:pPr>
              <a:defRPr/>
            </a:pPr>
            <a:r>
              <a:rPr lang="en-US" sz="1600" dirty="0">
                <a:solidFill>
                  <a:schemeClr val="accent6">
                    <a:lumMod val="50000"/>
                  </a:schemeClr>
                </a:solidFill>
                <a:latin typeface="+mj-lt"/>
              </a:rPr>
              <a:t>Improve</a:t>
            </a:r>
          </a:p>
        </p:txBody>
      </p:sp>
      <p:sp>
        <p:nvSpPr>
          <p:cNvPr id="46" name="TextBox 45"/>
          <p:cNvSpPr txBox="1"/>
          <p:nvPr/>
        </p:nvSpPr>
        <p:spPr>
          <a:xfrm>
            <a:off x="5354415" y="3334031"/>
            <a:ext cx="813428" cy="338554"/>
          </a:xfrm>
          <a:prstGeom prst="rect">
            <a:avLst/>
          </a:prstGeom>
          <a:noFill/>
        </p:spPr>
        <p:txBody>
          <a:bodyPr wrap="none">
            <a:spAutoFit/>
          </a:bodyPr>
          <a:lstStyle/>
          <a:p>
            <a:pPr>
              <a:defRPr/>
            </a:pPr>
            <a:r>
              <a:rPr lang="en-US" sz="1600" dirty="0">
                <a:solidFill>
                  <a:schemeClr val="accent6">
                    <a:lumMod val="50000"/>
                  </a:schemeClr>
                </a:solidFill>
                <a:latin typeface="+mj-lt"/>
              </a:rPr>
              <a:t>Control</a:t>
            </a:r>
          </a:p>
        </p:txBody>
      </p:sp>
      <p:sp>
        <p:nvSpPr>
          <p:cNvPr id="47" name="TextBox 46"/>
          <p:cNvSpPr txBox="1"/>
          <p:nvPr/>
        </p:nvSpPr>
        <p:spPr>
          <a:xfrm>
            <a:off x="6768877" y="3334031"/>
            <a:ext cx="1169936" cy="338554"/>
          </a:xfrm>
          <a:prstGeom prst="rect">
            <a:avLst/>
          </a:prstGeom>
          <a:noFill/>
        </p:spPr>
        <p:txBody>
          <a:bodyPr wrap="none">
            <a:spAutoFit/>
          </a:bodyPr>
          <a:lstStyle/>
          <a:p>
            <a:pPr>
              <a:defRPr/>
            </a:pPr>
            <a:r>
              <a:rPr lang="en-US" sz="1600" dirty="0">
                <a:solidFill>
                  <a:schemeClr val="accent6">
                    <a:lumMod val="50000"/>
                  </a:schemeClr>
                </a:solidFill>
                <a:latin typeface="+mj-lt"/>
              </a:rPr>
              <a:t>Deteriorate</a:t>
            </a:r>
          </a:p>
        </p:txBody>
      </p:sp>
      <p:cxnSp>
        <p:nvCxnSpPr>
          <p:cNvPr id="48" name="Straight Connector 47"/>
          <p:cNvCxnSpPr/>
          <p:nvPr/>
        </p:nvCxnSpPr>
        <p:spPr>
          <a:xfrm>
            <a:off x="4287615" y="3229256"/>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631434" y="3088763"/>
            <a:ext cx="152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103046" y="3304662"/>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153471" y="3304662"/>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hape 52"/>
          <p:cNvCxnSpPr>
            <a:stCxn id="45" idx="2"/>
          </p:cNvCxnSpPr>
          <p:nvPr/>
        </p:nvCxnSpPr>
        <p:spPr>
          <a:xfrm rot="16200000" flipH="1">
            <a:off x="4338316" y="3660958"/>
            <a:ext cx="423446" cy="38955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hape 53"/>
          <p:cNvCxnSpPr>
            <a:stCxn id="46" idx="2"/>
          </p:cNvCxnSpPr>
          <p:nvPr/>
        </p:nvCxnSpPr>
        <p:spPr>
          <a:xfrm rot="5400000">
            <a:off x="5284138" y="3590463"/>
            <a:ext cx="394871" cy="5591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668615" y="4067456"/>
            <a:ext cx="800860" cy="338554"/>
          </a:xfrm>
          <a:prstGeom prst="rect">
            <a:avLst/>
          </a:prstGeom>
          <a:noFill/>
        </p:spPr>
        <p:txBody>
          <a:bodyPr wrap="none">
            <a:spAutoFit/>
          </a:bodyPr>
          <a:lstStyle/>
          <a:p>
            <a:pPr>
              <a:defRPr/>
            </a:pPr>
            <a:r>
              <a:rPr lang="en-US" sz="1600" dirty="0">
                <a:solidFill>
                  <a:schemeClr val="accent6">
                    <a:lumMod val="50000"/>
                  </a:schemeClr>
                </a:solidFill>
                <a:latin typeface="+mj-lt"/>
              </a:rPr>
              <a:t>Reward</a:t>
            </a:r>
          </a:p>
        </p:txBody>
      </p:sp>
      <p:sp>
        <p:nvSpPr>
          <p:cNvPr id="56" name="TextBox 55"/>
          <p:cNvSpPr txBox="1"/>
          <p:nvPr/>
        </p:nvSpPr>
        <p:spPr>
          <a:xfrm>
            <a:off x="6624416" y="4067456"/>
            <a:ext cx="1594539" cy="338554"/>
          </a:xfrm>
          <a:prstGeom prst="rect">
            <a:avLst/>
          </a:prstGeom>
          <a:noFill/>
        </p:spPr>
        <p:txBody>
          <a:bodyPr wrap="none">
            <a:spAutoFit/>
          </a:bodyPr>
          <a:lstStyle/>
          <a:p>
            <a:pPr>
              <a:defRPr/>
            </a:pPr>
            <a:r>
              <a:rPr lang="en-US" sz="1600" dirty="0">
                <a:solidFill>
                  <a:schemeClr val="accent6">
                    <a:lumMod val="50000"/>
                  </a:schemeClr>
                </a:solidFill>
                <a:latin typeface="+mj-lt"/>
              </a:rPr>
              <a:t>Advice/Intervene</a:t>
            </a:r>
          </a:p>
        </p:txBody>
      </p:sp>
      <p:cxnSp>
        <p:nvCxnSpPr>
          <p:cNvPr id="57" name="Straight Arrow Connector 56"/>
          <p:cNvCxnSpPr/>
          <p:nvPr/>
        </p:nvCxnSpPr>
        <p:spPr>
          <a:xfrm>
            <a:off x="7186390" y="3610256"/>
            <a:ext cx="0"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4782121" y="452386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47928" y="4651656"/>
            <a:ext cx="1774845" cy="338554"/>
          </a:xfrm>
          <a:prstGeom prst="rect">
            <a:avLst/>
          </a:prstGeom>
          <a:noFill/>
        </p:spPr>
        <p:txBody>
          <a:bodyPr wrap="none">
            <a:spAutoFit/>
          </a:bodyPr>
          <a:lstStyle/>
          <a:p>
            <a:pPr>
              <a:defRPr/>
            </a:pPr>
            <a:r>
              <a:rPr lang="en-US" sz="1600" dirty="0">
                <a:solidFill>
                  <a:schemeClr val="accent6">
                    <a:lumMod val="50000"/>
                  </a:schemeClr>
                </a:solidFill>
                <a:latin typeface="+mj-lt"/>
              </a:rPr>
              <a:t>Premium reduction</a:t>
            </a:r>
          </a:p>
        </p:txBody>
      </p:sp>
      <p:cxnSp>
        <p:nvCxnSpPr>
          <p:cNvPr id="62" name="Straight Arrow Connector 61"/>
          <p:cNvCxnSpPr/>
          <p:nvPr/>
        </p:nvCxnSpPr>
        <p:spPr>
          <a:xfrm>
            <a:off x="3619277" y="13560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930802" y="13560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530127" y="5245382"/>
            <a:ext cx="8281988" cy="720179"/>
          </a:xfrm>
          <a:prstGeom prst="roundRect">
            <a:avLst/>
          </a:prstGeom>
          <a:solidFill>
            <a:schemeClr val="bg1">
              <a:lumMod val="95000"/>
            </a:schemeClr>
          </a:solidFill>
          <a:ln w="38100">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marL="171450" indent="-171450">
              <a:buFont typeface="Wingdings" panose="05000000000000000000" pitchFamily="2" charset="2"/>
              <a:buChar char="§"/>
              <a:defRPr/>
            </a:pPr>
            <a:r>
              <a:rPr lang="en-US" sz="1600" dirty="0">
                <a:solidFill>
                  <a:schemeClr val="accent6">
                    <a:lumMod val="50000"/>
                  </a:schemeClr>
                </a:solidFill>
                <a:latin typeface="+mj-lt"/>
              </a:rPr>
              <a:t>Evaluation of Health status for wellness incentives will be based on key parameters like BMI, BP, HbA1C ,Cholesterol levels.</a:t>
            </a:r>
          </a:p>
          <a:p>
            <a:pPr marL="171450" indent="-171450">
              <a:buFont typeface="Wingdings" panose="05000000000000000000" pitchFamily="2" charset="2"/>
              <a:buChar char="§"/>
              <a:defRPr/>
            </a:pPr>
            <a:r>
              <a:rPr lang="en-US" sz="1600" dirty="0">
                <a:solidFill>
                  <a:schemeClr val="accent6">
                    <a:lumMod val="50000"/>
                  </a:schemeClr>
                </a:solidFill>
                <a:latin typeface="+mj-lt"/>
              </a:rPr>
              <a:t>*At policy inception only</a:t>
            </a:r>
          </a:p>
        </p:txBody>
      </p:sp>
      <p:cxnSp>
        <p:nvCxnSpPr>
          <p:cNvPr id="60" name="Straight Arrow Connector 59"/>
          <p:cNvCxnSpPr/>
          <p:nvPr/>
        </p:nvCxnSpPr>
        <p:spPr>
          <a:xfrm>
            <a:off x="5706840" y="2479956"/>
            <a:ext cx="0" cy="31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9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ppt_x"/>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ppt_x"/>
                                          </p:val>
                                        </p:tav>
                                        <p:tav tm="100000">
                                          <p:val>
                                            <p:strVal val="#ppt_x"/>
                                          </p:val>
                                        </p:tav>
                                      </p:tavLst>
                                    </p:anim>
                                    <p:anim calcmode="lin" valueType="num">
                                      <p:cBhvr additive="base">
                                        <p:cTn id="90" dur="500" fill="hold"/>
                                        <p:tgtEl>
                                          <p:spTgt spid="5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ppt_x"/>
                                          </p:val>
                                        </p:tav>
                                        <p:tav tm="100000">
                                          <p:val>
                                            <p:strVal val="#ppt_x"/>
                                          </p:val>
                                        </p:tav>
                                      </p:tavLst>
                                    </p:anim>
                                    <p:anim calcmode="lin" valueType="num">
                                      <p:cBhvr additive="base">
                                        <p:cTn id="9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500" fill="hold"/>
                                        <p:tgtEl>
                                          <p:spTgt spid="58"/>
                                        </p:tgtEl>
                                        <p:attrNameLst>
                                          <p:attrName>ppt_x</p:attrName>
                                        </p:attrNameLst>
                                      </p:cBhvr>
                                      <p:tavLst>
                                        <p:tav tm="0">
                                          <p:val>
                                            <p:strVal val="#ppt_x"/>
                                          </p:val>
                                        </p:tav>
                                        <p:tav tm="100000">
                                          <p:val>
                                            <p:strVal val="#ppt_x"/>
                                          </p:val>
                                        </p:tav>
                                      </p:tavLst>
                                    </p:anim>
                                    <p:anim calcmode="lin" valueType="num">
                                      <p:cBhvr additive="base">
                                        <p:cTn id="104" dur="500" fill="hold"/>
                                        <p:tgtEl>
                                          <p:spTgt spid="5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ppt_x"/>
                                          </p:val>
                                        </p:tav>
                                        <p:tav tm="100000">
                                          <p:val>
                                            <p:strVal val="#ppt_x"/>
                                          </p:val>
                                        </p:tav>
                                      </p:tavLst>
                                    </p:anim>
                                    <p:anim calcmode="lin" valueType="num">
                                      <p:cBhvr additive="base">
                                        <p:cTn id="10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additive="base">
                                        <p:cTn id="113" dur="500" fill="hold"/>
                                        <p:tgtEl>
                                          <p:spTgt spid="57"/>
                                        </p:tgtEl>
                                        <p:attrNameLst>
                                          <p:attrName>ppt_x</p:attrName>
                                        </p:attrNameLst>
                                      </p:cBhvr>
                                      <p:tavLst>
                                        <p:tav tm="0">
                                          <p:val>
                                            <p:strVal val="#ppt_x"/>
                                          </p:val>
                                        </p:tav>
                                        <p:tav tm="100000">
                                          <p:val>
                                            <p:strVal val="#ppt_x"/>
                                          </p:val>
                                        </p:tav>
                                      </p:tavLst>
                                    </p:anim>
                                    <p:anim calcmode="lin" valueType="num">
                                      <p:cBhvr additive="base">
                                        <p:cTn id="114" dur="500" fill="hold"/>
                                        <p:tgtEl>
                                          <p:spTgt spid="5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ppt_x"/>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additive="base">
                                        <p:cTn id="123" dur="500" fill="hold"/>
                                        <p:tgtEl>
                                          <p:spTgt spid="64"/>
                                        </p:tgtEl>
                                        <p:attrNameLst>
                                          <p:attrName>ppt_x</p:attrName>
                                        </p:attrNameLst>
                                      </p:cBhvr>
                                      <p:tavLst>
                                        <p:tav tm="0">
                                          <p:val>
                                            <p:strVal val="#ppt_x"/>
                                          </p:val>
                                        </p:tav>
                                        <p:tav tm="100000">
                                          <p:val>
                                            <p:strVal val="#ppt_x"/>
                                          </p:val>
                                        </p:tav>
                                      </p:tavLst>
                                    </p:anim>
                                    <p:anim calcmode="lin" valueType="num">
                                      <p:cBhvr additive="base">
                                        <p:cTn id="12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31" grpId="0" animBg="1"/>
      <p:bldP spid="32" grpId="0"/>
      <p:bldP spid="33" grpId="0"/>
      <p:bldP spid="45" grpId="0"/>
      <p:bldP spid="46" grpId="0"/>
      <p:bldP spid="47" grpId="0"/>
      <p:bldP spid="55" grpId="0"/>
      <p:bldP spid="56" grpId="0"/>
      <p:bldP spid="59" grpId="0"/>
      <p:bldP spid="6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32" y="231641"/>
            <a:ext cx="10971609" cy="657001"/>
          </a:xfrm>
        </p:spPr>
        <p:txBody>
          <a:bodyPr>
            <a:normAutofit/>
          </a:bodyPr>
          <a:lstStyle/>
          <a:p>
            <a:pPr>
              <a:defRPr/>
            </a:pPr>
            <a:r>
              <a:rPr lang="en-US" dirty="0"/>
              <a:t>Wellness Tests</a:t>
            </a:r>
          </a:p>
        </p:txBody>
      </p:sp>
      <p:sp>
        <p:nvSpPr>
          <p:cNvPr id="3" name="Content Placeholder 2"/>
          <p:cNvSpPr>
            <a:spLocks noGrp="1"/>
          </p:cNvSpPr>
          <p:nvPr>
            <p:ph idx="4294967295"/>
          </p:nvPr>
        </p:nvSpPr>
        <p:spPr>
          <a:xfrm>
            <a:off x="0" y="1044575"/>
            <a:ext cx="8207375" cy="5154613"/>
          </a:xfrm>
        </p:spPr>
        <p:txBody>
          <a:bodyPr>
            <a:normAutofit/>
          </a:bodyPr>
          <a:lstStyle/>
          <a:p>
            <a:pPr>
              <a:buBlip>
                <a:blip r:embed="rId2"/>
              </a:buBlip>
            </a:pPr>
            <a:r>
              <a:rPr lang="en-US" sz="1800" dirty="0">
                <a:solidFill>
                  <a:schemeClr val="accent6">
                    <a:lumMod val="50000"/>
                  </a:schemeClr>
                </a:solidFill>
                <a:latin typeface="+mj-lt"/>
              </a:rPr>
              <a:t>Bi-annual Medical checkup to evaluate health parameters </a:t>
            </a:r>
            <a:r>
              <a:rPr lang="en-US" sz="1800" dirty="0" smtClean="0">
                <a:solidFill>
                  <a:schemeClr val="accent6">
                    <a:lumMod val="50000"/>
                  </a:schemeClr>
                </a:solidFill>
                <a:latin typeface="+mj-lt"/>
              </a:rPr>
              <a:t>and monitor </a:t>
            </a:r>
            <a:r>
              <a:rPr lang="en-US" sz="1800" dirty="0">
                <a:solidFill>
                  <a:schemeClr val="accent6">
                    <a:lumMod val="50000"/>
                  </a:schemeClr>
                </a:solidFill>
                <a:latin typeface="+mj-lt"/>
              </a:rPr>
              <a:t>health status</a:t>
            </a:r>
          </a:p>
          <a:p>
            <a:pPr lvl="1"/>
            <a:endParaRPr lang="en-US" dirty="0" smtClean="0">
              <a:solidFill>
                <a:schemeClr val="accent6">
                  <a:lumMod val="50000"/>
                </a:schemeClr>
              </a:solidFill>
              <a:latin typeface="+mj-lt"/>
            </a:endParaRPr>
          </a:p>
          <a:p>
            <a:pPr lvl="1"/>
            <a:endParaRPr lang="en-US" dirty="0" smtClean="0">
              <a:solidFill>
                <a:schemeClr val="accent6">
                  <a:lumMod val="50000"/>
                </a:schemeClr>
              </a:solidFill>
              <a:latin typeface="+mj-lt"/>
            </a:endParaRPr>
          </a:p>
          <a:p>
            <a:pPr lvl="1"/>
            <a:endParaRPr lang="en-US" dirty="0" smtClean="0">
              <a:solidFill>
                <a:schemeClr val="accent6">
                  <a:lumMod val="50000"/>
                </a:schemeClr>
              </a:solidFill>
              <a:latin typeface="+mj-lt"/>
            </a:endParaRPr>
          </a:p>
          <a:p>
            <a:pPr lvl="1"/>
            <a:endParaRPr lang="en-US" dirty="0" smtClean="0">
              <a:solidFill>
                <a:schemeClr val="accent6">
                  <a:lumMod val="50000"/>
                </a:schemeClr>
              </a:solidFill>
              <a:latin typeface="+mj-lt"/>
            </a:endParaRPr>
          </a:p>
          <a:p>
            <a:pPr>
              <a:buFont typeface="Wingdings" pitchFamily="2" charset="2"/>
              <a:buChar char="§"/>
            </a:pPr>
            <a:endParaRPr lang="en-US" sz="1800" dirty="0">
              <a:solidFill>
                <a:schemeClr val="accent6">
                  <a:lumMod val="50000"/>
                </a:schemeClr>
              </a:solidFill>
              <a:latin typeface="+mj-lt"/>
            </a:endParaRPr>
          </a:p>
          <a:p>
            <a:pPr lvl="0">
              <a:buBlip>
                <a:blip r:embed="rId2"/>
              </a:buBlip>
            </a:pPr>
            <a:r>
              <a:rPr lang="en-US" sz="1800" dirty="0">
                <a:solidFill>
                  <a:schemeClr val="accent6">
                    <a:lumMod val="50000"/>
                  </a:schemeClr>
                </a:solidFill>
                <a:latin typeface="+mj-lt"/>
              </a:rPr>
              <a:t>Scheduled in the </a:t>
            </a:r>
            <a:r>
              <a:rPr lang="en-US" sz="1800" dirty="0" smtClean="0">
                <a:solidFill>
                  <a:schemeClr val="accent6">
                    <a:lumMod val="50000"/>
                  </a:schemeClr>
                </a:solidFill>
                <a:latin typeface="+mj-lt"/>
              </a:rPr>
              <a:t>4</a:t>
            </a:r>
            <a:r>
              <a:rPr lang="en-US" sz="1800" baseline="30000" dirty="0" smtClean="0">
                <a:solidFill>
                  <a:schemeClr val="accent6">
                    <a:lumMod val="50000"/>
                  </a:schemeClr>
                </a:solidFill>
                <a:latin typeface="+mj-lt"/>
              </a:rPr>
              <a:t>th</a:t>
            </a:r>
            <a:r>
              <a:rPr lang="en-US" sz="1800" dirty="0" smtClean="0">
                <a:solidFill>
                  <a:schemeClr val="accent6">
                    <a:lumMod val="50000"/>
                  </a:schemeClr>
                </a:solidFill>
                <a:latin typeface="+mj-lt"/>
              </a:rPr>
              <a:t> to 5</a:t>
            </a:r>
            <a:r>
              <a:rPr lang="en-US" sz="1800" baseline="30000" dirty="0" smtClean="0">
                <a:solidFill>
                  <a:schemeClr val="accent6">
                    <a:lumMod val="50000"/>
                  </a:schemeClr>
                </a:solidFill>
                <a:latin typeface="+mj-lt"/>
              </a:rPr>
              <a:t>th</a:t>
            </a:r>
            <a:r>
              <a:rPr lang="en-US" sz="1800" dirty="0" smtClean="0">
                <a:solidFill>
                  <a:schemeClr val="accent6">
                    <a:lumMod val="50000"/>
                  </a:schemeClr>
                </a:solidFill>
                <a:latin typeface="+mj-lt"/>
              </a:rPr>
              <a:t> month </a:t>
            </a:r>
            <a:r>
              <a:rPr lang="en-US" sz="1800" dirty="0">
                <a:solidFill>
                  <a:schemeClr val="accent6">
                    <a:lumMod val="50000"/>
                  </a:schemeClr>
                </a:solidFill>
                <a:latin typeface="+mj-lt"/>
              </a:rPr>
              <a:t>of policy</a:t>
            </a:r>
          </a:p>
          <a:p>
            <a:pPr marL="457200" lvl="1" indent="0">
              <a:buNone/>
            </a:pPr>
            <a:endParaRPr lang="en-US" sz="1800" dirty="0">
              <a:solidFill>
                <a:schemeClr val="accent6">
                  <a:lumMod val="50000"/>
                </a:schemeClr>
              </a:solidFill>
              <a:latin typeface="+mj-lt"/>
            </a:endParaRPr>
          </a:p>
        </p:txBody>
      </p:sp>
      <p:sp>
        <p:nvSpPr>
          <p:cNvPr id="6" name="Slide Number Placeholder 5"/>
          <p:cNvSpPr>
            <a:spLocks noGrp="1"/>
          </p:cNvSpPr>
          <p:nvPr>
            <p:ph type="sldNum" sz="quarter" idx="4294967295"/>
          </p:nvPr>
        </p:nvSpPr>
        <p:spPr>
          <a:xfrm>
            <a:off x="9448800" y="6356350"/>
            <a:ext cx="2743200" cy="365125"/>
          </a:xfrm>
        </p:spPr>
        <p:txBody>
          <a:bodyPr/>
          <a:lstStyle/>
          <a:p>
            <a:fld id="{88B2DEB7-C500-E243-87F5-1B7713CA9AC1}" type="slidenum">
              <a:rPr lang="en-US" smtClean="0">
                <a:solidFill>
                  <a:srgbClr val="000000">
                    <a:tint val="75000"/>
                  </a:srgbClr>
                </a:solidFill>
              </a:rPr>
              <a:pPr/>
              <a:t>32</a:t>
            </a:fld>
            <a:endParaRPr lang="en-US">
              <a:solidFill>
                <a:srgbClr val="000000">
                  <a:tint val="75000"/>
                </a:srgb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728187330"/>
              </p:ext>
            </p:extLst>
          </p:nvPr>
        </p:nvGraphicFramePr>
        <p:xfrm>
          <a:off x="2565260" y="1696703"/>
          <a:ext cx="4536504" cy="1283862"/>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4536504">
                  <a:extLst>
                    <a:ext uri="{9D8B030D-6E8A-4147-A177-3AD203B41FA5}">
                      <a16:colId xmlns:a16="http://schemas.microsoft.com/office/drawing/2014/main" val="20000"/>
                    </a:ext>
                  </a:extLst>
                </a:gridCol>
              </a:tblGrid>
              <a:tr h="306034">
                <a:tc>
                  <a:txBody>
                    <a:bodyPr/>
                    <a:lstStyle/>
                    <a:p>
                      <a:pPr algn="l"/>
                      <a:r>
                        <a:rPr lang="en-US" sz="1800" dirty="0" smtClean="0"/>
                        <a:t>Wellness</a:t>
                      </a:r>
                      <a:r>
                        <a:rPr lang="en-US" sz="1800" baseline="0" dirty="0" smtClean="0"/>
                        <a:t> Test 1 </a:t>
                      </a:r>
                      <a:endParaRPr lang="en-US" sz="1800" dirty="0">
                        <a:solidFill>
                          <a:schemeClr val="bg1"/>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306034">
                <a:tc>
                  <a:txBody>
                    <a:bodyPr/>
                    <a:lstStyle/>
                    <a:p>
                      <a:r>
                        <a:rPr lang="en-US" sz="1200" dirty="0" smtClean="0">
                          <a:solidFill>
                            <a:schemeClr val="accent6">
                              <a:lumMod val="50000"/>
                            </a:schemeClr>
                          </a:solidFill>
                        </a:rPr>
                        <a:t>HbA1C (%)</a:t>
                      </a:r>
                      <a:endParaRPr lang="en-US" sz="120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306034">
                <a:tc>
                  <a:txBody>
                    <a:bodyPr/>
                    <a:lstStyle/>
                    <a:p>
                      <a:r>
                        <a:rPr lang="en-US" sz="1200" dirty="0" smtClean="0">
                          <a:solidFill>
                            <a:schemeClr val="accent6">
                              <a:lumMod val="50000"/>
                            </a:schemeClr>
                          </a:solidFill>
                        </a:rPr>
                        <a:t>Blood Pressure</a:t>
                      </a:r>
                      <a:endParaRPr lang="en-US" sz="120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306034">
                <a:tc>
                  <a:txBody>
                    <a:bodyPr/>
                    <a:lstStyle/>
                    <a:p>
                      <a:r>
                        <a:rPr lang="en-US" sz="1200" dirty="0" smtClean="0">
                          <a:solidFill>
                            <a:schemeClr val="accent6">
                              <a:lumMod val="50000"/>
                            </a:schemeClr>
                          </a:solidFill>
                        </a:rPr>
                        <a:t>Body Mass Index</a:t>
                      </a:r>
                      <a:endParaRPr lang="en-US" sz="120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89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9" y="257398"/>
            <a:ext cx="10971609" cy="708517"/>
          </a:xfrm>
        </p:spPr>
        <p:txBody>
          <a:bodyPr>
            <a:normAutofit/>
          </a:bodyPr>
          <a:lstStyle/>
          <a:p>
            <a:pPr>
              <a:defRPr/>
            </a:pPr>
            <a:r>
              <a:rPr lang="en-US" dirty="0"/>
              <a:t>Wellness Tests</a:t>
            </a:r>
          </a:p>
        </p:txBody>
      </p:sp>
      <p:graphicFrame>
        <p:nvGraphicFramePr>
          <p:cNvPr id="7" name="Table 6"/>
          <p:cNvGraphicFramePr>
            <a:graphicFrameLocks noGrp="1"/>
          </p:cNvGraphicFramePr>
          <p:nvPr>
            <p:extLst>
              <p:ext uri="{D42A27DB-BD31-4B8C-83A1-F6EECF244321}">
                <p14:modId xmlns:p14="http://schemas.microsoft.com/office/powerpoint/2010/main" val="675650473"/>
              </p:ext>
            </p:extLst>
          </p:nvPr>
        </p:nvGraphicFramePr>
        <p:xfrm>
          <a:off x="2057400" y="1076761"/>
          <a:ext cx="7632848" cy="4240195"/>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99715">
                <a:tc gridSpan="2">
                  <a:txBody>
                    <a:bodyPr/>
                    <a:lstStyle/>
                    <a:p>
                      <a:pPr algn="ctr"/>
                      <a:r>
                        <a:rPr lang="en-US" sz="1800" dirty="0" smtClean="0">
                          <a:latin typeface="+mj-lt"/>
                        </a:rPr>
                        <a:t>Wellness Test</a:t>
                      </a:r>
                      <a:r>
                        <a:rPr lang="en-US" sz="1800" baseline="0" dirty="0" smtClean="0">
                          <a:latin typeface="+mj-lt"/>
                        </a:rPr>
                        <a:t> 2 </a:t>
                      </a:r>
                      <a:endParaRPr lang="en-US" sz="1800" dirty="0">
                        <a:solidFill>
                          <a:schemeClr val="bg1"/>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hMerge="1">
                  <a:txBody>
                    <a:bodyPr/>
                    <a:lstStyle/>
                    <a:p>
                      <a:endParaRPr lang="en-US" sz="1600" dirty="0">
                        <a:solidFill>
                          <a:schemeClr val="bg1"/>
                        </a:solidFill>
                        <a:latin typeface="Candara" pitchFamily="34" charset="0"/>
                      </a:endParaRPr>
                    </a:p>
                  </a:txBody>
                  <a:tcPr/>
                </a:tc>
                <a:extLst>
                  <a:ext uri="{0D108BD9-81ED-4DB2-BD59-A6C34878D82A}">
                    <a16:rowId xmlns:a16="http://schemas.microsoft.com/office/drawing/2014/main" val="10000"/>
                  </a:ext>
                </a:extLst>
              </a:tr>
              <a:tr h="315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6">
                              <a:lumMod val="50000"/>
                            </a:schemeClr>
                          </a:solidFill>
                          <a:latin typeface="+mj-lt"/>
                        </a:rPr>
                        <a:t>HbA1c</a:t>
                      </a:r>
                      <a:endParaRPr lang="en-US" sz="1800" b="0" kern="1200" dirty="0" smtClean="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accent6">
                              <a:lumMod val="50000"/>
                            </a:schemeClr>
                          </a:solidFill>
                          <a:latin typeface="+mj-lt"/>
                        </a:rPr>
                        <a:t>Creatinine</a:t>
                      </a:r>
                      <a:endParaRPr lang="en-US" sz="1800" b="0" kern="1200" dirty="0" smtClean="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315627">
                <a:tc>
                  <a:txBody>
                    <a:bodyPr/>
                    <a:lstStyle/>
                    <a:p>
                      <a:r>
                        <a:rPr lang="en-US" sz="1800" dirty="0" smtClean="0">
                          <a:solidFill>
                            <a:schemeClr val="accent6">
                              <a:lumMod val="50000"/>
                            </a:schemeClr>
                          </a:solidFill>
                          <a:latin typeface="+mj-lt"/>
                        </a:rPr>
                        <a:t>Fasting blood sugar (FBS)</a:t>
                      </a:r>
                      <a:endParaRPr lang="en-US" sz="1800" b="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6">
                              <a:lumMod val="50000"/>
                            </a:schemeClr>
                          </a:solidFill>
                          <a:latin typeface="+mj-lt"/>
                        </a:rPr>
                        <a:t>Triglycerides  (TG)</a:t>
                      </a:r>
                      <a:endParaRPr lang="en-US" sz="1800" b="0" kern="1200" dirty="0" smtClean="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315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6">
                              <a:lumMod val="50000"/>
                            </a:schemeClr>
                          </a:solidFill>
                          <a:latin typeface="+mj-lt"/>
                        </a:rPr>
                        <a:t>Total Cholesterol</a:t>
                      </a:r>
                      <a:endParaRPr lang="en-US" sz="1800" b="0" dirty="0" smtClean="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smtClean="0">
                          <a:solidFill>
                            <a:schemeClr val="accent6">
                              <a:lumMod val="50000"/>
                            </a:schemeClr>
                          </a:solidFill>
                          <a:latin typeface="+mj-lt"/>
                        </a:rPr>
                        <a:t>Total Protein</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315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6">
                              <a:lumMod val="50000"/>
                            </a:schemeClr>
                          </a:solidFill>
                          <a:latin typeface="+mj-lt"/>
                        </a:rPr>
                        <a:t>Body Mass Index (BMI)</a:t>
                      </a:r>
                      <a:endParaRPr lang="en-US" sz="1800" b="0" kern="1200" dirty="0" smtClean="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smtClean="0">
                          <a:solidFill>
                            <a:schemeClr val="accent6">
                              <a:lumMod val="50000"/>
                            </a:schemeClr>
                          </a:solidFill>
                          <a:latin typeface="+mj-lt"/>
                        </a:rPr>
                        <a:t>Serum Albumin</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315627">
                <a:tc>
                  <a:txBody>
                    <a:bodyPr/>
                    <a:lstStyle/>
                    <a:p>
                      <a:r>
                        <a:rPr lang="en-US" sz="1800" dirty="0" smtClean="0">
                          <a:solidFill>
                            <a:schemeClr val="accent6">
                              <a:lumMod val="50000"/>
                            </a:schemeClr>
                          </a:solidFill>
                          <a:latin typeface="+mj-lt"/>
                        </a:rPr>
                        <a:t>High-density lipoprotein (HDL) </a:t>
                      </a:r>
                      <a:endParaRPr lang="en-US" sz="1800" b="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smtClean="0">
                          <a:solidFill>
                            <a:schemeClr val="accent6">
                              <a:lumMod val="50000"/>
                            </a:schemeClr>
                          </a:solidFill>
                          <a:latin typeface="+mj-lt"/>
                        </a:rPr>
                        <a:t>Gamma-</a:t>
                      </a:r>
                      <a:r>
                        <a:rPr lang="en-US" sz="1800" kern="1200" dirty="0" err="1" smtClean="0">
                          <a:solidFill>
                            <a:schemeClr val="accent6">
                              <a:lumMod val="50000"/>
                            </a:schemeClr>
                          </a:solidFill>
                          <a:latin typeface="+mj-lt"/>
                        </a:rPr>
                        <a:t>glutamyltransferase</a:t>
                      </a:r>
                      <a:r>
                        <a:rPr lang="en-US" sz="1800" kern="1200" dirty="0" smtClean="0">
                          <a:solidFill>
                            <a:schemeClr val="accent6">
                              <a:lumMod val="50000"/>
                            </a:schemeClr>
                          </a:solidFill>
                          <a:latin typeface="+mj-lt"/>
                        </a:rPr>
                        <a:t> (GGT)</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r h="315627">
                <a:tc>
                  <a:txBody>
                    <a:bodyPr/>
                    <a:lstStyle/>
                    <a:p>
                      <a:r>
                        <a:rPr lang="en-US" sz="1800" dirty="0" smtClean="0">
                          <a:solidFill>
                            <a:schemeClr val="accent6">
                              <a:lumMod val="50000"/>
                            </a:schemeClr>
                          </a:solidFill>
                          <a:latin typeface="+mj-lt"/>
                        </a:rPr>
                        <a:t>Low-density lipoprotein (LDL)</a:t>
                      </a:r>
                      <a:endParaRPr lang="en-US" sz="1800" b="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smtClean="0">
                          <a:solidFill>
                            <a:schemeClr val="accent6">
                              <a:lumMod val="50000"/>
                            </a:schemeClr>
                          </a:solidFill>
                          <a:latin typeface="+mj-lt"/>
                        </a:rPr>
                        <a:t>Serum </a:t>
                      </a:r>
                      <a:r>
                        <a:rPr lang="en-US" sz="1800" kern="1200" dirty="0" err="1" smtClean="0">
                          <a:solidFill>
                            <a:schemeClr val="accent6">
                              <a:lumMod val="50000"/>
                            </a:schemeClr>
                          </a:solidFill>
                          <a:latin typeface="+mj-lt"/>
                        </a:rPr>
                        <a:t>glutamic</a:t>
                      </a:r>
                      <a:r>
                        <a:rPr lang="en-US" sz="1800" kern="1200" dirty="0" smtClean="0">
                          <a:solidFill>
                            <a:schemeClr val="accent6">
                              <a:lumMod val="50000"/>
                            </a:schemeClr>
                          </a:solidFill>
                          <a:latin typeface="+mj-lt"/>
                        </a:rPr>
                        <a:t> </a:t>
                      </a:r>
                      <a:r>
                        <a:rPr lang="en-US" sz="1800" kern="1200" dirty="0" err="1" smtClean="0">
                          <a:solidFill>
                            <a:schemeClr val="accent6">
                              <a:lumMod val="50000"/>
                            </a:schemeClr>
                          </a:solidFill>
                          <a:latin typeface="+mj-lt"/>
                        </a:rPr>
                        <a:t>oxaloacetic</a:t>
                      </a:r>
                      <a:r>
                        <a:rPr lang="en-US" sz="1800" kern="1200" dirty="0" smtClean="0">
                          <a:solidFill>
                            <a:schemeClr val="accent6">
                              <a:lumMod val="50000"/>
                            </a:schemeClr>
                          </a:solidFill>
                          <a:latin typeface="+mj-lt"/>
                        </a:rPr>
                        <a:t> </a:t>
                      </a:r>
                      <a:r>
                        <a:rPr lang="en-US" sz="1800" kern="1200" dirty="0" err="1" smtClean="0">
                          <a:solidFill>
                            <a:schemeClr val="accent6">
                              <a:lumMod val="50000"/>
                            </a:schemeClr>
                          </a:solidFill>
                          <a:latin typeface="+mj-lt"/>
                        </a:rPr>
                        <a:t>transaminase</a:t>
                      </a:r>
                      <a:r>
                        <a:rPr lang="en-US" sz="1800" kern="1200" dirty="0" smtClean="0">
                          <a:solidFill>
                            <a:schemeClr val="accent6">
                              <a:lumMod val="50000"/>
                            </a:schemeClr>
                          </a:solidFill>
                          <a:latin typeface="+mj-lt"/>
                        </a:rPr>
                        <a:t> (SGOT)</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6"/>
                  </a:ext>
                </a:extLst>
              </a:tr>
              <a:tr h="315627">
                <a:tc>
                  <a:txBody>
                    <a:bodyPr/>
                    <a:lstStyle/>
                    <a:p>
                      <a:r>
                        <a:rPr lang="en-US" sz="1800" kern="1200" dirty="0" smtClean="0">
                          <a:solidFill>
                            <a:schemeClr val="accent6">
                              <a:lumMod val="50000"/>
                            </a:schemeClr>
                          </a:solidFill>
                          <a:latin typeface="+mj-lt"/>
                        </a:rPr>
                        <a:t>ECG</a:t>
                      </a:r>
                      <a:endParaRPr lang="en-US" sz="1800" b="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smtClean="0">
                          <a:solidFill>
                            <a:schemeClr val="accent6">
                              <a:lumMod val="50000"/>
                            </a:schemeClr>
                          </a:solidFill>
                          <a:latin typeface="+mj-lt"/>
                        </a:rPr>
                        <a:t>Serum </a:t>
                      </a:r>
                      <a:r>
                        <a:rPr lang="en-US" sz="1800" kern="1200" dirty="0" err="1" smtClean="0">
                          <a:solidFill>
                            <a:schemeClr val="accent6">
                              <a:lumMod val="50000"/>
                            </a:schemeClr>
                          </a:solidFill>
                          <a:latin typeface="+mj-lt"/>
                        </a:rPr>
                        <a:t>glutamic</a:t>
                      </a:r>
                      <a:r>
                        <a:rPr lang="en-US" sz="1800" kern="1200" dirty="0" smtClean="0">
                          <a:solidFill>
                            <a:schemeClr val="accent6">
                              <a:lumMod val="50000"/>
                            </a:schemeClr>
                          </a:solidFill>
                          <a:latin typeface="+mj-lt"/>
                        </a:rPr>
                        <a:t> </a:t>
                      </a:r>
                      <a:r>
                        <a:rPr lang="en-US" sz="1800" kern="1200" dirty="0" err="1" smtClean="0">
                          <a:solidFill>
                            <a:schemeClr val="accent6">
                              <a:lumMod val="50000"/>
                            </a:schemeClr>
                          </a:solidFill>
                          <a:latin typeface="+mj-lt"/>
                        </a:rPr>
                        <a:t>pyruvic</a:t>
                      </a:r>
                      <a:r>
                        <a:rPr lang="en-US" sz="1800" kern="1200" dirty="0" smtClean="0">
                          <a:solidFill>
                            <a:schemeClr val="accent6">
                              <a:lumMod val="50000"/>
                            </a:schemeClr>
                          </a:solidFill>
                          <a:latin typeface="+mj-lt"/>
                        </a:rPr>
                        <a:t> </a:t>
                      </a:r>
                      <a:r>
                        <a:rPr lang="en-US" sz="1800" kern="1200" dirty="0" err="1" smtClean="0">
                          <a:solidFill>
                            <a:schemeClr val="accent6">
                              <a:lumMod val="50000"/>
                            </a:schemeClr>
                          </a:solidFill>
                          <a:latin typeface="+mj-lt"/>
                        </a:rPr>
                        <a:t>transaminase</a:t>
                      </a:r>
                      <a:r>
                        <a:rPr lang="en-US" sz="1800" kern="1200" dirty="0" smtClean="0">
                          <a:solidFill>
                            <a:schemeClr val="accent6">
                              <a:lumMod val="50000"/>
                            </a:schemeClr>
                          </a:solidFill>
                          <a:latin typeface="+mj-lt"/>
                        </a:rPr>
                        <a:t> (SGPT) </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7"/>
                  </a:ext>
                </a:extLst>
              </a:tr>
              <a:tr h="315627">
                <a:tc>
                  <a:txBody>
                    <a:bodyPr/>
                    <a:lstStyle/>
                    <a:p>
                      <a:r>
                        <a:rPr lang="en-US" sz="1800" kern="1200" dirty="0" smtClean="0">
                          <a:solidFill>
                            <a:schemeClr val="accent6">
                              <a:lumMod val="50000"/>
                            </a:schemeClr>
                          </a:solidFill>
                          <a:latin typeface="+mj-lt"/>
                        </a:rPr>
                        <a:t>Blood pressure Monitoring</a:t>
                      </a:r>
                      <a:endParaRPr lang="en-US" sz="1800" b="0" dirty="0">
                        <a:solidFill>
                          <a:schemeClr val="accent6">
                            <a:lumMod val="50000"/>
                          </a:schemeClr>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r>
                        <a:rPr lang="en-US" sz="1800" kern="1200" dirty="0" err="1" smtClean="0">
                          <a:solidFill>
                            <a:schemeClr val="accent6">
                              <a:lumMod val="50000"/>
                            </a:schemeClr>
                          </a:solidFill>
                          <a:latin typeface="+mj-lt"/>
                        </a:rPr>
                        <a:t>Billirubin</a:t>
                      </a:r>
                      <a:endParaRPr lang="en-US" sz="1800" b="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8"/>
                  </a:ext>
                </a:extLst>
              </a:tr>
              <a:tr h="315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6">
                              <a:lumMod val="50000"/>
                            </a:schemeClr>
                          </a:solidFill>
                          <a:latin typeface="+mj-lt"/>
                        </a:rPr>
                        <a:t>Doctor Consultation </a:t>
                      </a:r>
                      <a:endParaRPr lang="en-US" sz="1800" kern="1200" dirty="0" smtClean="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l" defTabSz="457200" rtl="0" eaLnBrk="1" latinLnBrk="0" hangingPunct="1"/>
                      <a:endParaRPr lang="en-US" sz="1800" kern="1200" dirty="0">
                        <a:solidFill>
                          <a:schemeClr val="accent6">
                            <a:lumMod val="50000"/>
                          </a:schemeClr>
                        </a:solidFill>
                        <a:latin typeface="+mj-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9"/>
                  </a:ext>
                </a:extLst>
              </a:tr>
            </a:tbl>
          </a:graphicData>
        </a:graphic>
      </p:graphicFrame>
      <p:sp>
        <p:nvSpPr>
          <p:cNvPr id="12" name="Rectangle 11"/>
          <p:cNvSpPr/>
          <p:nvPr/>
        </p:nvSpPr>
        <p:spPr>
          <a:xfrm>
            <a:off x="2063552" y="5427802"/>
            <a:ext cx="7704856" cy="1200329"/>
          </a:xfrm>
          <a:prstGeom prst="rect">
            <a:avLst/>
          </a:prstGeom>
        </p:spPr>
        <p:txBody>
          <a:bodyPr wrap="square">
            <a:spAutoFit/>
          </a:bodyPr>
          <a:lstStyle/>
          <a:p>
            <a:endParaRPr lang="en-US" dirty="0">
              <a:solidFill>
                <a:srgbClr val="000000"/>
              </a:solidFill>
              <a:latin typeface="+mj-lt"/>
            </a:endParaRPr>
          </a:p>
          <a:p>
            <a:pPr marL="285750" indent="-285750">
              <a:buBlip>
                <a:blip r:embed="rId2"/>
              </a:buBlip>
            </a:pPr>
            <a:r>
              <a:rPr lang="en-US" dirty="0">
                <a:solidFill>
                  <a:schemeClr val="accent6">
                    <a:lumMod val="50000"/>
                  </a:schemeClr>
                </a:solidFill>
                <a:latin typeface="+mj-lt"/>
              </a:rPr>
              <a:t>Scheduled in the 8</a:t>
            </a:r>
            <a:r>
              <a:rPr lang="en-US" baseline="30000" dirty="0">
                <a:solidFill>
                  <a:schemeClr val="accent6">
                    <a:lumMod val="50000"/>
                  </a:schemeClr>
                </a:solidFill>
                <a:latin typeface="+mj-lt"/>
              </a:rPr>
              <a:t>th</a:t>
            </a:r>
            <a:r>
              <a:rPr lang="en-US" dirty="0">
                <a:solidFill>
                  <a:schemeClr val="accent6">
                    <a:lumMod val="50000"/>
                  </a:schemeClr>
                </a:solidFill>
                <a:latin typeface="+mj-lt"/>
              </a:rPr>
              <a:t> to 9</a:t>
            </a:r>
            <a:r>
              <a:rPr lang="en-US" baseline="30000" dirty="0" smtClean="0">
                <a:solidFill>
                  <a:schemeClr val="accent6">
                    <a:lumMod val="50000"/>
                  </a:schemeClr>
                </a:solidFill>
                <a:latin typeface="+mj-lt"/>
              </a:rPr>
              <a:t>th</a:t>
            </a:r>
            <a:r>
              <a:rPr lang="en-US" dirty="0" smtClean="0">
                <a:solidFill>
                  <a:schemeClr val="accent6">
                    <a:lumMod val="50000"/>
                  </a:schemeClr>
                </a:solidFill>
                <a:latin typeface="+mj-lt"/>
              </a:rPr>
              <a:t> </a:t>
            </a:r>
            <a:r>
              <a:rPr lang="en-US" dirty="0">
                <a:solidFill>
                  <a:schemeClr val="accent6">
                    <a:lumMod val="50000"/>
                  </a:schemeClr>
                </a:solidFill>
                <a:latin typeface="+mj-lt"/>
              </a:rPr>
              <a:t>month of policy</a:t>
            </a:r>
          </a:p>
          <a:p>
            <a:pPr>
              <a:buFont typeface="Wingdings" pitchFamily="2" charset="2"/>
              <a:buChar char="§"/>
            </a:pPr>
            <a:endParaRPr lang="en-US" dirty="0">
              <a:latin typeface="+mj-lt"/>
            </a:endParaRPr>
          </a:p>
          <a:p>
            <a:pPr lvl="1">
              <a:buNone/>
            </a:pPr>
            <a:endParaRPr lang="en-US" dirty="0">
              <a:latin typeface="+mj-lt"/>
            </a:endParaRPr>
          </a:p>
        </p:txBody>
      </p:sp>
    </p:spTree>
    <p:extLst>
      <p:ext uri="{BB962C8B-B14F-4D97-AF65-F5344CB8AC3E}">
        <p14:creationId xmlns:p14="http://schemas.microsoft.com/office/powerpoint/2010/main" val="296497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1" y="173085"/>
            <a:ext cx="10971609" cy="425182"/>
          </a:xfrm>
        </p:spPr>
        <p:txBody>
          <a:bodyPr rtlCol="0">
            <a:noAutofit/>
          </a:bodyPr>
          <a:lstStyle/>
          <a:p>
            <a:pPr>
              <a:defRPr/>
            </a:pPr>
            <a:r>
              <a:rPr lang="en-US" dirty="0"/>
              <a:t>Wellness Tests Schedule</a:t>
            </a:r>
          </a:p>
        </p:txBody>
      </p:sp>
      <p:sp>
        <p:nvSpPr>
          <p:cNvPr id="21509" name="Slide Number Placeholder 5"/>
          <p:cNvSpPr>
            <a:spLocks noGrp="1"/>
          </p:cNvSpPr>
          <p:nvPr>
            <p:ph type="sldNum" sz="quarter" idx="4294967295"/>
          </p:nvPr>
        </p:nvSpPr>
        <p:spPr bwMode="auto">
          <a:xfrm>
            <a:off x="9448800" y="6356350"/>
            <a:ext cx="2743200" cy="365125"/>
          </a:xfrm>
          <a:ln>
            <a:miter lim="800000"/>
            <a:headEnd/>
            <a:tailEnd/>
          </a:ln>
        </p:spPr>
        <p:txBody>
          <a:bodyPr/>
          <a:lstStyle/>
          <a:p>
            <a:pPr fontAlgn="base">
              <a:spcBef>
                <a:spcPct val="0"/>
              </a:spcBef>
              <a:spcAft>
                <a:spcPct val="0"/>
              </a:spcAft>
              <a:defRPr/>
            </a:pPr>
            <a:fld id="{116205AA-3A62-4688-BCB5-874EE0BE58DF}" type="slidenum">
              <a:rPr lang="en-US" smtClean="0">
                <a:solidFill>
                  <a:srgbClr val="898989"/>
                </a:solidFill>
              </a:rPr>
              <a:pPr fontAlgn="base">
                <a:spcBef>
                  <a:spcPct val="0"/>
                </a:spcBef>
                <a:spcAft>
                  <a:spcPct val="0"/>
                </a:spcAft>
                <a:defRPr/>
              </a:pPr>
              <a:t>34</a:t>
            </a:fld>
            <a:endParaRPr lang="en-US"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6870357"/>
              </p:ext>
            </p:extLst>
          </p:nvPr>
        </p:nvGraphicFramePr>
        <p:xfrm>
          <a:off x="1992314" y="1397002"/>
          <a:ext cx="7775575" cy="3735431"/>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4967728">
                  <a:extLst>
                    <a:ext uri="{9D8B030D-6E8A-4147-A177-3AD203B41FA5}">
                      <a16:colId xmlns:a16="http://schemas.microsoft.com/office/drawing/2014/main" val="20000"/>
                    </a:ext>
                  </a:extLst>
                </a:gridCol>
                <a:gridCol w="2807847">
                  <a:extLst>
                    <a:ext uri="{9D8B030D-6E8A-4147-A177-3AD203B41FA5}">
                      <a16:colId xmlns:a16="http://schemas.microsoft.com/office/drawing/2014/main" val="20001"/>
                    </a:ext>
                  </a:extLst>
                </a:gridCol>
              </a:tblGrid>
              <a:tr h="591839">
                <a:tc>
                  <a:txBody>
                    <a:bodyPr/>
                    <a:lstStyle/>
                    <a:p>
                      <a:pPr algn="ctr" rtl="0" fontAlgn="b"/>
                      <a:r>
                        <a:rPr lang="en-US" sz="1800" u="none" strike="noStrike" dirty="0"/>
                        <a:t>Activity</a:t>
                      </a:r>
                      <a:endParaRPr lang="en-US" sz="1800" b="1" i="0" u="none" strike="noStrike" dirty="0">
                        <a:solidFill>
                          <a:schemeClr val="bg1"/>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u="none" strike="noStrike" kern="1200" dirty="0" smtClean="0"/>
                        <a:t>Timelines</a:t>
                      </a:r>
                      <a:endParaRPr lang="en-US" sz="1800" b="1" i="0" u="none" strike="noStrike" kern="1200" dirty="0" smtClean="0">
                        <a:solidFill>
                          <a:schemeClr val="bg1"/>
                        </a:solidFill>
                        <a:latin typeface="Franklin Gothic Medium"/>
                        <a:ea typeface="+mn-ea"/>
                        <a:cs typeface="+mn-cs"/>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573852">
                <a:tc>
                  <a:txBody>
                    <a:bodyPr/>
                    <a:lstStyle/>
                    <a:p>
                      <a:pPr algn="l" rtl="0" fontAlgn="b"/>
                      <a:r>
                        <a:rPr lang="en-US" sz="1800" u="none" strike="noStrike" dirty="0">
                          <a:solidFill>
                            <a:schemeClr val="accent6">
                              <a:lumMod val="50000"/>
                            </a:schemeClr>
                          </a:solidFill>
                        </a:rPr>
                        <a:t>Policy Inception Date  </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en-US" sz="1800" u="none" strike="noStrike" dirty="0" smtClean="0">
                          <a:solidFill>
                            <a:schemeClr val="accent6">
                              <a:lumMod val="50000"/>
                            </a:schemeClr>
                          </a:solidFill>
                        </a:rPr>
                        <a:t>Inception</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683032">
                <a:tc>
                  <a:txBody>
                    <a:bodyPr/>
                    <a:lstStyle/>
                    <a:p>
                      <a:pPr algn="l" rtl="0" fontAlgn="b"/>
                      <a:r>
                        <a:rPr lang="en-US" sz="1800" u="sng" strike="noStrike" dirty="0" smtClean="0">
                          <a:solidFill>
                            <a:schemeClr val="accent6">
                              <a:lumMod val="50000"/>
                            </a:schemeClr>
                          </a:solidFill>
                        </a:rPr>
                        <a:t>Wellness</a:t>
                      </a:r>
                      <a:r>
                        <a:rPr lang="en-US" sz="1800" u="sng" strike="noStrike" baseline="0" dirty="0" smtClean="0">
                          <a:solidFill>
                            <a:schemeClr val="accent6">
                              <a:lumMod val="50000"/>
                            </a:schemeClr>
                          </a:solidFill>
                        </a:rPr>
                        <a:t> Test 1 </a:t>
                      </a:r>
                      <a:r>
                        <a:rPr lang="en-US" sz="1800" u="none" strike="noStrike" baseline="0" dirty="0" smtClean="0">
                          <a:solidFill>
                            <a:schemeClr val="accent6">
                              <a:lumMod val="50000"/>
                            </a:schemeClr>
                          </a:solidFill>
                        </a:rPr>
                        <a:t>Scheduling and test to be completed and report to be submitted </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en-US" sz="1800" u="none" strike="noStrike" baseline="0" dirty="0" smtClean="0">
                          <a:solidFill>
                            <a:schemeClr val="accent6">
                              <a:lumMod val="50000"/>
                            </a:schemeClr>
                          </a:solidFill>
                        </a:rPr>
                        <a:t>4</a:t>
                      </a:r>
                      <a:r>
                        <a:rPr lang="en-US" sz="1800" u="none" strike="noStrike" baseline="30000" dirty="0" smtClean="0">
                          <a:solidFill>
                            <a:schemeClr val="accent6">
                              <a:lumMod val="50000"/>
                            </a:schemeClr>
                          </a:solidFill>
                        </a:rPr>
                        <a:t>th</a:t>
                      </a:r>
                      <a:r>
                        <a:rPr lang="en-US" sz="1800" u="none" strike="noStrike" baseline="0" dirty="0" smtClean="0">
                          <a:solidFill>
                            <a:schemeClr val="accent6">
                              <a:lumMod val="50000"/>
                            </a:schemeClr>
                          </a:solidFill>
                        </a:rPr>
                        <a:t> to 5th month</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985314">
                <a:tc>
                  <a:txBody>
                    <a:bodyPr/>
                    <a:lstStyle/>
                    <a:p>
                      <a:pPr algn="l" rtl="0" fontAlgn="b"/>
                      <a:r>
                        <a:rPr lang="en-US" sz="1800" u="sng" strike="noStrike" dirty="0" smtClean="0">
                          <a:solidFill>
                            <a:schemeClr val="accent6">
                              <a:lumMod val="50000"/>
                            </a:schemeClr>
                          </a:solidFill>
                        </a:rPr>
                        <a:t>Wellness</a:t>
                      </a:r>
                      <a:r>
                        <a:rPr lang="en-US" sz="1800" u="sng" strike="noStrike" baseline="0" dirty="0" smtClean="0">
                          <a:solidFill>
                            <a:schemeClr val="accent6">
                              <a:lumMod val="50000"/>
                            </a:schemeClr>
                          </a:solidFill>
                        </a:rPr>
                        <a:t> Test 2</a:t>
                      </a:r>
                      <a:r>
                        <a:rPr lang="en-US" sz="1800" u="none" strike="noStrike" baseline="0" dirty="0" smtClean="0">
                          <a:solidFill>
                            <a:schemeClr val="accent6">
                              <a:lumMod val="50000"/>
                            </a:schemeClr>
                          </a:solidFill>
                        </a:rPr>
                        <a:t> Scheduling and test to be completed and report to be submitted </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en-US" sz="1800" u="none" strike="noStrike" baseline="0" dirty="0" smtClean="0">
                          <a:solidFill>
                            <a:schemeClr val="accent6">
                              <a:lumMod val="50000"/>
                            </a:schemeClr>
                          </a:solidFill>
                        </a:rPr>
                        <a:t>8</a:t>
                      </a:r>
                      <a:r>
                        <a:rPr lang="en-US" sz="1800" u="none" strike="noStrike" baseline="30000" dirty="0" smtClean="0">
                          <a:solidFill>
                            <a:schemeClr val="accent6">
                              <a:lumMod val="50000"/>
                            </a:schemeClr>
                          </a:solidFill>
                        </a:rPr>
                        <a:t>th</a:t>
                      </a:r>
                      <a:r>
                        <a:rPr lang="en-US" sz="1800" u="none" strike="noStrike" dirty="0" smtClean="0">
                          <a:solidFill>
                            <a:schemeClr val="accent6">
                              <a:lumMod val="50000"/>
                            </a:schemeClr>
                          </a:solidFill>
                        </a:rPr>
                        <a:t> to 9</a:t>
                      </a:r>
                      <a:r>
                        <a:rPr lang="en-US" sz="1800" u="none" strike="noStrike" baseline="30000" dirty="0" smtClean="0">
                          <a:solidFill>
                            <a:schemeClr val="accent6">
                              <a:lumMod val="50000"/>
                            </a:schemeClr>
                          </a:solidFill>
                        </a:rPr>
                        <a:t>th</a:t>
                      </a:r>
                      <a:r>
                        <a:rPr lang="en-US" sz="1800" u="none" strike="noStrike" dirty="0" smtClean="0">
                          <a:solidFill>
                            <a:schemeClr val="accent6">
                              <a:lumMod val="50000"/>
                            </a:schemeClr>
                          </a:solidFill>
                        </a:rPr>
                        <a:t> month</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901394">
                <a:tc>
                  <a:txBody>
                    <a:bodyPr/>
                    <a:lstStyle/>
                    <a:p>
                      <a:pPr algn="l" rtl="0" fontAlgn="b"/>
                      <a:r>
                        <a:rPr lang="en-US" sz="1800" u="none" strike="noStrike" dirty="0">
                          <a:solidFill>
                            <a:schemeClr val="accent6">
                              <a:lumMod val="50000"/>
                            </a:schemeClr>
                          </a:solidFill>
                        </a:rPr>
                        <a:t>Wellness discount generated  </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en-US" sz="1800" u="none" strike="noStrike" dirty="0" smtClean="0">
                          <a:solidFill>
                            <a:schemeClr val="accent6">
                              <a:lumMod val="50000"/>
                            </a:schemeClr>
                          </a:solidFill>
                        </a:rPr>
                        <a:t>10</a:t>
                      </a:r>
                      <a:r>
                        <a:rPr lang="en-US" sz="1800" u="none" strike="noStrike" baseline="30000" dirty="0" smtClean="0">
                          <a:solidFill>
                            <a:schemeClr val="accent6">
                              <a:lumMod val="50000"/>
                            </a:schemeClr>
                          </a:solidFill>
                        </a:rPr>
                        <a:t>th</a:t>
                      </a:r>
                      <a:r>
                        <a:rPr lang="en-US" sz="1800" u="none" strike="noStrike" dirty="0" smtClean="0">
                          <a:solidFill>
                            <a:schemeClr val="accent6">
                              <a:lumMod val="50000"/>
                            </a:schemeClr>
                          </a:solidFill>
                        </a:rPr>
                        <a:t> Month</a:t>
                      </a:r>
                      <a:endParaRPr lang="en-US" sz="1800" b="0" i="0" u="none" strike="noStrike" dirty="0">
                        <a:solidFill>
                          <a:schemeClr val="accent6">
                            <a:lumMod val="50000"/>
                          </a:schemeClr>
                        </a:solidFill>
                        <a:latin typeface="Franklin Gothic Medium"/>
                      </a:endParaRPr>
                    </a:p>
                  </a:txBody>
                  <a:tcPr marL="9524" marR="9524" marT="95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82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3632" y="76172"/>
            <a:ext cx="10971609" cy="644123"/>
          </a:xfrm>
        </p:spPr>
        <p:txBody>
          <a:bodyPr>
            <a:normAutofit/>
          </a:bodyPr>
          <a:lstStyle/>
          <a:p>
            <a:pPr>
              <a:defRPr/>
            </a:pPr>
            <a:r>
              <a:rPr lang="en-US" altLang="en-US" dirty="0"/>
              <a:t>Product Variants</a:t>
            </a:r>
          </a:p>
        </p:txBody>
      </p:sp>
      <p:sp>
        <p:nvSpPr>
          <p:cNvPr id="53253" name="Slide Number Placeholder 5"/>
          <p:cNvSpPr>
            <a:spLocks noGrp="1"/>
          </p:cNvSpPr>
          <p:nvPr>
            <p:ph type="sldNum" sz="quarter" idx="4294967295"/>
          </p:nvPr>
        </p:nvSpPr>
        <p:spPr bwMode="auto">
          <a:xfrm>
            <a:off x="9448800" y="6356350"/>
            <a:ext cx="2743200" cy="365125"/>
          </a:xfrm>
          <a:ln>
            <a:miter lim="800000"/>
            <a:headEnd/>
            <a:tailEnd/>
          </a:ln>
        </p:spPr>
        <p:txBody>
          <a:bodyPr/>
          <a:lstStyle/>
          <a:p>
            <a:pPr fontAlgn="base">
              <a:spcBef>
                <a:spcPct val="0"/>
              </a:spcBef>
              <a:spcAft>
                <a:spcPct val="0"/>
              </a:spcAft>
              <a:defRPr/>
            </a:pPr>
            <a:fld id="{816A2524-8520-4E94-840B-FFF60E92B044}" type="slidenum">
              <a:rPr lang="en-US" smtClean="0">
                <a:solidFill>
                  <a:srgbClr val="898989"/>
                </a:solidFill>
              </a:rPr>
              <a:pPr fontAlgn="base">
                <a:spcBef>
                  <a:spcPct val="0"/>
                </a:spcBef>
                <a:spcAft>
                  <a:spcPct val="0"/>
                </a:spcAft>
                <a:defRPr/>
              </a:pPr>
              <a:t>35</a:t>
            </a:fld>
            <a:endParaRPr lang="en-US" dirty="0" smtClean="0">
              <a:solidFill>
                <a:srgbClr val="898989"/>
              </a:solidFill>
            </a:endParaRPr>
          </a:p>
        </p:txBody>
      </p:sp>
      <p:graphicFrame>
        <p:nvGraphicFramePr>
          <p:cNvPr id="2" name="Diagram 1"/>
          <p:cNvGraphicFramePr/>
          <p:nvPr>
            <p:extLst>
              <p:ext uri="{D42A27DB-BD31-4B8C-83A1-F6EECF244321}">
                <p14:modId xmlns:p14="http://schemas.microsoft.com/office/powerpoint/2010/main" val="3775336890"/>
              </p:ext>
            </p:extLst>
          </p:nvPr>
        </p:nvGraphicFramePr>
        <p:xfrm>
          <a:off x="2459596" y="976062"/>
          <a:ext cx="7416824" cy="434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919536" y="5394726"/>
            <a:ext cx="8496944" cy="705857"/>
          </a:xfrm>
          <a:prstGeom prst="roundRect">
            <a:avLst/>
          </a:prstGeom>
          <a:solidFill>
            <a:schemeClr val="bg1">
              <a:lumMod val="8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dirty="0">
                <a:solidFill>
                  <a:schemeClr val="accent6">
                    <a:lumMod val="50000"/>
                  </a:schemeClr>
                </a:solidFill>
                <a:latin typeface="+mj-lt"/>
              </a:rPr>
              <a:t>Wellness tests re-imbursement will not be done if wellness tests are taken at non approved DC </a:t>
            </a:r>
          </a:p>
        </p:txBody>
      </p:sp>
      <p:sp>
        <p:nvSpPr>
          <p:cNvPr id="3" name="TextBox 2"/>
          <p:cNvSpPr txBox="1"/>
          <p:nvPr/>
        </p:nvSpPr>
        <p:spPr>
          <a:xfrm>
            <a:off x="4287692" y="5009661"/>
            <a:ext cx="4444184" cy="615553"/>
          </a:xfrm>
          <a:prstGeom prst="rect">
            <a:avLst/>
          </a:prstGeom>
          <a:noFill/>
        </p:spPr>
        <p:txBody>
          <a:bodyPr wrap="square" rtlCol="0">
            <a:spAutoFit/>
          </a:bodyPr>
          <a:lstStyle/>
          <a:p>
            <a:r>
              <a:rPr lang="en-US" sz="1600" dirty="0">
                <a:solidFill>
                  <a:schemeClr val="accent6">
                    <a:lumMod val="50000"/>
                  </a:schemeClr>
                </a:solidFill>
                <a:latin typeface="+mj-lt"/>
              </a:rPr>
              <a:t>*</a:t>
            </a:r>
            <a:r>
              <a:rPr lang="en-US" sz="1100" dirty="0">
                <a:solidFill>
                  <a:schemeClr val="accent6">
                    <a:lumMod val="50000"/>
                  </a:schemeClr>
                </a:solidFill>
                <a:latin typeface="+mj-lt"/>
              </a:rPr>
              <a:t>Both the plans are also offered with </a:t>
            </a:r>
            <a:r>
              <a:rPr lang="en-US" sz="1100" dirty="0" smtClean="0">
                <a:solidFill>
                  <a:schemeClr val="accent6">
                    <a:lumMod val="50000"/>
                  </a:schemeClr>
                </a:solidFill>
                <a:latin typeface="+mj-lt"/>
              </a:rPr>
              <a:t>an optional </a:t>
            </a:r>
            <a:r>
              <a:rPr lang="en-US" sz="1100" dirty="0">
                <a:solidFill>
                  <a:schemeClr val="accent6">
                    <a:lumMod val="50000"/>
                  </a:schemeClr>
                </a:solidFill>
                <a:latin typeface="+mj-lt"/>
              </a:rPr>
              <a:t>copayment of 20%</a:t>
            </a:r>
          </a:p>
          <a:p>
            <a:endParaRPr lang="en-US" dirty="0">
              <a:solidFill>
                <a:schemeClr val="accent6">
                  <a:lumMod val="50000"/>
                </a:schemeClr>
              </a:solidFill>
            </a:endParaRPr>
          </a:p>
        </p:txBody>
      </p:sp>
    </p:spTree>
    <p:extLst>
      <p:ext uri="{BB962C8B-B14F-4D97-AF65-F5344CB8AC3E}">
        <p14:creationId xmlns:p14="http://schemas.microsoft.com/office/powerpoint/2010/main" val="152246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graphicEl>
                                              <a:dgm id="{8C8CB16E-F230-4DBC-9DCF-B2A07C761BC9}"/>
                                            </p:graphicEl>
                                          </p:spTgt>
                                        </p:tgtEl>
                                        <p:attrNameLst>
                                          <p:attrName>style.visibility</p:attrName>
                                        </p:attrNameLst>
                                      </p:cBhvr>
                                      <p:to>
                                        <p:strVal val="visible"/>
                                      </p:to>
                                    </p:set>
                                    <p:anim calcmode="lin" valueType="num">
                                      <p:cBhvr additive="base">
                                        <p:cTn id="13" dur="500" fill="hold"/>
                                        <p:tgtEl>
                                          <p:spTgt spid="2">
                                            <p:graphicEl>
                                              <a:dgm id="{8C8CB16E-F230-4DBC-9DCF-B2A07C761BC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C8CB16E-F230-4DBC-9DCF-B2A07C761BC9}"/>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graphicEl>
                                              <a:dgm id="{1E9F96C6-D713-41A6-A4E2-5604EFACEC4B}"/>
                                            </p:graphicEl>
                                          </p:spTgt>
                                        </p:tgtEl>
                                        <p:attrNameLst>
                                          <p:attrName>style.visibility</p:attrName>
                                        </p:attrNameLst>
                                      </p:cBhvr>
                                      <p:to>
                                        <p:strVal val="visible"/>
                                      </p:to>
                                    </p:set>
                                    <p:anim calcmode="lin" valueType="num">
                                      <p:cBhvr additive="base">
                                        <p:cTn id="19" dur="500" fill="hold"/>
                                        <p:tgtEl>
                                          <p:spTgt spid="2">
                                            <p:graphicEl>
                                              <a:dgm id="{1E9F96C6-D713-41A6-A4E2-5604EFACEC4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1E9F96C6-D713-41A6-A4E2-5604EFACEC4B}"/>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graphicEl>
                                              <a:dgm id="{0C9F6C79-392D-4464-95AC-944183685152}"/>
                                            </p:graphicEl>
                                          </p:spTgt>
                                        </p:tgtEl>
                                        <p:attrNameLst>
                                          <p:attrName>style.visibility</p:attrName>
                                        </p:attrNameLst>
                                      </p:cBhvr>
                                      <p:to>
                                        <p:strVal val="visible"/>
                                      </p:to>
                                    </p:set>
                                    <p:anim calcmode="lin" valueType="num">
                                      <p:cBhvr additive="base">
                                        <p:cTn id="25" dur="500" fill="hold"/>
                                        <p:tgtEl>
                                          <p:spTgt spid="2">
                                            <p:graphicEl>
                                              <a:dgm id="{0C9F6C79-392D-4464-95AC-94418368515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0C9F6C79-392D-4464-95AC-944183685152}"/>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graphicEl>
                                              <a:dgm id="{27C418AA-A508-4A61-83C5-0DC05665E4E6}"/>
                                            </p:graphicEl>
                                          </p:spTgt>
                                        </p:tgtEl>
                                        <p:attrNameLst>
                                          <p:attrName>style.visibility</p:attrName>
                                        </p:attrNameLst>
                                      </p:cBhvr>
                                      <p:to>
                                        <p:strVal val="visible"/>
                                      </p:to>
                                    </p:set>
                                    <p:anim calcmode="lin" valueType="num">
                                      <p:cBhvr additive="base">
                                        <p:cTn id="31" dur="500" fill="hold"/>
                                        <p:tgtEl>
                                          <p:spTgt spid="2">
                                            <p:graphicEl>
                                              <a:dgm id="{27C418AA-A508-4A61-83C5-0DC05665E4E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27C418AA-A508-4A61-83C5-0DC05665E4E6}"/>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mph" presetSubtype="0" fill="hold" grpId="1" nodeType="clickEffect">
                                  <p:stCondLst>
                                    <p:cond delay="0"/>
                                  </p:stCondLst>
                                  <p:childTnLst>
                                    <p:animClr clrSpc="hsl" dir="cw">
                                      <p:cBhvr override="childStyle">
                                        <p:cTn id="48" dur="500" fill="hold"/>
                                        <p:tgtEl>
                                          <p:spTgt spid="8"/>
                                        </p:tgtEl>
                                        <p:attrNameLst>
                                          <p:attrName>style.color</p:attrName>
                                        </p:attrNameLst>
                                      </p:cBhvr>
                                      <p:by>
                                        <p:hsl h="-7200000" s="0" l="0"/>
                                      </p:by>
                                    </p:animClr>
                                    <p:animClr clrSpc="hsl" dir="cw">
                                      <p:cBhvr>
                                        <p:cTn id="49" dur="500" fill="hold"/>
                                        <p:tgtEl>
                                          <p:spTgt spid="8"/>
                                        </p:tgtEl>
                                        <p:attrNameLst>
                                          <p:attrName>fillcolor</p:attrName>
                                        </p:attrNameLst>
                                      </p:cBhvr>
                                      <p:by>
                                        <p:hsl h="-7200000" s="0" l="0"/>
                                      </p:by>
                                    </p:animClr>
                                    <p:animClr clrSpc="hsl" dir="cw">
                                      <p:cBhvr>
                                        <p:cTn id="50" dur="500" fill="hold"/>
                                        <p:tgtEl>
                                          <p:spTgt spid="8"/>
                                        </p:tgtEl>
                                        <p:attrNameLst>
                                          <p:attrName>stroke.color</p:attrName>
                                        </p:attrNameLst>
                                      </p:cBhvr>
                                      <p:by>
                                        <p:hsl h="-7200000" s="0" l="0"/>
                                      </p:by>
                                    </p:animClr>
                                    <p:set>
                                      <p:cBhvr>
                                        <p:cTn id="5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Graphic spid="2" grpId="0">
        <p:bldSub>
          <a:bldDgm bld="one"/>
        </p:bldSub>
      </p:bldGraphic>
      <p:bldP spid="8" grpId="0" animBg="1"/>
      <p:bldP spid="8" grpId="1"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511" y="172391"/>
            <a:ext cx="10971609" cy="488952"/>
          </a:xfrm>
        </p:spPr>
        <p:txBody>
          <a:bodyPr>
            <a:normAutofit fontScale="90000"/>
          </a:bodyPr>
          <a:lstStyle/>
          <a:p>
            <a:r>
              <a:rPr lang="en-US" altLang="en-US" dirty="0"/>
              <a:t>Cashless Wellness Test </a:t>
            </a:r>
          </a:p>
        </p:txBody>
      </p:sp>
      <p:sp>
        <p:nvSpPr>
          <p:cNvPr id="11" name="Rounded Rectangle 10"/>
          <p:cNvSpPr/>
          <p:nvPr/>
        </p:nvSpPr>
        <p:spPr>
          <a:xfrm>
            <a:off x="2063553" y="1500581"/>
            <a:ext cx="6048672" cy="704525"/>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t>Insured gets test done at DC on cashless basis</a:t>
            </a:r>
          </a:p>
        </p:txBody>
      </p:sp>
      <p:sp>
        <p:nvSpPr>
          <p:cNvPr id="20" name="Right Arrow 19"/>
          <p:cNvSpPr/>
          <p:nvPr/>
        </p:nvSpPr>
        <p:spPr>
          <a:xfrm rot="5400000">
            <a:off x="4738328" y="2298904"/>
            <a:ext cx="504056" cy="339080"/>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p>
        </p:txBody>
      </p:sp>
      <p:sp>
        <p:nvSpPr>
          <p:cNvPr id="31" name="Right Arrow 30"/>
          <p:cNvSpPr/>
          <p:nvPr/>
        </p:nvSpPr>
        <p:spPr>
          <a:xfrm rot="5400000">
            <a:off x="4738328" y="4731410"/>
            <a:ext cx="504056" cy="339080"/>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p>
        </p:txBody>
      </p:sp>
      <p:sp>
        <p:nvSpPr>
          <p:cNvPr id="33" name="Rounded Rectangle 32"/>
          <p:cNvSpPr/>
          <p:nvPr/>
        </p:nvSpPr>
        <p:spPr>
          <a:xfrm>
            <a:off x="2063553" y="2760948"/>
            <a:ext cx="6048673" cy="677416"/>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t>Network DC sends data of completed wellness test   </a:t>
            </a:r>
          </a:p>
        </p:txBody>
      </p:sp>
      <p:sp>
        <p:nvSpPr>
          <p:cNvPr id="36" name="Right Arrow 35"/>
          <p:cNvSpPr/>
          <p:nvPr/>
        </p:nvSpPr>
        <p:spPr>
          <a:xfrm rot="5400000">
            <a:off x="4722562" y="3544000"/>
            <a:ext cx="504056" cy="339080"/>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p>
        </p:txBody>
      </p:sp>
      <p:sp>
        <p:nvSpPr>
          <p:cNvPr id="37" name="Rounded Rectangle 36"/>
          <p:cNvSpPr/>
          <p:nvPr/>
        </p:nvSpPr>
        <p:spPr>
          <a:xfrm>
            <a:off x="2063553" y="4045782"/>
            <a:ext cx="6048673" cy="585787"/>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t>Wellness Team verifies the Data</a:t>
            </a:r>
          </a:p>
        </p:txBody>
      </p:sp>
      <p:sp>
        <p:nvSpPr>
          <p:cNvPr id="38" name="Rounded Rectangle 37"/>
          <p:cNvSpPr/>
          <p:nvPr/>
        </p:nvSpPr>
        <p:spPr>
          <a:xfrm>
            <a:off x="2047787" y="5233686"/>
            <a:ext cx="6048673" cy="587375"/>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dirty="0"/>
          </a:p>
          <a:p>
            <a:pPr algn="ctr">
              <a:defRPr/>
            </a:pPr>
            <a:r>
              <a:rPr lang="en-US" sz="2000" b="1" dirty="0"/>
              <a:t>Amount reimbursed to TPA</a:t>
            </a:r>
          </a:p>
          <a:p>
            <a:pPr algn="ctr">
              <a:defRPr/>
            </a:pPr>
            <a:r>
              <a:rPr lang="en-US" sz="2000" b="1" dirty="0"/>
              <a:t> </a:t>
            </a:r>
          </a:p>
        </p:txBody>
      </p:sp>
      <p:sp>
        <p:nvSpPr>
          <p:cNvPr id="43" name="Rounded Rectangle 42"/>
          <p:cNvSpPr/>
          <p:nvPr/>
        </p:nvSpPr>
        <p:spPr>
          <a:xfrm>
            <a:off x="2047787" y="1027715"/>
            <a:ext cx="6048672" cy="235745"/>
          </a:xfrm>
          <a:prstGeom prst="roundRect">
            <a:avLst/>
          </a:prstGeom>
          <a:solidFill>
            <a:schemeClr val="bg1">
              <a:lumMod val="95000"/>
            </a:schemeClr>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b="1" dirty="0">
                <a:solidFill>
                  <a:schemeClr val="accent6">
                    <a:lumMod val="50000"/>
                  </a:schemeClr>
                </a:solidFill>
              </a:rPr>
              <a:t>Gold Plan - Wellness test taken at Network DC</a:t>
            </a:r>
          </a:p>
        </p:txBody>
      </p:sp>
    </p:spTree>
    <p:extLst>
      <p:ext uri="{BB962C8B-B14F-4D97-AF65-F5344CB8AC3E}">
        <p14:creationId xmlns:p14="http://schemas.microsoft.com/office/powerpoint/2010/main" val="35966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11" grpId="0" animBg="1"/>
      <p:bldP spid="20" grpId="0" animBg="1"/>
      <p:bldP spid="31" grpId="0" animBg="1"/>
      <p:bldP spid="33" grpId="0" animBg="1"/>
      <p:bldP spid="36" grpId="0" animBg="1"/>
      <p:bldP spid="37" grpId="0" animBg="1"/>
      <p:bldP spid="38" grpId="0" animBg="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2269" y="44718"/>
            <a:ext cx="10971609" cy="513175"/>
          </a:xfrm>
        </p:spPr>
        <p:txBody>
          <a:bodyPr>
            <a:normAutofit/>
          </a:bodyPr>
          <a:lstStyle/>
          <a:p>
            <a:r>
              <a:rPr lang="en-US" altLang="en-US" sz="2900" dirty="0"/>
              <a:t>Wellness Test Reimbursement</a:t>
            </a:r>
          </a:p>
        </p:txBody>
      </p:sp>
      <p:sp>
        <p:nvSpPr>
          <p:cNvPr id="11" name="Rounded Rectangle 10"/>
          <p:cNvSpPr/>
          <p:nvPr/>
        </p:nvSpPr>
        <p:spPr>
          <a:xfrm>
            <a:off x="2232280" y="1556792"/>
            <a:ext cx="5663920" cy="576064"/>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t>Insured pays actual rates at  DC</a:t>
            </a:r>
          </a:p>
        </p:txBody>
      </p:sp>
      <p:sp>
        <p:nvSpPr>
          <p:cNvPr id="20" name="Right Arrow 19"/>
          <p:cNvSpPr/>
          <p:nvPr/>
        </p:nvSpPr>
        <p:spPr>
          <a:xfrm rot="5400000">
            <a:off x="4763852" y="2240868"/>
            <a:ext cx="576064" cy="360040"/>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600" dirty="0"/>
          </a:p>
        </p:txBody>
      </p:sp>
      <p:sp>
        <p:nvSpPr>
          <p:cNvPr id="31" name="Right Arrow 30"/>
          <p:cNvSpPr/>
          <p:nvPr/>
        </p:nvSpPr>
        <p:spPr>
          <a:xfrm rot="5400000">
            <a:off x="4726312" y="4904350"/>
            <a:ext cx="669032" cy="360040"/>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600" dirty="0"/>
          </a:p>
        </p:txBody>
      </p:sp>
      <p:sp>
        <p:nvSpPr>
          <p:cNvPr id="37" name="Rounded Rectangle 36"/>
          <p:cNvSpPr/>
          <p:nvPr/>
        </p:nvSpPr>
        <p:spPr>
          <a:xfrm>
            <a:off x="2214390" y="2708920"/>
            <a:ext cx="5616624" cy="771128"/>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t>Insured sends scan copies of both Wellness Test 1 &amp; 2 along with bills</a:t>
            </a:r>
          </a:p>
        </p:txBody>
      </p:sp>
      <p:sp>
        <p:nvSpPr>
          <p:cNvPr id="38" name="Rounded Rectangle 37"/>
          <p:cNvSpPr/>
          <p:nvPr/>
        </p:nvSpPr>
        <p:spPr>
          <a:xfrm>
            <a:off x="2232280" y="4149081"/>
            <a:ext cx="5616622" cy="587375"/>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dirty="0"/>
          </a:p>
          <a:p>
            <a:pPr algn="ctr">
              <a:defRPr/>
            </a:pPr>
            <a:r>
              <a:rPr lang="en-US" sz="2000" b="1" dirty="0"/>
              <a:t>Wellness Team verifies the Data</a:t>
            </a:r>
          </a:p>
          <a:p>
            <a:pPr algn="ctr">
              <a:defRPr/>
            </a:pPr>
            <a:r>
              <a:rPr lang="en-US" sz="2000" b="1" dirty="0"/>
              <a:t> </a:t>
            </a:r>
          </a:p>
        </p:txBody>
      </p:sp>
      <p:sp>
        <p:nvSpPr>
          <p:cNvPr id="43" name="Rounded Rectangle 42"/>
          <p:cNvSpPr/>
          <p:nvPr/>
        </p:nvSpPr>
        <p:spPr>
          <a:xfrm>
            <a:off x="2232280" y="676931"/>
            <a:ext cx="5663920" cy="544800"/>
          </a:xfrm>
          <a:prstGeom prst="roundRect">
            <a:avLst/>
          </a:prstGeom>
          <a:solidFill>
            <a:schemeClr val="bg1">
              <a:lumMod val="95000"/>
            </a:schemeClr>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b="1" dirty="0">
                <a:solidFill>
                  <a:schemeClr val="accent6">
                    <a:lumMod val="50000"/>
                  </a:schemeClr>
                </a:solidFill>
              </a:rPr>
              <a:t>Gold Plan - Wellness test taken at approved </a:t>
            </a:r>
            <a:r>
              <a:rPr lang="en-US" b="1" dirty="0" smtClean="0">
                <a:solidFill>
                  <a:schemeClr val="accent6">
                    <a:lumMod val="50000"/>
                  </a:schemeClr>
                </a:solidFill>
              </a:rPr>
              <a:t>non </a:t>
            </a:r>
            <a:r>
              <a:rPr lang="en-US" b="1" dirty="0">
                <a:solidFill>
                  <a:schemeClr val="accent6">
                    <a:lumMod val="50000"/>
                  </a:schemeClr>
                </a:solidFill>
              </a:rPr>
              <a:t>– network DC </a:t>
            </a:r>
          </a:p>
        </p:txBody>
      </p:sp>
      <p:graphicFrame>
        <p:nvGraphicFramePr>
          <p:cNvPr id="47" name="Table 46"/>
          <p:cNvGraphicFramePr>
            <a:graphicFrameLocks noGrp="1"/>
          </p:cNvGraphicFramePr>
          <p:nvPr>
            <p:extLst>
              <p:ext uri="{D42A27DB-BD31-4B8C-83A1-F6EECF244321}">
                <p14:modId xmlns:p14="http://schemas.microsoft.com/office/powerpoint/2010/main" val="233675852"/>
              </p:ext>
            </p:extLst>
          </p:nvPr>
        </p:nvGraphicFramePr>
        <p:xfrm>
          <a:off x="9307352" y="2420888"/>
          <a:ext cx="2231900" cy="1559292"/>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2231900">
                  <a:extLst>
                    <a:ext uri="{9D8B030D-6E8A-4147-A177-3AD203B41FA5}">
                      <a16:colId xmlns:a16="http://schemas.microsoft.com/office/drawing/2014/main" val="20000"/>
                    </a:ext>
                  </a:extLst>
                </a:gridCol>
              </a:tblGrid>
              <a:tr h="370626">
                <a:tc>
                  <a:txBody>
                    <a:bodyPr/>
                    <a:lstStyle/>
                    <a:p>
                      <a:r>
                        <a:rPr lang="en-US" sz="1800" dirty="0" smtClean="0"/>
                        <a:t>Re-imbursement</a:t>
                      </a:r>
                      <a:r>
                        <a:rPr lang="en-US" sz="1800" baseline="0" dirty="0" smtClean="0"/>
                        <a:t> TAT</a:t>
                      </a:r>
                      <a:endParaRPr lang="en-US" sz="1800" dirty="0"/>
                    </a:p>
                  </a:txBody>
                  <a:tcPr marL="91426" marR="91426" marT="45693" marB="4569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3961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50000"/>
                            </a:schemeClr>
                          </a:solidFill>
                        </a:rPr>
                        <a:t>Within</a:t>
                      </a:r>
                      <a:r>
                        <a:rPr lang="en-US" sz="1800" baseline="0" dirty="0" smtClean="0">
                          <a:solidFill>
                            <a:schemeClr val="accent6">
                              <a:lumMod val="50000"/>
                            </a:schemeClr>
                          </a:solidFill>
                        </a:rPr>
                        <a:t> 30 working days of bills received from insured 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solidFill>
                            <a:schemeClr val="accent6">
                              <a:lumMod val="50000"/>
                            </a:schemeClr>
                          </a:solidFill>
                        </a:rPr>
                        <a:t>Upto</a:t>
                      </a:r>
                      <a:r>
                        <a:rPr lang="en-US" sz="1800" baseline="0" dirty="0" smtClean="0">
                          <a:solidFill>
                            <a:schemeClr val="accent6">
                              <a:lumMod val="50000"/>
                            </a:schemeClr>
                          </a:solidFill>
                        </a:rPr>
                        <a:t>  Rs. 2000/-</a:t>
                      </a:r>
                      <a:endParaRPr lang="en-US" sz="1800" dirty="0">
                        <a:solidFill>
                          <a:schemeClr val="accent6">
                            <a:lumMod val="50000"/>
                          </a:schemeClr>
                        </a:solidFill>
                      </a:endParaRPr>
                    </a:p>
                  </a:txBody>
                  <a:tcPr marL="91426" marR="91426" marT="45693" marB="4569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bl>
          </a:graphicData>
        </a:graphic>
      </p:graphicFrame>
      <p:sp>
        <p:nvSpPr>
          <p:cNvPr id="22" name="Right Arrow 21"/>
          <p:cNvSpPr/>
          <p:nvPr/>
        </p:nvSpPr>
        <p:spPr>
          <a:xfrm rot="5400000">
            <a:off x="4773610" y="3618777"/>
            <a:ext cx="572315" cy="344274"/>
          </a:xfrm>
          <a:prstGeom prst="rightArrow">
            <a:avLst>
              <a:gd name="adj1" fmla="val 50000"/>
              <a:gd name="adj2" fmla="val 74616"/>
            </a:avLst>
          </a:prstGeom>
          <a:solidFill>
            <a:schemeClr val="tx1"/>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600" dirty="0"/>
          </a:p>
        </p:txBody>
      </p:sp>
      <p:sp>
        <p:nvSpPr>
          <p:cNvPr id="23" name="Rounded Rectangle 22"/>
          <p:cNvSpPr/>
          <p:nvPr/>
        </p:nvSpPr>
        <p:spPr>
          <a:xfrm>
            <a:off x="2207569" y="5433914"/>
            <a:ext cx="5616621" cy="587375"/>
          </a:xfrm>
          <a:prstGeom prst="roundRect">
            <a:avLst/>
          </a:prstGeom>
          <a:solidFill>
            <a:srgbClr val="F96A1B"/>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dirty="0"/>
          </a:p>
          <a:p>
            <a:pPr algn="ctr">
              <a:defRPr/>
            </a:pPr>
            <a:r>
              <a:rPr lang="en-US" sz="2000" b="1" dirty="0"/>
              <a:t>Amount reimbursed</a:t>
            </a:r>
          </a:p>
          <a:p>
            <a:pPr algn="ctr">
              <a:defRPr/>
            </a:pPr>
            <a:endParaRPr lang="en-US" sz="2000" b="1" dirty="0"/>
          </a:p>
        </p:txBody>
      </p:sp>
    </p:spTree>
    <p:extLst>
      <p:ext uri="{BB962C8B-B14F-4D97-AF65-F5344CB8AC3E}">
        <p14:creationId xmlns:p14="http://schemas.microsoft.com/office/powerpoint/2010/main" val="27051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47"/>
                                        </p:tgtEl>
                                        <p:attrNameLst>
                                          <p:attrName>r</p:attrName>
                                        </p:attrNameLst>
                                      </p:cBhvr>
                                    </p:animRot>
                                    <p:animRot by="-240000">
                                      <p:cBhvr>
                                        <p:cTn id="61" dur="200" fill="hold">
                                          <p:stCondLst>
                                            <p:cond delay="200"/>
                                          </p:stCondLst>
                                        </p:cTn>
                                        <p:tgtEl>
                                          <p:spTgt spid="47"/>
                                        </p:tgtEl>
                                        <p:attrNameLst>
                                          <p:attrName>r</p:attrName>
                                        </p:attrNameLst>
                                      </p:cBhvr>
                                    </p:animRot>
                                    <p:animRot by="240000">
                                      <p:cBhvr>
                                        <p:cTn id="62" dur="200" fill="hold">
                                          <p:stCondLst>
                                            <p:cond delay="400"/>
                                          </p:stCondLst>
                                        </p:cTn>
                                        <p:tgtEl>
                                          <p:spTgt spid="47"/>
                                        </p:tgtEl>
                                        <p:attrNameLst>
                                          <p:attrName>r</p:attrName>
                                        </p:attrNameLst>
                                      </p:cBhvr>
                                    </p:animRot>
                                    <p:animRot by="-240000">
                                      <p:cBhvr>
                                        <p:cTn id="63" dur="200" fill="hold">
                                          <p:stCondLst>
                                            <p:cond delay="600"/>
                                          </p:stCondLst>
                                        </p:cTn>
                                        <p:tgtEl>
                                          <p:spTgt spid="47"/>
                                        </p:tgtEl>
                                        <p:attrNameLst>
                                          <p:attrName>r</p:attrName>
                                        </p:attrNameLst>
                                      </p:cBhvr>
                                    </p:animRot>
                                    <p:animRot by="120000">
                                      <p:cBhvr>
                                        <p:cTn id="64"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11" grpId="0" animBg="1"/>
      <p:bldP spid="20" grpId="0" animBg="1"/>
      <p:bldP spid="31" grpId="0" animBg="1"/>
      <p:bldP spid="37" grpId="0" animBg="1"/>
      <p:bldP spid="38" grpId="0" animBg="1"/>
      <p:bldP spid="43"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84" y="241124"/>
            <a:ext cx="10971609" cy="669880"/>
          </a:xfrm>
        </p:spPr>
        <p:txBody>
          <a:bodyPr>
            <a:normAutofit/>
          </a:bodyPr>
          <a:lstStyle/>
          <a:p>
            <a:r>
              <a:rPr lang="en-IN" sz="2600" dirty="0"/>
              <a:t>Integrated Health Portal</a:t>
            </a:r>
            <a:endParaRPr lang="en-US" sz="2600" dirty="0"/>
          </a:p>
        </p:txBody>
      </p:sp>
      <p:sp>
        <p:nvSpPr>
          <p:cNvPr id="11" name="Content Placeholder 2"/>
          <p:cNvSpPr>
            <a:spLocks noGrp="1"/>
          </p:cNvSpPr>
          <p:nvPr>
            <p:ph idx="4294967295"/>
          </p:nvPr>
        </p:nvSpPr>
        <p:spPr>
          <a:xfrm>
            <a:off x="0" y="1341438"/>
            <a:ext cx="9107488" cy="863600"/>
          </a:xfrm>
        </p:spPr>
        <p:txBody>
          <a:bodyPr>
            <a:noAutofit/>
          </a:bodyPr>
          <a:lstStyle/>
          <a:p>
            <a:pPr>
              <a:buNone/>
            </a:pPr>
            <a:r>
              <a:rPr lang="en-IN" sz="2400" dirty="0">
                <a:solidFill>
                  <a:schemeClr val="accent6">
                    <a:lumMod val="50000"/>
                  </a:schemeClr>
                </a:solidFill>
                <a:latin typeface="+mj-lt"/>
              </a:rPr>
              <a:t>	IHP offers services and features that allows a </a:t>
            </a:r>
            <a:r>
              <a:rPr lang="en-IN" sz="2400" dirty="0" smtClean="0">
                <a:solidFill>
                  <a:schemeClr val="accent6">
                    <a:lumMod val="50000"/>
                  </a:schemeClr>
                </a:solidFill>
                <a:latin typeface="+mj-lt"/>
              </a:rPr>
              <a:t>customer to -</a:t>
            </a:r>
            <a:endParaRPr lang="en-IN" sz="1600" b="1" dirty="0">
              <a:solidFill>
                <a:schemeClr val="accent6">
                  <a:lumMod val="50000"/>
                </a:schemeClr>
              </a:solidFill>
              <a:latin typeface="+mj-lt"/>
            </a:endParaRPr>
          </a:p>
        </p:txBody>
      </p:sp>
      <p:pic>
        <p:nvPicPr>
          <p:cNvPr id="12" name="Picture 8" descr="http://www.saswebformica.com/images/call.jpg">
            <a:hlinkClick r:id="rId2"/>
          </p:cNvPr>
          <p:cNvPicPr>
            <a:picLocks noChangeAspect="1" noChangeArrowheads="1"/>
          </p:cNvPicPr>
          <p:nvPr/>
        </p:nvPicPr>
        <p:blipFill>
          <a:blip r:embed="rId3" cstate="print"/>
          <a:srcRect/>
          <a:stretch>
            <a:fillRect/>
          </a:stretch>
        </p:blipFill>
        <p:spPr bwMode="auto">
          <a:xfrm>
            <a:off x="8535497" y="3684038"/>
            <a:ext cx="3500805" cy="2283134"/>
          </a:xfrm>
          <a:prstGeom prst="rect">
            <a:avLst/>
          </a:prstGeom>
          <a:noFill/>
        </p:spPr>
      </p:pic>
      <p:graphicFrame>
        <p:nvGraphicFramePr>
          <p:cNvPr id="13" name="Diagram 12"/>
          <p:cNvGraphicFramePr/>
          <p:nvPr>
            <p:extLst>
              <p:ext uri="{D42A27DB-BD31-4B8C-83A1-F6EECF244321}">
                <p14:modId xmlns:p14="http://schemas.microsoft.com/office/powerpoint/2010/main" val="3620107820"/>
              </p:ext>
            </p:extLst>
          </p:nvPr>
        </p:nvGraphicFramePr>
        <p:xfrm>
          <a:off x="1447012" y="2276872"/>
          <a:ext cx="7416824"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62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graphicEl>
                                              <a:dgm id="{91B45ABE-E238-4A16-8240-FF70F53F58BC}"/>
                                            </p:graphicEl>
                                          </p:spTgt>
                                        </p:tgtEl>
                                        <p:attrNameLst>
                                          <p:attrName>style.visibility</p:attrName>
                                        </p:attrNameLst>
                                      </p:cBhvr>
                                      <p:to>
                                        <p:strVal val="visible"/>
                                      </p:to>
                                    </p:set>
                                    <p:anim calcmode="lin" valueType="num">
                                      <p:cBhvr additive="base">
                                        <p:cTn id="19" dur="500" fill="hold"/>
                                        <p:tgtEl>
                                          <p:spTgt spid="13">
                                            <p:graphicEl>
                                              <a:dgm id="{91B45ABE-E238-4A16-8240-FF70F53F58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graphicEl>
                                              <a:dgm id="{91B45ABE-E238-4A16-8240-FF70F53F58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graphicEl>
                                              <a:dgm id="{F8E9294F-CA17-4585-8FDC-05A26D118540}"/>
                                            </p:graphicEl>
                                          </p:spTgt>
                                        </p:tgtEl>
                                        <p:attrNameLst>
                                          <p:attrName>style.visibility</p:attrName>
                                        </p:attrNameLst>
                                      </p:cBhvr>
                                      <p:to>
                                        <p:strVal val="visible"/>
                                      </p:to>
                                    </p:set>
                                    <p:anim calcmode="lin" valueType="num">
                                      <p:cBhvr additive="base">
                                        <p:cTn id="25" dur="500" fill="hold"/>
                                        <p:tgtEl>
                                          <p:spTgt spid="13">
                                            <p:graphicEl>
                                              <a:dgm id="{F8E9294F-CA17-4585-8FDC-05A26D11854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graphicEl>
                                              <a:dgm id="{F8E9294F-CA17-4585-8FDC-05A26D11854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graphicEl>
                                              <a:dgm id="{CE64658C-A3BF-4546-8A57-65D318811724}"/>
                                            </p:graphicEl>
                                          </p:spTgt>
                                        </p:tgtEl>
                                        <p:attrNameLst>
                                          <p:attrName>style.visibility</p:attrName>
                                        </p:attrNameLst>
                                      </p:cBhvr>
                                      <p:to>
                                        <p:strVal val="visible"/>
                                      </p:to>
                                    </p:set>
                                    <p:anim calcmode="lin" valueType="num">
                                      <p:cBhvr additive="base">
                                        <p:cTn id="31" dur="500" fill="hold"/>
                                        <p:tgtEl>
                                          <p:spTgt spid="13">
                                            <p:graphicEl>
                                              <a:dgm id="{CE64658C-A3BF-4546-8A57-65D31881172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graphicEl>
                                              <a:dgm id="{CE64658C-A3BF-4546-8A57-65D31881172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graphicEl>
                                              <a:dgm id="{111C08EE-C096-4FFF-A536-2887B4F74243}"/>
                                            </p:graphicEl>
                                          </p:spTgt>
                                        </p:tgtEl>
                                        <p:attrNameLst>
                                          <p:attrName>style.visibility</p:attrName>
                                        </p:attrNameLst>
                                      </p:cBhvr>
                                      <p:to>
                                        <p:strVal val="visible"/>
                                      </p:to>
                                    </p:set>
                                    <p:anim calcmode="lin" valueType="num">
                                      <p:cBhvr additive="base">
                                        <p:cTn id="37" dur="500" fill="hold"/>
                                        <p:tgtEl>
                                          <p:spTgt spid="13">
                                            <p:graphicEl>
                                              <a:dgm id="{111C08EE-C096-4FFF-A536-2887B4F7424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graphicEl>
                                              <a:dgm id="{111C08EE-C096-4FFF-A536-2887B4F7424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Graphic spid="13"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55"/>
            <a:ext cx="10971609" cy="401494"/>
          </a:xfrm>
        </p:spPr>
        <p:txBody>
          <a:bodyPr>
            <a:normAutofit fontScale="90000"/>
          </a:bodyPr>
          <a:lstStyle/>
          <a:p>
            <a:r>
              <a:rPr lang="en-US" sz="2600" dirty="0"/>
              <a:t>Login Page</a:t>
            </a:r>
          </a:p>
        </p:txBody>
      </p:sp>
      <p:pic>
        <p:nvPicPr>
          <p:cNvPr id="1026" name="Picture 2"/>
          <p:cNvPicPr>
            <a:picLocks noChangeAspect="1" noChangeArrowheads="1"/>
          </p:cNvPicPr>
          <p:nvPr/>
        </p:nvPicPr>
        <p:blipFill>
          <a:blip r:embed="rId2" cstate="print"/>
          <a:srcRect l="5250" t="15960" r="11801" b="15161"/>
          <a:stretch>
            <a:fillRect/>
          </a:stretch>
        </p:blipFill>
        <p:spPr bwMode="auto">
          <a:xfrm>
            <a:off x="1814332" y="682886"/>
            <a:ext cx="8028432" cy="4262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930242" y="5218870"/>
            <a:ext cx="8028432" cy="864096"/>
          </a:xfrm>
          <a:prstGeom prst="roundRect">
            <a:avLst/>
          </a:prstGeom>
          <a:solidFill>
            <a:schemeClr val="bg1"/>
          </a:solidFill>
          <a:ln w="57150">
            <a:solidFill>
              <a:srgbClr val="F96A1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IN" dirty="0">
              <a:ln>
                <a:solidFill>
                  <a:schemeClr val="accent6">
                    <a:lumMod val="75000"/>
                  </a:schemeClr>
                </a:solidFill>
              </a:ln>
            </a:endParaRPr>
          </a:p>
          <a:p>
            <a:pPr indent="268288" algn="ctr"/>
            <a:r>
              <a:rPr lang="en-IN" dirty="0">
                <a:ln>
                  <a:solidFill>
                    <a:schemeClr val="accent6">
                      <a:lumMod val="75000"/>
                    </a:schemeClr>
                  </a:solidFill>
                </a:ln>
              </a:rPr>
              <a:t>Once policy is issued, Customer will receive the SMS &amp; E-mail with details of login ID &amp; default password.</a:t>
            </a:r>
            <a:r>
              <a:rPr lang="en-US" dirty="0">
                <a:ln>
                  <a:solidFill>
                    <a:schemeClr val="accent6">
                      <a:lumMod val="75000"/>
                    </a:schemeClr>
                  </a:solidFill>
                </a:ln>
              </a:rPr>
              <a:t> </a:t>
            </a:r>
            <a:endParaRPr lang="en-IN" dirty="0">
              <a:ln>
                <a:solidFill>
                  <a:schemeClr val="accent6">
                    <a:lumMod val="75000"/>
                  </a:schemeClr>
                </a:solidFill>
              </a:ln>
            </a:endParaRPr>
          </a:p>
          <a:p>
            <a:pPr indent="268288" algn="ctr"/>
            <a:r>
              <a:rPr lang="en-IN" dirty="0">
                <a:ln>
                  <a:solidFill>
                    <a:schemeClr val="accent6">
                      <a:lumMod val="75000"/>
                    </a:schemeClr>
                  </a:solidFill>
                </a:ln>
              </a:rPr>
              <a:t>Customer can login </a:t>
            </a:r>
            <a:r>
              <a:rPr lang="en-IN" dirty="0" smtClean="0">
                <a:ln>
                  <a:solidFill>
                    <a:schemeClr val="accent6">
                      <a:lumMod val="75000"/>
                    </a:schemeClr>
                  </a:solidFill>
                </a:ln>
              </a:rPr>
              <a:t>onto </a:t>
            </a:r>
            <a:r>
              <a:rPr lang="en-IN" dirty="0">
                <a:ln>
                  <a:solidFill>
                    <a:schemeClr val="accent6">
                      <a:lumMod val="75000"/>
                    </a:schemeClr>
                  </a:solidFill>
                </a:ln>
                <a:hlinkClick r:id="rId3"/>
              </a:rPr>
              <a:t>https://myapollomunich.com</a:t>
            </a:r>
            <a:r>
              <a:rPr lang="en-IN" dirty="0">
                <a:ln>
                  <a:solidFill>
                    <a:schemeClr val="accent6">
                      <a:lumMod val="75000"/>
                    </a:schemeClr>
                  </a:solidFill>
                </a:ln>
              </a:rPr>
              <a:t> </a:t>
            </a:r>
            <a:endParaRPr lang="en-US" dirty="0">
              <a:ln>
                <a:solidFill>
                  <a:schemeClr val="accent6">
                    <a:lumMod val="75000"/>
                  </a:schemeClr>
                </a:solidFill>
              </a:ln>
            </a:endParaRPr>
          </a:p>
          <a:p>
            <a:pPr algn="ctr"/>
            <a:endParaRPr lang="en-IN" sz="2400" b="1" dirty="0">
              <a:ln>
                <a:solidFill>
                  <a:schemeClr val="accent6">
                    <a:lumMod val="75000"/>
                  </a:schemeClr>
                </a:solidFill>
              </a:ln>
            </a:endParaRPr>
          </a:p>
        </p:txBody>
      </p:sp>
    </p:spTree>
    <p:extLst>
      <p:ext uri="{BB962C8B-B14F-4D97-AF65-F5344CB8AC3E}">
        <p14:creationId xmlns:p14="http://schemas.microsoft.com/office/powerpoint/2010/main" val="11693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3781427" y="6094413"/>
            <a:ext cx="5579269" cy="214312"/>
          </a:xfrm>
          <a:prstGeom prst="rect">
            <a:avLst/>
          </a:prstGeom>
          <a:noFill/>
          <a:ln>
            <a:noFill/>
          </a:ln>
          <a:effectLst/>
          <a:extLst>
            <a:ext uri="{909E8E84-426E-40DD-AFC4-6F175D3DCCD1}">
              <a14:hiddenFill xmlns:a14="http://schemas.microsoft.com/office/drawing/2010/main">
                <a:solidFill>
                  <a:srgbClr val="BBE0E3">
                    <a:alpha val="85001"/>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fr-FR" sz="800" i="1">
              <a:solidFill>
                <a:srgbClr val="FFFFFF"/>
              </a:solidFill>
            </a:endParaRPr>
          </a:p>
        </p:txBody>
      </p:sp>
      <p:grpSp>
        <p:nvGrpSpPr>
          <p:cNvPr id="2" name="Group 3"/>
          <p:cNvGrpSpPr/>
          <p:nvPr/>
        </p:nvGrpSpPr>
        <p:grpSpPr>
          <a:xfrm>
            <a:off x="1965102" y="644186"/>
            <a:ext cx="7486946" cy="5231751"/>
            <a:chOff x="2827271" y="1154609"/>
            <a:chExt cx="6623184" cy="4751387"/>
          </a:xfrm>
        </p:grpSpPr>
        <p:grpSp>
          <p:nvGrpSpPr>
            <p:cNvPr id="3" name="Group 2"/>
            <p:cNvGrpSpPr/>
            <p:nvPr/>
          </p:nvGrpSpPr>
          <p:grpSpPr>
            <a:xfrm>
              <a:off x="2827271" y="1154609"/>
              <a:ext cx="6623184" cy="4751387"/>
              <a:chOff x="2827271" y="1154609"/>
              <a:chExt cx="6623184" cy="4751387"/>
            </a:xfrm>
          </p:grpSpPr>
          <p:pic>
            <p:nvPicPr>
              <p:cNvPr id="914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4558" b="3264"/>
              <a:stretch>
                <a:fillRect/>
              </a:stretch>
            </p:blipFill>
            <p:spPr bwMode="auto">
              <a:xfrm>
                <a:off x="2827271" y="1154609"/>
                <a:ext cx="6623184" cy="47513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4" name="Group 1"/>
              <p:cNvGrpSpPr/>
              <p:nvPr/>
            </p:nvGrpSpPr>
            <p:grpSpPr>
              <a:xfrm>
                <a:off x="2830647" y="1341438"/>
                <a:ext cx="6375199" cy="4250182"/>
                <a:chOff x="2857702" y="1341438"/>
                <a:chExt cx="6375199" cy="4250182"/>
              </a:xfrm>
            </p:grpSpPr>
            <p:sp>
              <p:nvSpPr>
                <p:cNvPr id="914437" name="Line 5"/>
                <p:cNvSpPr>
                  <a:spLocks noChangeShapeType="1"/>
                </p:cNvSpPr>
                <p:nvPr/>
              </p:nvSpPr>
              <p:spPr bwMode="auto">
                <a:xfrm>
                  <a:off x="6383338" y="1369715"/>
                  <a:ext cx="1008062"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38" name="Text Box 6"/>
                <p:cNvSpPr txBox="1">
                  <a:spLocks noChangeArrowheads="1"/>
                </p:cNvSpPr>
                <p:nvPr/>
              </p:nvSpPr>
              <p:spPr bwMode="auto">
                <a:xfrm>
                  <a:off x="7755714" y="2496841"/>
                  <a:ext cx="1455162"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b="1" dirty="0">
                      <a:solidFill>
                        <a:schemeClr val="accent6">
                          <a:lumMod val="50000"/>
                        </a:schemeClr>
                      </a:solidFill>
                    </a:rPr>
                    <a:t>Kidney disease</a:t>
                  </a:r>
                </a:p>
                <a:p>
                  <a:pPr algn="r"/>
                  <a:r>
                    <a:rPr lang="en-US" sz="1200" dirty="0">
                      <a:solidFill>
                        <a:schemeClr val="accent6">
                          <a:lumMod val="50000"/>
                        </a:schemeClr>
                      </a:solidFill>
                    </a:rPr>
                    <a:t>(diabetic nephropathy)</a:t>
                  </a:r>
                </a:p>
              </p:txBody>
            </p:sp>
            <p:sp>
              <p:nvSpPr>
                <p:cNvPr id="914439" name="Line 7"/>
                <p:cNvSpPr>
                  <a:spLocks noChangeShapeType="1"/>
                </p:cNvSpPr>
                <p:nvPr/>
              </p:nvSpPr>
              <p:spPr bwMode="auto">
                <a:xfrm>
                  <a:off x="6527801" y="2665115"/>
                  <a:ext cx="1223963"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40" name="Text Box 8"/>
                <p:cNvSpPr txBox="1">
                  <a:spLocks noChangeArrowheads="1"/>
                </p:cNvSpPr>
                <p:nvPr/>
              </p:nvSpPr>
              <p:spPr bwMode="auto">
                <a:xfrm>
                  <a:off x="2857702" y="3385841"/>
                  <a:ext cx="1725613" cy="25156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a:solidFill>
                        <a:schemeClr val="accent6">
                          <a:lumMod val="50000"/>
                        </a:schemeClr>
                      </a:solidFill>
                    </a:rPr>
                    <a:t>Sexual dysfunction</a:t>
                  </a:r>
                </a:p>
              </p:txBody>
            </p:sp>
            <p:sp>
              <p:nvSpPr>
                <p:cNvPr id="914441" name="Line 9"/>
                <p:cNvSpPr>
                  <a:spLocks noChangeShapeType="1"/>
                </p:cNvSpPr>
                <p:nvPr/>
              </p:nvSpPr>
              <p:spPr bwMode="auto">
                <a:xfrm>
                  <a:off x="3867351" y="3573463"/>
                  <a:ext cx="2376488"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42" name="Text Box 10"/>
                <p:cNvSpPr txBox="1">
                  <a:spLocks noChangeArrowheads="1"/>
                </p:cNvSpPr>
                <p:nvPr/>
              </p:nvSpPr>
              <p:spPr bwMode="auto">
                <a:xfrm>
                  <a:off x="6856414" y="4859040"/>
                  <a:ext cx="2376487"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b="1" dirty="0">
                      <a:solidFill>
                        <a:schemeClr val="accent6">
                          <a:lumMod val="50000"/>
                        </a:schemeClr>
                      </a:solidFill>
                    </a:rPr>
                    <a:t>Sensory impairment</a:t>
                  </a:r>
                </a:p>
                <a:p>
                  <a:pPr algn="r"/>
                  <a:r>
                    <a:rPr lang="en-US" sz="1200" dirty="0">
                      <a:solidFill>
                        <a:schemeClr val="accent6">
                          <a:lumMod val="50000"/>
                        </a:schemeClr>
                      </a:solidFill>
                    </a:rPr>
                    <a:t>(peripheral neuropathy)</a:t>
                  </a:r>
                </a:p>
              </p:txBody>
            </p:sp>
            <p:sp>
              <p:nvSpPr>
                <p:cNvPr id="914443" name="Line 11"/>
                <p:cNvSpPr>
                  <a:spLocks noChangeShapeType="1"/>
                </p:cNvSpPr>
                <p:nvPr/>
              </p:nvSpPr>
              <p:spPr bwMode="auto">
                <a:xfrm>
                  <a:off x="6675640" y="5157788"/>
                  <a:ext cx="598487"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44" name="Text Box 12"/>
                <p:cNvSpPr txBox="1">
                  <a:spLocks noChangeArrowheads="1"/>
                </p:cNvSpPr>
                <p:nvPr/>
              </p:nvSpPr>
              <p:spPr bwMode="auto">
                <a:xfrm>
                  <a:off x="7493202" y="5340054"/>
                  <a:ext cx="1730375" cy="25156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b="1" dirty="0">
                      <a:solidFill>
                        <a:schemeClr val="accent6">
                          <a:lumMod val="50000"/>
                        </a:schemeClr>
                      </a:solidFill>
                    </a:rPr>
                    <a:t>Ulceration</a:t>
                  </a:r>
                </a:p>
              </p:txBody>
            </p:sp>
            <p:sp>
              <p:nvSpPr>
                <p:cNvPr id="914445" name="Line 13"/>
                <p:cNvSpPr>
                  <a:spLocks noChangeShapeType="1"/>
                </p:cNvSpPr>
                <p:nvPr/>
              </p:nvSpPr>
              <p:spPr bwMode="auto">
                <a:xfrm>
                  <a:off x="6624639" y="5540375"/>
                  <a:ext cx="1558925"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47" name="Line 15"/>
                <p:cNvSpPr>
                  <a:spLocks noChangeShapeType="1"/>
                </p:cNvSpPr>
                <p:nvPr/>
              </p:nvSpPr>
              <p:spPr bwMode="auto">
                <a:xfrm>
                  <a:off x="3719513" y="1341438"/>
                  <a:ext cx="2419350"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48" name="Text Box 16"/>
                <p:cNvSpPr txBox="1">
                  <a:spLocks noChangeArrowheads="1"/>
                </p:cNvSpPr>
                <p:nvPr/>
              </p:nvSpPr>
              <p:spPr bwMode="auto">
                <a:xfrm>
                  <a:off x="2859290" y="2060576"/>
                  <a:ext cx="1479383"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a:solidFill>
                        <a:schemeClr val="tx1">
                          <a:lumMod val="75000"/>
                          <a:lumOff val="25000"/>
                        </a:schemeClr>
                      </a:solidFill>
                    </a:rPr>
                    <a:t>Heart disease</a:t>
                  </a:r>
                </a:p>
                <a:p>
                  <a:pPr algn="l"/>
                  <a:r>
                    <a:rPr lang="en-US" sz="1200" dirty="0">
                      <a:solidFill>
                        <a:schemeClr val="tx1">
                          <a:lumMod val="75000"/>
                          <a:lumOff val="25000"/>
                        </a:schemeClr>
                      </a:solidFill>
                    </a:rPr>
                    <a:t>(</a:t>
                  </a:r>
                  <a:r>
                    <a:rPr lang="en-US" sz="1200" dirty="0">
                      <a:solidFill>
                        <a:schemeClr val="accent6">
                          <a:lumMod val="50000"/>
                        </a:schemeClr>
                      </a:solidFill>
                    </a:rPr>
                    <a:t>cardiovascular</a:t>
                  </a:r>
                  <a:r>
                    <a:rPr lang="en-US" sz="1200" dirty="0">
                      <a:solidFill>
                        <a:schemeClr val="tx1">
                          <a:lumMod val="75000"/>
                          <a:lumOff val="25000"/>
                        </a:schemeClr>
                      </a:solidFill>
                    </a:rPr>
                    <a:t> disease)</a:t>
                  </a:r>
                </a:p>
              </p:txBody>
            </p:sp>
            <p:sp>
              <p:nvSpPr>
                <p:cNvPr id="914449" name="Line 17"/>
                <p:cNvSpPr>
                  <a:spLocks noChangeShapeType="1"/>
                </p:cNvSpPr>
                <p:nvPr/>
              </p:nvSpPr>
              <p:spPr bwMode="auto">
                <a:xfrm>
                  <a:off x="5016501" y="2420938"/>
                  <a:ext cx="1228725"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50" name="Text Box 18"/>
                <p:cNvSpPr txBox="1">
                  <a:spLocks noChangeArrowheads="1"/>
                </p:cNvSpPr>
                <p:nvPr/>
              </p:nvSpPr>
              <p:spPr bwMode="auto">
                <a:xfrm>
                  <a:off x="2859290" y="2466976"/>
                  <a:ext cx="1361060"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a:solidFill>
                        <a:schemeClr val="accent6">
                          <a:lumMod val="50000"/>
                        </a:schemeClr>
                      </a:solidFill>
                    </a:rPr>
                    <a:t>Bacterial and fungal</a:t>
                  </a:r>
                </a:p>
                <a:p>
                  <a:pPr algn="l"/>
                  <a:r>
                    <a:rPr lang="en-US" sz="1200" b="1" dirty="0">
                      <a:solidFill>
                        <a:schemeClr val="accent6">
                          <a:lumMod val="50000"/>
                        </a:schemeClr>
                      </a:solidFill>
                    </a:rPr>
                    <a:t>infections of the skin</a:t>
                  </a:r>
                </a:p>
              </p:txBody>
            </p:sp>
            <p:sp>
              <p:nvSpPr>
                <p:cNvPr id="914451" name="Line 19"/>
                <p:cNvSpPr>
                  <a:spLocks noChangeShapeType="1"/>
                </p:cNvSpPr>
                <p:nvPr/>
              </p:nvSpPr>
              <p:spPr bwMode="auto">
                <a:xfrm>
                  <a:off x="4800600" y="2781300"/>
                  <a:ext cx="719138"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52" name="Text Box 20"/>
                <p:cNvSpPr txBox="1">
                  <a:spLocks noChangeArrowheads="1"/>
                </p:cNvSpPr>
                <p:nvPr/>
              </p:nvSpPr>
              <p:spPr bwMode="auto">
                <a:xfrm>
                  <a:off x="2859290" y="2924176"/>
                  <a:ext cx="1818415"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a:solidFill>
                        <a:schemeClr val="accent6">
                          <a:lumMod val="50000"/>
                        </a:schemeClr>
                      </a:solidFill>
                    </a:rPr>
                    <a:t>Severe hardening of </a:t>
                  </a:r>
                </a:p>
                <a:p>
                  <a:pPr algn="l"/>
                  <a:r>
                    <a:rPr lang="en-US" sz="1200" b="1" dirty="0">
                      <a:solidFill>
                        <a:schemeClr val="accent6">
                          <a:lumMod val="50000"/>
                        </a:schemeClr>
                      </a:solidFill>
                    </a:rPr>
                    <a:t>the arteries</a:t>
                  </a:r>
                  <a:r>
                    <a:rPr lang="en-US" sz="1200" dirty="0">
                      <a:solidFill>
                        <a:schemeClr val="accent6">
                          <a:lumMod val="50000"/>
                        </a:schemeClr>
                      </a:solidFill>
                    </a:rPr>
                    <a:t> (atherosclerosis)</a:t>
                  </a:r>
                </a:p>
              </p:txBody>
            </p:sp>
            <p:sp>
              <p:nvSpPr>
                <p:cNvPr id="914453" name="Line 21"/>
                <p:cNvSpPr>
                  <a:spLocks noChangeShapeType="1"/>
                </p:cNvSpPr>
                <p:nvPr/>
              </p:nvSpPr>
              <p:spPr bwMode="auto">
                <a:xfrm>
                  <a:off x="4872038" y="3068638"/>
                  <a:ext cx="1371600"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54" name="Text Box 22"/>
                <p:cNvSpPr txBox="1">
                  <a:spLocks noChangeArrowheads="1"/>
                </p:cNvSpPr>
                <p:nvPr/>
              </p:nvSpPr>
              <p:spPr bwMode="auto">
                <a:xfrm>
                  <a:off x="7359766" y="3098504"/>
                  <a:ext cx="1838210" cy="586987"/>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b="1" dirty="0">
                      <a:solidFill>
                        <a:schemeClr val="accent6">
                          <a:lumMod val="50000"/>
                        </a:schemeClr>
                      </a:solidFill>
                    </a:rPr>
                    <a:t>Autonomic neuropathy</a:t>
                  </a:r>
                </a:p>
                <a:p>
                  <a:pPr algn="r"/>
                  <a:r>
                    <a:rPr lang="en-US" sz="1200" dirty="0">
                      <a:solidFill>
                        <a:schemeClr val="accent6">
                          <a:lumMod val="50000"/>
                        </a:schemeClr>
                      </a:solidFill>
                    </a:rPr>
                    <a:t>(including slow emptying</a:t>
                  </a:r>
                </a:p>
                <a:p>
                  <a:pPr algn="r"/>
                  <a:r>
                    <a:rPr lang="en-US" sz="1200" dirty="0">
                      <a:solidFill>
                        <a:schemeClr val="accent6">
                          <a:lumMod val="50000"/>
                        </a:schemeClr>
                      </a:solidFill>
                    </a:rPr>
                    <a:t>of the stomach and diarrhea)</a:t>
                  </a:r>
                </a:p>
              </p:txBody>
            </p:sp>
            <p:sp>
              <p:nvSpPr>
                <p:cNvPr id="914455" name="Line 23"/>
                <p:cNvSpPr>
                  <a:spLocks noChangeShapeType="1"/>
                </p:cNvSpPr>
                <p:nvPr/>
              </p:nvSpPr>
              <p:spPr bwMode="auto">
                <a:xfrm>
                  <a:off x="6311901" y="3241378"/>
                  <a:ext cx="792163"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56" name="Text Box 24"/>
                <p:cNvSpPr txBox="1">
                  <a:spLocks noChangeArrowheads="1"/>
                </p:cNvSpPr>
                <p:nvPr/>
              </p:nvSpPr>
              <p:spPr bwMode="auto">
                <a:xfrm>
                  <a:off x="2859289" y="4646316"/>
                  <a:ext cx="1347843" cy="25156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a:solidFill>
                        <a:schemeClr val="accent6">
                          <a:lumMod val="50000"/>
                        </a:schemeClr>
                      </a:solidFill>
                    </a:rPr>
                    <a:t>Necrobiosis </a:t>
                  </a:r>
                  <a:r>
                    <a:rPr lang="en-US" sz="1200" b="1" dirty="0" err="1">
                      <a:solidFill>
                        <a:schemeClr val="accent6">
                          <a:lumMod val="50000"/>
                        </a:schemeClr>
                      </a:solidFill>
                    </a:rPr>
                    <a:t>lipidoica</a:t>
                  </a:r>
                  <a:endParaRPr lang="en-US" sz="1200" b="1" dirty="0">
                    <a:solidFill>
                      <a:schemeClr val="accent6">
                        <a:lumMod val="50000"/>
                      </a:schemeClr>
                    </a:solidFill>
                  </a:endParaRPr>
                </a:p>
              </p:txBody>
            </p:sp>
            <p:sp>
              <p:nvSpPr>
                <p:cNvPr id="914457" name="Line 25"/>
                <p:cNvSpPr>
                  <a:spLocks noChangeShapeType="1"/>
                </p:cNvSpPr>
                <p:nvPr/>
              </p:nvSpPr>
              <p:spPr bwMode="auto">
                <a:xfrm>
                  <a:off x="4875415" y="4825703"/>
                  <a:ext cx="968375"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58" name="Text Box 26"/>
                <p:cNvSpPr txBox="1">
                  <a:spLocks noChangeArrowheads="1"/>
                </p:cNvSpPr>
                <p:nvPr/>
              </p:nvSpPr>
              <p:spPr bwMode="auto">
                <a:xfrm>
                  <a:off x="2859289" y="5263854"/>
                  <a:ext cx="1350962" cy="25156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a:solidFill>
                        <a:schemeClr val="accent6">
                          <a:lumMod val="50000"/>
                        </a:schemeClr>
                      </a:solidFill>
                    </a:rPr>
                    <a:t>Gangrene</a:t>
                  </a:r>
                </a:p>
              </p:txBody>
            </p:sp>
            <p:sp>
              <p:nvSpPr>
                <p:cNvPr id="914459" name="Line 27"/>
                <p:cNvSpPr>
                  <a:spLocks noChangeShapeType="1"/>
                </p:cNvSpPr>
                <p:nvPr/>
              </p:nvSpPr>
              <p:spPr bwMode="auto">
                <a:xfrm>
                  <a:off x="3813376" y="5428953"/>
                  <a:ext cx="2057400"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67" name="Line 35"/>
                <p:cNvSpPr>
                  <a:spLocks noChangeShapeType="1"/>
                </p:cNvSpPr>
                <p:nvPr/>
              </p:nvSpPr>
              <p:spPr bwMode="auto">
                <a:xfrm>
                  <a:off x="5739014" y="4437063"/>
                  <a:ext cx="863600" cy="0"/>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nchor="ctr">
                  <a:spAutoFit/>
                </a:bodyPr>
                <a:lstStyle/>
                <a:p>
                  <a:endParaRPr lang="en-IN">
                    <a:solidFill>
                      <a:schemeClr val="tx1">
                        <a:lumMod val="75000"/>
                        <a:lumOff val="25000"/>
                      </a:schemeClr>
                    </a:solidFill>
                  </a:endParaRPr>
                </a:p>
              </p:txBody>
            </p:sp>
            <p:sp>
              <p:nvSpPr>
                <p:cNvPr id="914468" name="Text Box 36"/>
                <p:cNvSpPr txBox="1">
                  <a:spLocks noChangeArrowheads="1"/>
                </p:cNvSpPr>
                <p:nvPr/>
              </p:nvSpPr>
              <p:spPr bwMode="auto">
                <a:xfrm>
                  <a:off x="2859291" y="4106566"/>
                  <a:ext cx="2312572" cy="419276"/>
                </a:xfrm>
                <a:prstGeom prst="rect">
                  <a:avLst/>
                </a:prstGeom>
                <a:noFill/>
                <a:ln>
                  <a:solidFill>
                    <a:schemeClr val="bg1"/>
                  </a:solidFill>
                </a:ln>
                <a:effectLst/>
              </p:spPr>
              <p:txBody>
                <a:bodyPr wrap="square">
                  <a:spAutoFit/>
                </a:bodyPr>
                <a:lstStyle/>
                <a:p>
                  <a:pPr algn="l"/>
                  <a:r>
                    <a:rPr lang="en-US" sz="1200" b="1" dirty="0">
                      <a:solidFill>
                        <a:schemeClr val="accent6">
                          <a:lumMod val="50000"/>
                        </a:schemeClr>
                      </a:solidFill>
                    </a:rPr>
                    <a:t>Poor blood supply to lower limbs </a:t>
                  </a:r>
                </a:p>
                <a:p>
                  <a:pPr algn="l"/>
                  <a:r>
                    <a:rPr lang="en-US" sz="1200" dirty="0">
                      <a:solidFill>
                        <a:schemeClr val="accent6">
                          <a:lumMod val="50000"/>
                        </a:schemeClr>
                      </a:solidFill>
                    </a:rPr>
                    <a:t>(peripheral vascular disease)</a:t>
                  </a:r>
                </a:p>
              </p:txBody>
            </p:sp>
          </p:grpSp>
        </p:grpSp>
        <p:sp>
          <p:nvSpPr>
            <p:cNvPr id="914436" name="Text Box 4"/>
            <p:cNvSpPr txBox="1">
              <a:spLocks noChangeArrowheads="1"/>
            </p:cNvSpPr>
            <p:nvPr/>
          </p:nvSpPr>
          <p:spPr bwMode="auto">
            <a:xfrm>
              <a:off x="7345295" y="1226047"/>
              <a:ext cx="1860550" cy="586987"/>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b="1" dirty="0">
                  <a:solidFill>
                    <a:schemeClr val="accent6">
                      <a:lumMod val="50000"/>
                    </a:schemeClr>
                  </a:solidFill>
                </a:rPr>
                <a:t>Visual impairment</a:t>
              </a:r>
              <a:r>
                <a:rPr lang="en-US" sz="1200" dirty="0">
                  <a:solidFill>
                    <a:schemeClr val="accent6">
                      <a:lumMod val="50000"/>
                    </a:schemeClr>
                  </a:solidFill>
                </a:rPr>
                <a:t>:</a:t>
              </a:r>
            </a:p>
            <a:p>
              <a:pPr algn="r"/>
              <a:r>
                <a:rPr lang="en-US" sz="1200" dirty="0">
                  <a:solidFill>
                    <a:schemeClr val="accent6">
                      <a:lumMod val="50000"/>
                    </a:schemeClr>
                  </a:solidFill>
                </a:rPr>
                <a:t>diabetic retinopathy,</a:t>
              </a:r>
            </a:p>
            <a:p>
              <a:pPr algn="r"/>
              <a:r>
                <a:rPr lang="en-US" sz="1200" dirty="0">
                  <a:solidFill>
                    <a:schemeClr val="accent6">
                      <a:lumMod val="50000"/>
                    </a:schemeClr>
                  </a:solidFill>
                </a:rPr>
                <a:t>cataract and glaucoma</a:t>
              </a:r>
            </a:p>
          </p:txBody>
        </p:sp>
        <p:sp>
          <p:nvSpPr>
            <p:cNvPr id="914446" name="Text Box 14"/>
            <p:cNvSpPr txBox="1">
              <a:spLocks noChangeArrowheads="1"/>
            </p:cNvSpPr>
            <p:nvPr/>
          </p:nvSpPr>
          <p:spPr bwMode="auto">
            <a:xfrm>
              <a:off x="2832235" y="1197769"/>
              <a:ext cx="1564864" cy="419276"/>
            </a:xfrm>
            <a:prstGeom prst="rect">
              <a:avLst/>
            </a:prstGeom>
            <a:noFill/>
            <a:ln>
              <a:solidFill>
                <a:schemeClr val="bg1"/>
              </a:solidFill>
            </a:ln>
            <a:effectLst/>
            <a:extLst>
              <a:ext uri="{909E8E84-426E-40DD-AFC4-6F175D3DCCD1}">
                <a14:hiddenFill xmlns:a14="http://schemas.microsoft.com/office/drawing/2010/main">
                  <a:solidFill>
                    <a:srgbClr val="BBE0E3">
                      <a:alpha val="85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a:solidFill>
                    <a:schemeClr val="accent6">
                      <a:lumMod val="50000"/>
                    </a:schemeClr>
                  </a:solidFill>
                </a:rPr>
                <a:t>Stroke</a:t>
              </a:r>
            </a:p>
            <a:p>
              <a:pPr algn="l"/>
              <a:r>
                <a:rPr lang="en-US" sz="1200" dirty="0">
                  <a:solidFill>
                    <a:schemeClr val="accent6">
                      <a:lumMod val="50000"/>
                    </a:schemeClr>
                  </a:solidFill>
                </a:rPr>
                <a:t>(cerebrovascular disease)</a:t>
              </a:r>
            </a:p>
          </p:txBody>
        </p:sp>
      </p:grpSp>
      <p:sp>
        <p:nvSpPr>
          <p:cNvPr id="914466" name="Rectangle 34"/>
          <p:cNvSpPr>
            <a:spLocks noGrp="1" noChangeArrowheads="1"/>
          </p:cNvSpPr>
          <p:nvPr>
            <p:ph type="title"/>
          </p:nvPr>
        </p:nvSpPr>
        <p:spPr>
          <a:xfrm>
            <a:off x="387791" y="103473"/>
            <a:ext cx="10971609" cy="514372"/>
          </a:xfrm>
          <a:noFill/>
          <a:ln/>
        </p:spPr>
        <p:txBody>
          <a:bodyPr>
            <a:normAutofit/>
          </a:bodyPr>
          <a:lstStyle/>
          <a:p>
            <a:r>
              <a:rPr lang="nl-BE" dirty="0"/>
              <a:t>Troubler</a:t>
            </a:r>
            <a:endParaRPr lang="en-US" dirty="0"/>
          </a:p>
        </p:txBody>
      </p:sp>
    </p:spTree>
    <p:extLst>
      <p:ext uri="{BB962C8B-B14F-4D97-AF65-F5344CB8AC3E}">
        <p14:creationId xmlns:p14="http://schemas.microsoft.com/office/powerpoint/2010/main" val="30116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4466"/>
                                        </p:tgtEl>
                                        <p:attrNameLst>
                                          <p:attrName>style.visibility</p:attrName>
                                        </p:attrNameLst>
                                      </p:cBhvr>
                                      <p:to>
                                        <p:strVal val="visible"/>
                                      </p:to>
                                    </p:set>
                                    <p:anim calcmode="lin" valueType="num">
                                      <p:cBhvr additive="base">
                                        <p:cTn id="7" dur="500" fill="hold"/>
                                        <p:tgtEl>
                                          <p:spTgt spid="914466"/>
                                        </p:tgtEl>
                                        <p:attrNameLst>
                                          <p:attrName>ppt_x</p:attrName>
                                        </p:attrNameLst>
                                      </p:cBhvr>
                                      <p:tavLst>
                                        <p:tav tm="0">
                                          <p:val>
                                            <p:strVal val="#ppt_x"/>
                                          </p:val>
                                        </p:tav>
                                        <p:tav tm="100000">
                                          <p:val>
                                            <p:strVal val="#ppt_x"/>
                                          </p:val>
                                        </p:tav>
                                      </p:tavLst>
                                    </p:anim>
                                    <p:anim calcmode="lin" valueType="num">
                                      <p:cBhvr additive="base">
                                        <p:cTn id="8" dur="500" fill="hold"/>
                                        <p:tgtEl>
                                          <p:spTgt spid="9144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136"/>
            <a:ext cx="10971609" cy="528213"/>
          </a:xfrm>
        </p:spPr>
        <p:txBody>
          <a:bodyPr>
            <a:normAutofit/>
          </a:bodyPr>
          <a:lstStyle/>
          <a:p>
            <a:r>
              <a:rPr lang="en-IN" sz="2600" dirty="0"/>
              <a:t>How to Enrol on IHP</a:t>
            </a:r>
            <a:endParaRPr lang="en-US" sz="2600" dirty="0"/>
          </a:p>
        </p:txBody>
      </p:sp>
      <p:graphicFrame>
        <p:nvGraphicFramePr>
          <p:cNvPr id="9" name="Content Placeholder 6"/>
          <p:cNvGraphicFramePr>
            <a:graphicFrameLocks noGrp="1"/>
          </p:cNvGraphicFramePr>
          <p:nvPr>
            <p:ph idx="4294967295"/>
            <p:extLst>
              <p:ext uri="{D42A27DB-BD31-4B8C-83A1-F6EECF244321}">
                <p14:modId xmlns:p14="http://schemas.microsoft.com/office/powerpoint/2010/main" val="3712416347"/>
              </p:ext>
            </p:extLst>
          </p:nvPr>
        </p:nvGraphicFramePr>
        <p:xfrm>
          <a:off x="0" y="785813"/>
          <a:ext cx="7931150"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6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430CBFF4-0F22-41D8-9878-51FB1C59B81E}"/>
                                            </p:graphicEl>
                                          </p:spTgt>
                                        </p:tgtEl>
                                        <p:attrNameLst>
                                          <p:attrName>style.visibility</p:attrName>
                                        </p:attrNameLst>
                                      </p:cBhvr>
                                      <p:to>
                                        <p:strVal val="visible"/>
                                      </p:to>
                                    </p:set>
                                    <p:anim calcmode="lin" valueType="num">
                                      <p:cBhvr additive="base">
                                        <p:cTn id="13" dur="500" fill="hold"/>
                                        <p:tgtEl>
                                          <p:spTgt spid="9">
                                            <p:graphicEl>
                                              <a:dgm id="{430CBFF4-0F22-41D8-9878-51FB1C59B81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430CBFF4-0F22-41D8-9878-51FB1C59B81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dgm id="{62E5509E-FDFB-400F-878F-C32F487D8CB5}"/>
                                            </p:graphicEl>
                                          </p:spTgt>
                                        </p:tgtEl>
                                        <p:attrNameLst>
                                          <p:attrName>style.visibility</p:attrName>
                                        </p:attrNameLst>
                                      </p:cBhvr>
                                      <p:to>
                                        <p:strVal val="visible"/>
                                      </p:to>
                                    </p:set>
                                    <p:anim calcmode="lin" valueType="num">
                                      <p:cBhvr additive="base">
                                        <p:cTn id="19" dur="500" fill="hold"/>
                                        <p:tgtEl>
                                          <p:spTgt spid="9">
                                            <p:graphicEl>
                                              <a:dgm id="{62E5509E-FDFB-400F-878F-C32F487D8CB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62E5509E-FDFB-400F-878F-C32F487D8CB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graphicEl>
                                              <a:dgm id="{5947A0D1-9624-424C-85CB-FE390DF3AABD}"/>
                                            </p:graphicEl>
                                          </p:spTgt>
                                        </p:tgtEl>
                                        <p:attrNameLst>
                                          <p:attrName>style.visibility</p:attrName>
                                        </p:attrNameLst>
                                      </p:cBhvr>
                                      <p:to>
                                        <p:strVal val="visible"/>
                                      </p:to>
                                    </p:set>
                                    <p:anim calcmode="lin" valueType="num">
                                      <p:cBhvr additive="base">
                                        <p:cTn id="25" dur="500" fill="hold"/>
                                        <p:tgtEl>
                                          <p:spTgt spid="9">
                                            <p:graphicEl>
                                              <a:dgm id="{5947A0D1-9624-424C-85CB-FE390DF3AAB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graphicEl>
                                              <a:dgm id="{5947A0D1-9624-424C-85CB-FE390DF3AAB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graphicEl>
                                              <a:dgm id="{A7E1442E-1CE5-4864-9A81-F76226364669}"/>
                                            </p:graphicEl>
                                          </p:spTgt>
                                        </p:tgtEl>
                                        <p:attrNameLst>
                                          <p:attrName>style.visibility</p:attrName>
                                        </p:attrNameLst>
                                      </p:cBhvr>
                                      <p:to>
                                        <p:strVal val="visible"/>
                                      </p:to>
                                    </p:set>
                                    <p:anim calcmode="lin" valueType="num">
                                      <p:cBhvr additive="base">
                                        <p:cTn id="31" dur="500" fill="hold"/>
                                        <p:tgtEl>
                                          <p:spTgt spid="9">
                                            <p:graphicEl>
                                              <a:dgm id="{A7E1442E-1CE5-4864-9A81-F7622636466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A7E1442E-1CE5-4864-9A81-F7622636466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graphicEl>
                                              <a:dgm id="{9083C7DD-6C3B-46CD-B2C8-385F3DCA2026}"/>
                                            </p:graphicEl>
                                          </p:spTgt>
                                        </p:tgtEl>
                                        <p:attrNameLst>
                                          <p:attrName>style.visibility</p:attrName>
                                        </p:attrNameLst>
                                      </p:cBhvr>
                                      <p:to>
                                        <p:strVal val="visible"/>
                                      </p:to>
                                    </p:set>
                                    <p:anim calcmode="lin" valueType="num">
                                      <p:cBhvr additive="base">
                                        <p:cTn id="37" dur="500" fill="hold"/>
                                        <p:tgtEl>
                                          <p:spTgt spid="9">
                                            <p:graphicEl>
                                              <a:dgm id="{9083C7DD-6C3B-46CD-B2C8-385F3DCA20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9083C7DD-6C3B-46CD-B2C8-385F3DCA20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1" y="296035"/>
            <a:ext cx="10971609" cy="541092"/>
          </a:xfrm>
        </p:spPr>
        <p:txBody>
          <a:bodyPr>
            <a:normAutofit/>
          </a:bodyPr>
          <a:lstStyle/>
          <a:p>
            <a:r>
              <a:rPr lang="en-US" sz="2300" dirty="0"/>
              <a:t>Components of Wellness program</a:t>
            </a:r>
          </a:p>
        </p:txBody>
      </p:sp>
      <p:graphicFrame>
        <p:nvGraphicFramePr>
          <p:cNvPr id="11" name="Diagram 10"/>
          <p:cNvGraphicFramePr/>
          <p:nvPr>
            <p:extLst>
              <p:ext uri="{D42A27DB-BD31-4B8C-83A1-F6EECF244321}">
                <p14:modId xmlns:p14="http://schemas.microsoft.com/office/powerpoint/2010/main" val="609625865"/>
              </p:ext>
            </p:extLst>
          </p:nvPr>
        </p:nvGraphicFramePr>
        <p:xfrm>
          <a:off x="6806687" y="3032955"/>
          <a:ext cx="4369900" cy="269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
          <p:cNvGrpSpPr/>
          <p:nvPr/>
        </p:nvGrpSpPr>
        <p:grpSpPr>
          <a:xfrm>
            <a:off x="3287688" y="1412776"/>
            <a:ext cx="3384376" cy="3240360"/>
            <a:chOff x="1604744" y="-126958"/>
            <a:chExt cx="1223629" cy="1147850"/>
          </a:xfrm>
          <a:solidFill>
            <a:srgbClr val="059565"/>
          </a:solidFill>
          <a:scene3d>
            <a:camera prst="orthographicFront">
              <a:rot lat="0" lon="0" rev="0"/>
            </a:camera>
            <a:lightRig rig="contrasting" dir="t">
              <a:rot lat="0" lon="0" rev="1200000"/>
            </a:lightRig>
          </a:scene3d>
        </p:grpSpPr>
        <p:sp>
          <p:nvSpPr>
            <p:cNvPr id="8" name="Oval 7"/>
            <p:cNvSpPr/>
            <p:nvPr/>
          </p:nvSpPr>
          <p:spPr>
            <a:xfrm>
              <a:off x="1604744" y="-126958"/>
              <a:ext cx="1223629" cy="1147850"/>
            </a:xfrm>
            <a:prstGeom prst="ellips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9" name="Oval 4"/>
            <p:cNvSpPr/>
            <p:nvPr/>
          </p:nvSpPr>
          <p:spPr>
            <a:xfrm>
              <a:off x="1783940" y="41141"/>
              <a:ext cx="865237" cy="81165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4000" dirty="0">
                  <a:latin typeface="+mj-lt"/>
                </a:rPr>
                <a:t>Health Coach</a:t>
              </a:r>
            </a:p>
          </p:txBody>
        </p:sp>
      </p:grpSp>
    </p:spTree>
    <p:extLst>
      <p:ext uri="{BB962C8B-B14F-4D97-AF65-F5344CB8AC3E}">
        <p14:creationId xmlns:p14="http://schemas.microsoft.com/office/powerpoint/2010/main" val="103792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82377" y="154367"/>
            <a:ext cx="10971609" cy="631244"/>
          </a:xfrm>
        </p:spPr>
        <p:txBody>
          <a:bodyPr>
            <a:normAutofit/>
          </a:bodyPr>
          <a:lstStyle/>
          <a:p>
            <a:r>
              <a:rPr lang="en-US" sz="2800" dirty="0"/>
              <a:t>THE HEALTH COACH</a:t>
            </a:r>
          </a:p>
        </p:txBody>
      </p:sp>
      <p:pic>
        <p:nvPicPr>
          <p:cNvPr id="109570" name="Picture 2" descr="ICONS 36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9657" y="2264365"/>
            <a:ext cx="1519733" cy="154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571" name="Picture 3" descr="ICONS 36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808" y="2264366"/>
            <a:ext cx="1525109" cy="1545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572" name="Picture 4" descr="ICONS 34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107" y="2264365"/>
            <a:ext cx="1526453" cy="154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3" name="AutoShape 5"/>
          <p:cNvSpPr>
            <a:spLocks/>
          </p:cNvSpPr>
          <p:nvPr/>
        </p:nvSpPr>
        <p:spPr bwMode="auto">
          <a:xfrm>
            <a:off x="3363170" y="4192488"/>
            <a:ext cx="716607"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b="1" dirty="0">
                <a:solidFill>
                  <a:schemeClr val="accent6">
                    <a:lumMod val="50000"/>
                  </a:schemeClr>
                </a:solidFill>
                <a:latin typeface="+mj-lt"/>
                <a:ea typeface="Gill Sans" charset="0"/>
                <a:cs typeface="Gill Sans" charset="0"/>
                <a:sym typeface="Gill Sans" charset="0"/>
              </a:rPr>
              <a:t>Plan</a:t>
            </a:r>
            <a:endParaRPr lang="en-US" sz="2400" b="1" dirty="0">
              <a:solidFill>
                <a:schemeClr val="accent6">
                  <a:lumMod val="50000"/>
                </a:schemeClr>
              </a:solidFill>
              <a:latin typeface="+mj-lt"/>
            </a:endParaRPr>
          </a:p>
        </p:txBody>
      </p:sp>
      <p:sp>
        <p:nvSpPr>
          <p:cNvPr id="109574" name="AutoShape 6"/>
          <p:cNvSpPr>
            <a:spLocks/>
          </p:cNvSpPr>
          <p:nvPr/>
        </p:nvSpPr>
        <p:spPr bwMode="auto">
          <a:xfrm>
            <a:off x="5568182" y="4176014"/>
            <a:ext cx="1391915"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b="1" dirty="0">
                <a:solidFill>
                  <a:schemeClr val="accent6">
                    <a:lumMod val="50000"/>
                  </a:schemeClr>
                </a:solidFill>
                <a:latin typeface="+mj-lt"/>
                <a:ea typeface="Gill Sans" charset="0"/>
                <a:cs typeface="Gill Sans" charset="0"/>
                <a:sym typeface="Gill Sans" charset="0"/>
              </a:rPr>
              <a:t>Motivate</a:t>
            </a:r>
            <a:endParaRPr lang="en-US" sz="2400" b="1" dirty="0">
              <a:solidFill>
                <a:schemeClr val="accent6">
                  <a:lumMod val="50000"/>
                </a:schemeClr>
              </a:solidFill>
              <a:latin typeface="+mj-lt"/>
            </a:endParaRPr>
          </a:p>
        </p:txBody>
      </p:sp>
      <p:sp>
        <p:nvSpPr>
          <p:cNvPr id="109575" name="AutoShape 7"/>
          <p:cNvSpPr>
            <a:spLocks/>
          </p:cNvSpPr>
          <p:nvPr/>
        </p:nvSpPr>
        <p:spPr bwMode="auto">
          <a:xfrm>
            <a:off x="7680176" y="4192488"/>
            <a:ext cx="2106290"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b="1" dirty="0">
                <a:solidFill>
                  <a:schemeClr val="accent6">
                    <a:lumMod val="50000"/>
                  </a:schemeClr>
                </a:solidFill>
                <a:latin typeface="+mj-lt"/>
                <a:ea typeface="Gill Sans" charset="0"/>
                <a:cs typeface="Gill Sans" charset="0"/>
                <a:sym typeface="Gill Sans" charset="0"/>
              </a:rPr>
              <a:t>Communicate</a:t>
            </a:r>
            <a:endParaRPr lang="en-US" sz="2400" b="1" dirty="0">
              <a:solidFill>
                <a:schemeClr val="accent6">
                  <a:lumMod val="50000"/>
                </a:schemeClr>
              </a:solidFill>
              <a:latin typeface="+mj-lt"/>
            </a:endParaRPr>
          </a:p>
        </p:txBody>
      </p:sp>
    </p:spTree>
    <p:extLst>
      <p:ext uri="{BB962C8B-B14F-4D97-AF65-F5344CB8AC3E}">
        <p14:creationId xmlns:p14="http://schemas.microsoft.com/office/powerpoint/2010/main" val="2368494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69"/>
                                        </p:tgtEl>
                                        <p:attrNameLst>
                                          <p:attrName>style.visibility</p:attrName>
                                        </p:attrNameLst>
                                      </p:cBhvr>
                                      <p:to>
                                        <p:strVal val="visible"/>
                                      </p:to>
                                    </p:set>
                                    <p:anim calcmode="lin" valueType="num">
                                      <p:cBhvr additive="base">
                                        <p:cTn id="7" dur="500" fill="hold"/>
                                        <p:tgtEl>
                                          <p:spTgt spid="109569"/>
                                        </p:tgtEl>
                                        <p:attrNameLst>
                                          <p:attrName>ppt_x</p:attrName>
                                        </p:attrNameLst>
                                      </p:cBhvr>
                                      <p:tavLst>
                                        <p:tav tm="0">
                                          <p:val>
                                            <p:strVal val="#ppt_x"/>
                                          </p:val>
                                        </p:tav>
                                        <p:tav tm="100000">
                                          <p:val>
                                            <p:strVal val="#ppt_x"/>
                                          </p:val>
                                        </p:tav>
                                      </p:tavLst>
                                    </p:anim>
                                    <p:anim calcmode="lin" valueType="num">
                                      <p:cBhvr additive="base">
                                        <p:cTn id="8" dur="500" fill="hold"/>
                                        <p:tgtEl>
                                          <p:spTgt spid="1095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gtEl>
                                        <p:attrNameLst>
                                          <p:attrName>style.visibility</p:attrName>
                                        </p:attrNameLst>
                                      </p:cBhvr>
                                      <p:to>
                                        <p:strVal val="visible"/>
                                      </p:to>
                                    </p:set>
                                    <p:anim calcmode="lin" valueType="num">
                                      <p:cBhvr additive="base">
                                        <p:cTn id="13" dur="500" fill="hold"/>
                                        <p:tgtEl>
                                          <p:spTgt spid="109570"/>
                                        </p:tgtEl>
                                        <p:attrNameLst>
                                          <p:attrName>ppt_x</p:attrName>
                                        </p:attrNameLst>
                                      </p:cBhvr>
                                      <p:tavLst>
                                        <p:tav tm="0">
                                          <p:val>
                                            <p:strVal val="#ppt_x"/>
                                          </p:val>
                                        </p:tav>
                                        <p:tav tm="100000">
                                          <p:val>
                                            <p:strVal val="#ppt_x"/>
                                          </p:val>
                                        </p:tav>
                                      </p:tavLst>
                                    </p:anim>
                                    <p:anim calcmode="lin" valueType="num">
                                      <p:cBhvr additive="base">
                                        <p:cTn id="14" dur="500" fill="hold"/>
                                        <p:tgtEl>
                                          <p:spTgt spid="10957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9573"/>
                                        </p:tgtEl>
                                        <p:attrNameLst>
                                          <p:attrName>style.visibility</p:attrName>
                                        </p:attrNameLst>
                                      </p:cBhvr>
                                      <p:to>
                                        <p:strVal val="visible"/>
                                      </p:to>
                                    </p:set>
                                    <p:anim calcmode="lin" valueType="num">
                                      <p:cBhvr additive="base">
                                        <p:cTn id="17" dur="500" fill="hold"/>
                                        <p:tgtEl>
                                          <p:spTgt spid="109573"/>
                                        </p:tgtEl>
                                        <p:attrNameLst>
                                          <p:attrName>ppt_x</p:attrName>
                                        </p:attrNameLst>
                                      </p:cBhvr>
                                      <p:tavLst>
                                        <p:tav tm="0">
                                          <p:val>
                                            <p:strVal val="#ppt_x"/>
                                          </p:val>
                                        </p:tav>
                                        <p:tav tm="100000">
                                          <p:val>
                                            <p:strVal val="#ppt_x"/>
                                          </p:val>
                                        </p:tav>
                                      </p:tavLst>
                                    </p:anim>
                                    <p:anim calcmode="lin" valueType="num">
                                      <p:cBhvr additive="base">
                                        <p:cTn id="18"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9571"/>
                                        </p:tgtEl>
                                        <p:attrNameLst>
                                          <p:attrName>style.visibility</p:attrName>
                                        </p:attrNameLst>
                                      </p:cBhvr>
                                      <p:to>
                                        <p:strVal val="visible"/>
                                      </p:to>
                                    </p:set>
                                    <p:anim calcmode="lin" valueType="num">
                                      <p:cBhvr additive="base">
                                        <p:cTn id="23" dur="500" fill="hold"/>
                                        <p:tgtEl>
                                          <p:spTgt spid="109571"/>
                                        </p:tgtEl>
                                        <p:attrNameLst>
                                          <p:attrName>ppt_x</p:attrName>
                                        </p:attrNameLst>
                                      </p:cBhvr>
                                      <p:tavLst>
                                        <p:tav tm="0">
                                          <p:val>
                                            <p:strVal val="#ppt_x"/>
                                          </p:val>
                                        </p:tav>
                                        <p:tav tm="100000">
                                          <p:val>
                                            <p:strVal val="#ppt_x"/>
                                          </p:val>
                                        </p:tav>
                                      </p:tavLst>
                                    </p:anim>
                                    <p:anim calcmode="lin" valueType="num">
                                      <p:cBhvr additive="base">
                                        <p:cTn id="24" dur="500" fill="hold"/>
                                        <p:tgtEl>
                                          <p:spTgt spid="1095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9574"/>
                                        </p:tgtEl>
                                        <p:attrNameLst>
                                          <p:attrName>style.visibility</p:attrName>
                                        </p:attrNameLst>
                                      </p:cBhvr>
                                      <p:to>
                                        <p:strVal val="visible"/>
                                      </p:to>
                                    </p:set>
                                    <p:anim calcmode="lin" valueType="num">
                                      <p:cBhvr additive="base">
                                        <p:cTn id="27" dur="500" fill="hold"/>
                                        <p:tgtEl>
                                          <p:spTgt spid="109574"/>
                                        </p:tgtEl>
                                        <p:attrNameLst>
                                          <p:attrName>ppt_x</p:attrName>
                                        </p:attrNameLst>
                                      </p:cBhvr>
                                      <p:tavLst>
                                        <p:tav tm="0">
                                          <p:val>
                                            <p:strVal val="#ppt_x"/>
                                          </p:val>
                                        </p:tav>
                                        <p:tav tm="100000">
                                          <p:val>
                                            <p:strVal val="#ppt_x"/>
                                          </p:val>
                                        </p:tav>
                                      </p:tavLst>
                                    </p:anim>
                                    <p:anim calcmode="lin" valueType="num">
                                      <p:cBhvr additive="base">
                                        <p:cTn id="28" dur="500" fill="hold"/>
                                        <p:tgtEl>
                                          <p:spTgt spid="1095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9572"/>
                                        </p:tgtEl>
                                        <p:attrNameLst>
                                          <p:attrName>style.visibility</p:attrName>
                                        </p:attrNameLst>
                                      </p:cBhvr>
                                      <p:to>
                                        <p:strVal val="visible"/>
                                      </p:to>
                                    </p:set>
                                    <p:anim calcmode="lin" valueType="num">
                                      <p:cBhvr additive="base">
                                        <p:cTn id="33" dur="500" fill="hold"/>
                                        <p:tgtEl>
                                          <p:spTgt spid="109572"/>
                                        </p:tgtEl>
                                        <p:attrNameLst>
                                          <p:attrName>ppt_x</p:attrName>
                                        </p:attrNameLst>
                                      </p:cBhvr>
                                      <p:tavLst>
                                        <p:tav tm="0">
                                          <p:val>
                                            <p:strVal val="#ppt_x"/>
                                          </p:val>
                                        </p:tav>
                                        <p:tav tm="100000">
                                          <p:val>
                                            <p:strVal val="#ppt_x"/>
                                          </p:val>
                                        </p:tav>
                                      </p:tavLst>
                                    </p:anim>
                                    <p:anim calcmode="lin" valueType="num">
                                      <p:cBhvr additive="base">
                                        <p:cTn id="34" dur="500" fill="hold"/>
                                        <p:tgtEl>
                                          <p:spTgt spid="10957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9575"/>
                                        </p:tgtEl>
                                        <p:attrNameLst>
                                          <p:attrName>style.visibility</p:attrName>
                                        </p:attrNameLst>
                                      </p:cBhvr>
                                      <p:to>
                                        <p:strVal val="visible"/>
                                      </p:to>
                                    </p:set>
                                    <p:anim calcmode="lin" valueType="num">
                                      <p:cBhvr additive="base">
                                        <p:cTn id="37" dur="500" fill="hold"/>
                                        <p:tgtEl>
                                          <p:spTgt spid="109575"/>
                                        </p:tgtEl>
                                        <p:attrNameLst>
                                          <p:attrName>ppt_x</p:attrName>
                                        </p:attrNameLst>
                                      </p:cBhvr>
                                      <p:tavLst>
                                        <p:tav tm="0">
                                          <p:val>
                                            <p:strVal val="#ppt_x"/>
                                          </p:val>
                                        </p:tav>
                                        <p:tav tm="100000">
                                          <p:val>
                                            <p:strVal val="#ppt_x"/>
                                          </p:val>
                                        </p:tav>
                                      </p:tavLst>
                                    </p:anim>
                                    <p:anim calcmode="lin" valueType="num">
                                      <p:cBhvr additive="base">
                                        <p:cTn id="38"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 grpId="0"/>
      <p:bldP spid="109573" grpId="0"/>
      <p:bldP spid="109574" grpId="0"/>
      <p:bldP spid="1095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descr="ICONS 36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2068466"/>
            <a:ext cx="1906262" cy="1936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4" name="AutoShape 2"/>
          <p:cNvSpPr>
            <a:spLocks/>
          </p:cNvSpPr>
          <p:nvPr/>
        </p:nvSpPr>
        <p:spPr bwMode="auto">
          <a:xfrm>
            <a:off x="2639616" y="4098354"/>
            <a:ext cx="864096"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b="1" dirty="0">
                <a:solidFill>
                  <a:schemeClr val="accent6">
                    <a:lumMod val="50000"/>
                  </a:schemeClr>
                </a:solidFill>
                <a:latin typeface="+mj-lt"/>
                <a:ea typeface="Gill Sans" charset="0"/>
                <a:cs typeface="Gill Sans" charset="0"/>
                <a:sym typeface="Gill Sans" charset="0"/>
              </a:rPr>
              <a:t>Plan</a:t>
            </a:r>
            <a:endParaRPr lang="en-US" sz="2400" b="1" dirty="0">
              <a:solidFill>
                <a:schemeClr val="accent6">
                  <a:lumMod val="50000"/>
                </a:schemeClr>
              </a:solidFill>
              <a:latin typeface="+mj-lt"/>
            </a:endParaRPr>
          </a:p>
        </p:txBody>
      </p:sp>
      <p:sp>
        <p:nvSpPr>
          <p:cNvPr id="110595" name="AutoShape 3"/>
          <p:cNvSpPr>
            <a:spLocks/>
          </p:cNvSpPr>
          <p:nvPr/>
        </p:nvSpPr>
        <p:spPr bwMode="auto">
          <a:xfrm>
            <a:off x="4151785" y="2051746"/>
            <a:ext cx="5980435" cy="1902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285750" indent="-285750">
              <a:buBlip>
                <a:blip r:embed="rId3"/>
              </a:buBlip>
            </a:pPr>
            <a:r>
              <a:rPr lang="en-US" sz="2400" dirty="0">
                <a:solidFill>
                  <a:schemeClr val="accent6">
                    <a:lumMod val="50000"/>
                  </a:schemeClr>
                </a:solidFill>
                <a:latin typeface="+mj-lt"/>
              </a:rPr>
              <a:t>Explain the health coaching program</a:t>
            </a:r>
          </a:p>
          <a:p>
            <a:pPr marL="285750" indent="-285750">
              <a:buBlip>
                <a:blip r:embed="rId3"/>
              </a:buBlip>
            </a:pPr>
            <a:endParaRPr lang="en-US" sz="2400" dirty="0">
              <a:solidFill>
                <a:schemeClr val="accent6">
                  <a:lumMod val="50000"/>
                </a:schemeClr>
              </a:solidFill>
              <a:latin typeface="+mj-lt"/>
            </a:endParaRPr>
          </a:p>
          <a:p>
            <a:pPr marL="285750" indent="-285750">
              <a:buBlip>
                <a:blip r:embed="rId3"/>
              </a:buBlip>
            </a:pPr>
            <a:r>
              <a:rPr lang="en-US" sz="2400" dirty="0">
                <a:solidFill>
                  <a:schemeClr val="accent6">
                    <a:lumMod val="50000"/>
                  </a:schemeClr>
                </a:solidFill>
                <a:latin typeface="+mj-lt"/>
              </a:rPr>
              <a:t>Develop Personalized Improvement Plan</a:t>
            </a:r>
          </a:p>
          <a:p>
            <a:pPr marL="285750" indent="-285750">
              <a:buBlip>
                <a:blip r:embed="rId3"/>
              </a:buBlip>
            </a:pPr>
            <a:endParaRPr lang="en-US" sz="2400" dirty="0">
              <a:solidFill>
                <a:schemeClr val="accent6">
                  <a:lumMod val="50000"/>
                </a:schemeClr>
              </a:solidFill>
              <a:latin typeface="+mj-lt"/>
            </a:endParaRPr>
          </a:p>
          <a:p>
            <a:pPr marL="285750" indent="-285750">
              <a:buBlip>
                <a:blip r:embed="rId3"/>
              </a:buBlip>
            </a:pPr>
            <a:r>
              <a:rPr lang="en-US" sz="2400" dirty="0">
                <a:solidFill>
                  <a:schemeClr val="accent6">
                    <a:lumMod val="50000"/>
                  </a:schemeClr>
                </a:solidFill>
                <a:latin typeface="+mj-lt"/>
              </a:rPr>
              <a:t>Establish clear health goals with timelines</a:t>
            </a:r>
          </a:p>
        </p:txBody>
      </p:sp>
    </p:spTree>
    <p:extLst>
      <p:ext uri="{BB962C8B-B14F-4D97-AF65-F5344CB8AC3E}">
        <p14:creationId xmlns:p14="http://schemas.microsoft.com/office/powerpoint/2010/main" val="4290707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3"/>
                                        </p:tgtEl>
                                        <p:attrNameLst>
                                          <p:attrName>style.visibility</p:attrName>
                                        </p:attrNameLst>
                                      </p:cBhvr>
                                      <p:to>
                                        <p:strVal val="visible"/>
                                      </p:to>
                                    </p:set>
                                    <p:anim calcmode="lin" valueType="num">
                                      <p:cBhvr additive="base">
                                        <p:cTn id="7" dur="500" fill="hold"/>
                                        <p:tgtEl>
                                          <p:spTgt spid="110593"/>
                                        </p:tgtEl>
                                        <p:attrNameLst>
                                          <p:attrName>ppt_x</p:attrName>
                                        </p:attrNameLst>
                                      </p:cBhvr>
                                      <p:tavLst>
                                        <p:tav tm="0">
                                          <p:val>
                                            <p:strVal val="#ppt_x"/>
                                          </p:val>
                                        </p:tav>
                                        <p:tav tm="100000">
                                          <p:val>
                                            <p:strVal val="#ppt_x"/>
                                          </p:val>
                                        </p:tav>
                                      </p:tavLst>
                                    </p:anim>
                                    <p:anim calcmode="lin" valueType="num">
                                      <p:cBhvr additive="base">
                                        <p:cTn id="8" dur="500" fill="hold"/>
                                        <p:tgtEl>
                                          <p:spTgt spid="1105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594"/>
                                        </p:tgtEl>
                                        <p:attrNameLst>
                                          <p:attrName>style.visibility</p:attrName>
                                        </p:attrNameLst>
                                      </p:cBhvr>
                                      <p:to>
                                        <p:strVal val="visible"/>
                                      </p:to>
                                    </p:set>
                                    <p:anim calcmode="lin" valueType="num">
                                      <p:cBhvr additive="base">
                                        <p:cTn id="11" dur="500" fill="hold"/>
                                        <p:tgtEl>
                                          <p:spTgt spid="110594"/>
                                        </p:tgtEl>
                                        <p:attrNameLst>
                                          <p:attrName>ppt_x</p:attrName>
                                        </p:attrNameLst>
                                      </p:cBhvr>
                                      <p:tavLst>
                                        <p:tav tm="0">
                                          <p:val>
                                            <p:strVal val="#ppt_x"/>
                                          </p:val>
                                        </p:tav>
                                        <p:tav tm="100000">
                                          <p:val>
                                            <p:strVal val="#ppt_x"/>
                                          </p:val>
                                        </p:tav>
                                      </p:tavLst>
                                    </p:anim>
                                    <p:anim calcmode="lin" valueType="num">
                                      <p:cBhvr additive="base">
                                        <p:cTn id="12" dur="500" fill="hold"/>
                                        <p:tgtEl>
                                          <p:spTgt spid="1105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0595">
                                            <p:txEl>
                                              <p:pRg st="0" end="0"/>
                                            </p:txEl>
                                          </p:spTgt>
                                        </p:tgtEl>
                                        <p:attrNameLst>
                                          <p:attrName>style.visibility</p:attrName>
                                        </p:attrNameLst>
                                      </p:cBhvr>
                                      <p:to>
                                        <p:strVal val="visible"/>
                                      </p:to>
                                    </p:set>
                                    <p:anim calcmode="lin" valueType="num">
                                      <p:cBhvr additive="base">
                                        <p:cTn id="1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0595">
                                            <p:txEl>
                                              <p:pRg st="2" end="2"/>
                                            </p:txEl>
                                          </p:spTgt>
                                        </p:tgtEl>
                                        <p:attrNameLst>
                                          <p:attrName>style.visibility</p:attrName>
                                        </p:attrNameLst>
                                      </p:cBhvr>
                                      <p:to>
                                        <p:strVal val="visible"/>
                                      </p:to>
                                    </p:set>
                                    <p:anim calcmode="lin" valueType="num">
                                      <p:cBhvr additive="base">
                                        <p:cTn id="23"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0595">
                                            <p:txEl>
                                              <p:pRg st="4" end="4"/>
                                            </p:txEl>
                                          </p:spTgt>
                                        </p:tgtEl>
                                        <p:attrNameLst>
                                          <p:attrName>style.visibility</p:attrName>
                                        </p:attrNameLst>
                                      </p:cBhvr>
                                      <p:to>
                                        <p:strVal val="visible"/>
                                      </p:to>
                                    </p:set>
                                    <p:anim calcmode="lin" valueType="num">
                                      <p:cBhvr additive="base">
                                        <p:cTn id="29"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1"/>
          <p:cNvSpPr>
            <a:spLocks/>
          </p:cNvSpPr>
          <p:nvPr/>
        </p:nvSpPr>
        <p:spPr bwMode="auto">
          <a:xfrm>
            <a:off x="4367809" y="2276873"/>
            <a:ext cx="5582469" cy="1902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42900" indent="-342900">
              <a:buBlip>
                <a:blip r:embed="rId2"/>
              </a:buBlip>
            </a:pPr>
            <a:r>
              <a:rPr lang="en-US" sz="2400" dirty="0">
                <a:solidFill>
                  <a:schemeClr val="accent6">
                    <a:lumMod val="50000"/>
                  </a:schemeClr>
                </a:solidFill>
                <a:latin typeface="+mj-lt"/>
              </a:rPr>
              <a:t>Keep Track of Health Status</a:t>
            </a:r>
          </a:p>
          <a:p>
            <a:pPr marL="342900" indent="-342900">
              <a:buBlip>
                <a:blip r:embed="rId2"/>
              </a:buBlip>
            </a:pPr>
            <a:endParaRPr lang="en-US" sz="2400" dirty="0">
              <a:solidFill>
                <a:schemeClr val="accent6">
                  <a:lumMod val="50000"/>
                </a:schemeClr>
              </a:solidFill>
              <a:latin typeface="+mj-lt"/>
            </a:endParaRPr>
          </a:p>
          <a:p>
            <a:pPr marL="342900" indent="-342900">
              <a:buBlip>
                <a:blip r:embed="rId2"/>
              </a:buBlip>
            </a:pPr>
            <a:r>
              <a:rPr lang="en-US" sz="2400" dirty="0">
                <a:solidFill>
                  <a:schemeClr val="accent6">
                    <a:lumMod val="50000"/>
                  </a:schemeClr>
                </a:solidFill>
                <a:latin typeface="+mj-lt"/>
              </a:rPr>
              <a:t>Provide reminders on wellness tests</a:t>
            </a:r>
          </a:p>
          <a:p>
            <a:pPr marL="342900" indent="-342900">
              <a:buBlip>
                <a:blip r:embed="rId2"/>
              </a:buBlip>
            </a:pPr>
            <a:endParaRPr lang="en-US" sz="2400" dirty="0">
              <a:solidFill>
                <a:schemeClr val="accent6">
                  <a:lumMod val="50000"/>
                </a:schemeClr>
              </a:solidFill>
              <a:latin typeface="+mj-lt"/>
            </a:endParaRPr>
          </a:p>
          <a:p>
            <a:pPr marL="342900" indent="-342900">
              <a:buBlip>
                <a:blip r:embed="rId2"/>
              </a:buBlip>
            </a:pPr>
            <a:r>
              <a:rPr lang="en-US" sz="2400" dirty="0">
                <a:solidFill>
                  <a:schemeClr val="accent6">
                    <a:lumMod val="50000"/>
                  </a:schemeClr>
                </a:solidFill>
                <a:latin typeface="+mj-lt"/>
              </a:rPr>
              <a:t>Update Health Pal on wellness program</a:t>
            </a:r>
          </a:p>
        </p:txBody>
      </p:sp>
      <p:pic>
        <p:nvPicPr>
          <p:cNvPr id="111618" name="Picture 2" descr="ICONS 36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1" y="2357685"/>
            <a:ext cx="1735289" cy="1756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19" name="AutoShape 3"/>
          <p:cNvSpPr>
            <a:spLocks/>
          </p:cNvSpPr>
          <p:nvPr/>
        </p:nvSpPr>
        <p:spPr bwMode="auto">
          <a:xfrm>
            <a:off x="2406924" y="4114377"/>
            <a:ext cx="1391915"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2200" b="1" dirty="0">
                <a:solidFill>
                  <a:schemeClr val="accent6">
                    <a:lumMod val="50000"/>
                  </a:schemeClr>
                </a:solidFill>
                <a:latin typeface="+mj-lt"/>
                <a:ea typeface="Gill Sans" charset="0"/>
                <a:cs typeface="Gill Sans" charset="0"/>
                <a:sym typeface="Gill Sans" charset="0"/>
              </a:rPr>
              <a:t>Motivate</a:t>
            </a:r>
            <a:endParaRPr lang="en-US" sz="2200" b="1" dirty="0">
              <a:solidFill>
                <a:schemeClr val="accent6">
                  <a:lumMod val="50000"/>
                </a:schemeClr>
              </a:solidFill>
              <a:latin typeface="+mj-lt"/>
            </a:endParaRPr>
          </a:p>
        </p:txBody>
      </p:sp>
    </p:spTree>
    <p:extLst>
      <p:ext uri="{BB962C8B-B14F-4D97-AF65-F5344CB8AC3E}">
        <p14:creationId xmlns:p14="http://schemas.microsoft.com/office/powerpoint/2010/main" val="3549144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ppt_x"/>
                                          </p:val>
                                        </p:tav>
                                        <p:tav tm="100000">
                                          <p:val>
                                            <p:strVal val="#ppt_x"/>
                                          </p:val>
                                        </p:tav>
                                      </p:tavLst>
                                    </p:anim>
                                    <p:anim calcmode="lin" valueType="num">
                                      <p:cBhvr additive="base">
                                        <p:cTn id="8" dur="500" fill="hold"/>
                                        <p:tgtEl>
                                          <p:spTgt spid="1116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619"/>
                                        </p:tgtEl>
                                        <p:attrNameLst>
                                          <p:attrName>style.visibility</p:attrName>
                                        </p:attrNameLst>
                                      </p:cBhvr>
                                      <p:to>
                                        <p:strVal val="visible"/>
                                      </p:to>
                                    </p:set>
                                    <p:anim calcmode="lin" valueType="num">
                                      <p:cBhvr additive="base">
                                        <p:cTn id="11" dur="500" fill="hold"/>
                                        <p:tgtEl>
                                          <p:spTgt spid="111619"/>
                                        </p:tgtEl>
                                        <p:attrNameLst>
                                          <p:attrName>ppt_x</p:attrName>
                                        </p:attrNameLst>
                                      </p:cBhvr>
                                      <p:tavLst>
                                        <p:tav tm="0">
                                          <p:val>
                                            <p:strVal val="#ppt_x"/>
                                          </p:val>
                                        </p:tav>
                                        <p:tav tm="100000">
                                          <p:val>
                                            <p:strVal val="#ppt_x"/>
                                          </p:val>
                                        </p:tav>
                                      </p:tavLst>
                                    </p:anim>
                                    <p:anim calcmode="lin" valueType="num">
                                      <p:cBhvr additive="base">
                                        <p:cTn id="12" dur="500" fill="hold"/>
                                        <p:tgtEl>
                                          <p:spTgt spid="1116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1617">
                                            <p:txEl>
                                              <p:pRg st="0" end="0"/>
                                            </p:txEl>
                                          </p:spTgt>
                                        </p:tgtEl>
                                        <p:attrNameLst>
                                          <p:attrName>style.visibility</p:attrName>
                                        </p:attrNameLst>
                                      </p:cBhvr>
                                      <p:to>
                                        <p:strVal val="visible"/>
                                      </p:to>
                                    </p:set>
                                    <p:anim calcmode="lin" valueType="num">
                                      <p:cBhvr additive="base">
                                        <p:cTn id="17" dur="500" fill="hold"/>
                                        <p:tgtEl>
                                          <p:spTgt spid="1116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617">
                                            <p:txEl>
                                              <p:pRg st="2" end="2"/>
                                            </p:txEl>
                                          </p:spTgt>
                                        </p:tgtEl>
                                        <p:attrNameLst>
                                          <p:attrName>style.visibility</p:attrName>
                                        </p:attrNameLst>
                                      </p:cBhvr>
                                      <p:to>
                                        <p:strVal val="visible"/>
                                      </p:to>
                                    </p:set>
                                    <p:anim calcmode="lin" valueType="num">
                                      <p:cBhvr additive="base">
                                        <p:cTn id="23" dur="500" fill="hold"/>
                                        <p:tgtEl>
                                          <p:spTgt spid="11161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6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1617">
                                            <p:txEl>
                                              <p:pRg st="4" end="4"/>
                                            </p:txEl>
                                          </p:spTgt>
                                        </p:tgtEl>
                                        <p:attrNameLst>
                                          <p:attrName>style.visibility</p:attrName>
                                        </p:attrNameLst>
                                      </p:cBhvr>
                                      <p:to>
                                        <p:strVal val="visible"/>
                                      </p:to>
                                    </p:set>
                                    <p:anim calcmode="lin" valueType="num">
                                      <p:cBhvr additive="base">
                                        <p:cTn id="29" dur="500" fill="hold"/>
                                        <p:tgtEl>
                                          <p:spTgt spid="1116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16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 grpId="0" build="p"/>
      <p:bldP spid="1116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AutoShape 1"/>
          <p:cNvSpPr>
            <a:spLocks/>
          </p:cNvSpPr>
          <p:nvPr/>
        </p:nvSpPr>
        <p:spPr bwMode="auto">
          <a:xfrm>
            <a:off x="4839148" y="1745754"/>
            <a:ext cx="5073277" cy="3699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42900" indent="-342900">
              <a:buBlip>
                <a:blip r:embed="rId2"/>
              </a:buBlip>
            </a:pPr>
            <a:r>
              <a:rPr lang="en-US" sz="2400" dirty="0">
                <a:solidFill>
                  <a:schemeClr val="accent6">
                    <a:lumMod val="50000"/>
                  </a:schemeClr>
                </a:solidFill>
                <a:latin typeface="+mj-lt"/>
              </a:rPr>
              <a:t>E-Mail</a:t>
            </a:r>
          </a:p>
          <a:p>
            <a:pPr marL="342900" indent="-342900">
              <a:buBlip>
                <a:blip r:embed="rId2"/>
              </a:buBlip>
            </a:pPr>
            <a:endParaRPr lang="en-US" sz="2400" dirty="0">
              <a:solidFill>
                <a:schemeClr val="accent6">
                  <a:lumMod val="50000"/>
                </a:schemeClr>
              </a:solidFill>
              <a:latin typeface="+mj-lt"/>
            </a:endParaRPr>
          </a:p>
          <a:p>
            <a:pPr marL="342900" indent="-342900">
              <a:buBlip>
                <a:blip r:embed="rId2"/>
              </a:buBlip>
            </a:pPr>
            <a:r>
              <a:rPr lang="en-US" sz="2400" dirty="0" smtClean="0">
                <a:solidFill>
                  <a:schemeClr val="accent6">
                    <a:lumMod val="50000"/>
                  </a:schemeClr>
                </a:solidFill>
                <a:latin typeface="+mj-lt"/>
              </a:rPr>
              <a:t>Advice on (through monthly calls): </a:t>
            </a:r>
            <a:endParaRPr lang="en-US" sz="2400" dirty="0">
              <a:solidFill>
                <a:schemeClr val="accent6">
                  <a:lumMod val="50000"/>
                </a:schemeClr>
              </a:solidFill>
              <a:latin typeface="+mj-lt"/>
            </a:endParaRPr>
          </a:p>
          <a:p>
            <a:pPr algn="l"/>
            <a:r>
              <a:rPr lang="en-US" sz="2400" dirty="0">
                <a:solidFill>
                  <a:schemeClr val="accent6">
                    <a:lumMod val="50000"/>
                  </a:schemeClr>
                </a:solidFill>
                <a:latin typeface="+mj-lt"/>
              </a:rPr>
              <a:t>	Diet</a:t>
            </a:r>
          </a:p>
          <a:p>
            <a:pPr algn="l"/>
            <a:r>
              <a:rPr lang="en-US" sz="2400" dirty="0">
                <a:solidFill>
                  <a:schemeClr val="accent6">
                    <a:lumMod val="50000"/>
                  </a:schemeClr>
                </a:solidFill>
                <a:latin typeface="+mj-lt"/>
              </a:rPr>
              <a:t>	Exercise</a:t>
            </a:r>
          </a:p>
          <a:p>
            <a:pPr algn="l"/>
            <a:r>
              <a:rPr lang="en-US" sz="2400" dirty="0">
                <a:solidFill>
                  <a:schemeClr val="accent6">
                    <a:lumMod val="50000"/>
                  </a:schemeClr>
                </a:solidFill>
                <a:latin typeface="+mj-lt"/>
              </a:rPr>
              <a:t>	Lifestyle and Health </a:t>
            </a:r>
            <a:endParaRPr lang="en-US" sz="2400" dirty="0" smtClean="0">
              <a:solidFill>
                <a:schemeClr val="accent6">
                  <a:lumMod val="50000"/>
                </a:schemeClr>
              </a:solidFill>
              <a:latin typeface="+mj-lt"/>
            </a:endParaRPr>
          </a:p>
          <a:p>
            <a:pPr algn="l"/>
            <a:endParaRPr lang="en-US" sz="2400" dirty="0">
              <a:solidFill>
                <a:schemeClr val="accent6">
                  <a:lumMod val="50000"/>
                </a:schemeClr>
              </a:solidFill>
              <a:latin typeface="+mj-lt"/>
            </a:endParaRPr>
          </a:p>
          <a:p>
            <a:pPr marL="342900" indent="-342900">
              <a:buBlip>
                <a:blip r:embed="rId2"/>
              </a:buBlip>
            </a:pPr>
            <a:r>
              <a:rPr lang="en-US" sz="2400" dirty="0">
                <a:solidFill>
                  <a:schemeClr val="accent6">
                    <a:lumMod val="50000"/>
                  </a:schemeClr>
                </a:solidFill>
                <a:latin typeface="+mj-lt"/>
              </a:rPr>
              <a:t>Behavior</a:t>
            </a:r>
          </a:p>
          <a:p>
            <a:pPr algn="l"/>
            <a:r>
              <a:rPr lang="en-US" sz="2400" dirty="0">
                <a:solidFill>
                  <a:schemeClr val="accent6">
                    <a:lumMod val="50000"/>
                  </a:schemeClr>
                </a:solidFill>
                <a:latin typeface="+mj-lt"/>
              </a:rPr>
              <a:t>	Medical Assistance</a:t>
            </a:r>
          </a:p>
          <a:p>
            <a:pPr algn="l"/>
            <a:endParaRPr lang="en-US" sz="2400" dirty="0" smtClean="0">
              <a:solidFill>
                <a:schemeClr val="accent6">
                  <a:lumMod val="50000"/>
                </a:schemeClr>
              </a:solidFill>
              <a:latin typeface="+mj-lt"/>
            </a:endParaRPr>
          </a:p>
          <a:p>
            <a:pPr marL="342900" indent="-342900">
              <a:buBlip>
                <a:blip r:embed="rId2"/>
              </a:buBlip>
            </a:pPr>
            <a:r>
              <a:rPr lang="en-US" sz="2400" dirty="0" smtClean="0">
                <a:solidFill>
                  <a:schemeClr val="accent6">
                    <a:lumMod val="50000"/>
                  </a:schemeClr>
                </a:solidFill>
                <a:latin typeface="+mj-lt"/>
              </a:rPr>
              <a:t>Newsletter</a:t>
            </a:r>
            <a:endParaRPr lang="en-US" sz="2400" dirty="0">
              <a:solidFill>
                <a:schemeClr val="accent6">
                  <a:lumMod val="50000"/>
                </a:schemeClr>
              </a:solidFill>
              <a:latin typeface="+mj-lt"/>
            </a:endParaRPr>
          </a:p>
        </p:txBody>
      </p:sp>
      <p:pic>
        <p:nvPicPr>
          <p:cNvPr id="113666" name="Picture 2" descr="ICONS 3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568" y="2393334"/>
            <a:ext cx="1735882" cy="1755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67" name="AutoShape 3"/>
          <p:cNvSpPr>
            <a:spLocks/>
          </p:cNvSpPr>
          <p:nvPr/>
        </p:nvSpPr>
        <p:spPr bwMode="auto">
          <a:xfrm>
            <a:off x="2127870" y="4211464"/>
            <a:ext cx="2106290" cy="410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2200" b="1" dirty="0">
                <a:solidFill>
                  <a:schemeClr val="accent6">
                    <a:lumMod val="50000"/>
                  </a:schemeClr>
                </a:solidFill>
                <a:latin typeface="+mj-lt"/>
                <a:ea typeface="Gill Sans" charset="0"/>
                <a:cs typeface="Gill Sans" charset="0"/>
                <a:sym typeface="Gill Sans" charset="0"/>
              </a:rPr>
              <a:t>Communicate</a:t>
            </a:r>
            <a:endParaRPr lang="en-US" sz="2200" dirty="0">
              <a:solidFill>
                <a:schemeClr val="accent6">
                  <a:lumMod val="50000"/>
                </a:schemeClr>
              </a:solidFill>
              <a:latin typeface="+mj-lt"/>
            </a:endParaRPr>
          </a:p>
        </p:txBody>
      </p:sp>
    </p:spTree>
    <p:extLst>
      <p:ext uri="{BB962C8B-B14F-4D97-AF65-F5344CB8AC3E}">
        <p14:creationId xmlns:p14="http://schemas.microsoft.com/office/powerpoint/2010/main" val="1025606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67"/>
                                        </p:tgtEl>
                                        <p:attrNameLst>
                                          <p:attrName>style.visibility</p:attrName>
                                        </p:attrNameLst>
                                      </p:cBhvr>
                                      <p:to>
                                        <p:strVal val="visible"/>
                                      </p:to>
                                    </p:set>
                                    <p:anim calcmode="lin" valueType="num">
                                      <p:cBhvr additive="base">
                                        <p:cTn id="11" dur="500" fill="hold"/>
                                        <p:tgtEl>
                                          <p:spTgt spid="113667"/>
                                        </p:tgtEl>
                                        <p:attrNameLst>
                                          <p:attrName>ppt_x</p:attrName>
                                        </p:attrNameLst>
                                      </p:cBhvr>
                                      <p:tavLst>
                                        <p:tav tm="0">
                                          <p:val>
                                            <p:strVal val="#ppt_x"/>
                                          </p:val>
                                        </p:tav>
                                        <p:tav tm="100000">
                                          <p:val>
                                            <p:strVal val="#ppt_x"/>
                                          </p:val>
                                        </p:tav>
                                      </p:tavLst>
                                    </p:anim>
                                    <p:anim calcmode="lin" valueType="num">
                                      <p:cBhvr additive="base">
                                        <p:cTn id="12"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3665">
                                            <p:txEl>
                                              <p:pRg st="0" end="0"/>
                                            </p:txEl>
                                          </p:spTgt>
                                        </p:tgtEl>
                                        <p:attrNameLst>
                                          <p:attrName>style.visibility</p:attrName>
                                        </p:attrNameLst>
                                      </p:cBhvr>
                                      <p:to>
                                        <p:strVal val="visible"/>
                                      </p:to>
                                    </p:set>
                                    <p:anim calcmode="lin" valueType="num">
                                      <p:cBhvr additive="base">
                                        <p:cTn id="17" dur="500" fill="hold"/>
                                        <p:tgtEl>
                                          <p:spTgt spid="11366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36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3665">
                                            <p:txEl>
                                              <p:pRg st="2" end="2"/>
                                            </p:txEl>
                                          </p:spTgt>
                                        </p:tgtEl>
                                        <p:attrNameLst>
                                          <p:attrName>style.visibility</p:attrName>
                                        </p:attrNameLst>
                                      </p:cBhvr>
                                      <p:to>
                                        <p:strVal val="visible"/>
                                      </p:to>
                                    </p:set>
                                    <p:anim calcmode="lin" valueType="num">
                                      <p:cBhvr additive="base">
                                        <p:cTn id="23" dur="500" fill="hold"/>
                                        <p:tgtEl>
                                          <p:spTgt spid="11366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36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3665">
                                            <p:txEl>
                                              <p:pRg st="3" end="3"/>
                                            </p:txEl>
                                          </p:spTgt>
                                        </p:tgtEl>
                                        <p:attrNameLst>
                                          <p:attrName>style.visibility</p:attrName>
                                        </p:attrNameLst>
                                      </p:cBhvr>
                                      <p:to>
                                        <p:strVal val="visible"/>
                                      </p:to>
                                    </p:set>
                                    <p:anim calcmode="lin" valueType="num">
                                      <p:cBhvr additive="base">
                                        <p:cTn id="29" dur="500" fill="hold"/>
                                        <p:tgtEl>
                                          <p:spTgt spid="11366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6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3665">
                                            <p:txEl>
                                              <p:pRg st="4" end="4"/>
                                            </p:txEl>
                                          </p:spTgt>
                                        </p:tgtEl>
                                        <p:attrNameLst>
                                          <p:attrName>style.visibility</p:attrName>
                                        </p:attrNameLst>
                                      </p:cBhvr>
                                      <p:to>
                                        <p:strVal val="visible"/>
                                      </p:to>
                                    </p:set>
                                    <p:anim calcmode="lin" valueType="num">
                                      <p:cBhvr additive="base">
                                        <p:cTn id="35" dur="500" fill="hold"/>
                                        <p:tgtEl>
                                          <p:spTgt spid="11366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36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3665">
                                            <p:txEl>
                                              <p:pRg st="5" end="5"/>
                                            </p:txEl>
                                          </p:spTgt>
                                        </p:tgtEl>
                                        <p:attrNameLst>
                                          <p:attrName>style.visibility</p:attrName>
                                        </p:attrNameLst>
                                      </p:cBhvr>
                                      <p:to>
                                        <p:strVal val="visible"/>
                                      </p:to>
                                    </p:set>
                                    <p:anim calcmode="lin" valueType="num">
                                      <p:cBhvr additive="base">
                                        <p:cTn id="41" dur="500" fill="hold"/>
                                        <p:tgtEl>
                                          <p:spTgt spid="11366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36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3665">
                                            <p:txEl>
                                              <p:pRg st="7" end="7"/>
                                            </p:txEl>
                                          </p:spTgt>
                                        </p:tgtEl>
                                        <p:attrNameLst>
                                          <p:attrName>style.visibility</p:attrName>
                                        </p:attrNameLst>
                                      </p:cBhvr>
                                      <p:to>
                                        <p:strVal val="visible"/>
                                      </p:to>
                                    </p:set>
                                    <p:anim calcmode="lin" valueType="num">
                                      <p:cBhvr additive="base">
                                        <p:cTn id="47" dur="500" fill="hold"/>
                                        <p:tgtEl>
                                          <p:spTgt spid="11366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366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3665">
                                            <p:txEl>
                                              <p:pRg st="8" end="8"/>
                                            </p:txEl>
                                          </p:spTgt>
                                        </p:tgtEl>
                                        <p:attrNameLst>
                                          <p:attrName>style.visibility</p:attrName>
                                        </p:attrNameLst>
                                      </p:cBhvr>
                                      <p:to>
                                        <p:strVal val="visible"/>
                                      </p:to>
                                    </p:set>
                                    <p:anim calcmode="lin" valueType="num">
                                      <p:cBhvr additive="base">
                                        <p:cTn id="53" dur="500" fill="hold"/>
                                        <p:tgtEl>
                                          <p:spTgt spid="11366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366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3665">
                                            <p:txEl>
                                              <p:pRg st="10" end="10"/>
                                            </p:txEl>
                                          </p:spTgt>
                                        </p:tgtEl>
                                        <p:attrNameLst>
                                          <p:attrName>style.visibility</p:attrName>
                                        </p:attrNameLst>
                                      </p:cBhvr>
                                      <p:to>
                                        <p:strVal val="visible"/>
                                      </p:to>
                                    </p:set>
                                    <p:anim calcmode="lin" valueType="num">
                                      <p:cBhvr additive="base">
                                        <p:cTn id="59" dur="500" fill="hold"/>
                                        <p:tgtEl>
                                          <p:spTgt spid="11366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366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build="p"/>
      <p:bldP spid="11366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8" y="180126"/>
            <a:ext cx="10971609" cy="708517"/>
          </a:xfrm>
        </p:spPr>
        <p:txBody>
          <a:bodyPr>
            <a:normAutofit/>
          </a:bodyPr>
          <a:lstStyle/>
          <a:p>
            <a:r>
              <a:rPr lang="en-US" dirty="0">
                <a:solidFill>
                  <a:schemeClr val="accent2"/>
                </a:solidFill>
                <a:effectLst/>
                <a:latin typeface="+mj-lt"/>
                <a:cs typeface="Calibri" pitchFamily="34" charset="0"/>
              </a:rPr>
              <a:t>Wellness Score</a:t>
            </a:r>
          </a:p>
        </p:txBody>
      </p:sp>
      <p:sp>
        <p:nvSpPr>
          <p:cNvPr id="8" name="Content Placeholder 2"/>
          <p:cNvSpPr>
            <a:spLocks noGrp="1"/>
          </p:cNvSpPr>
          <p:nvPr>
            <p:ph idx="4294967295"/>
          </p:nvPr>
        </p:nvSpPr>
        <p:spPr>
          <a:xfrm>
            <a:off x="0" y="889000"/>
            <a:ext cx="8002588" cy="977900"/>
          </a:xfrm>
        </p:spPr>
        <p:txBody>
          <a:bodyPr>
            <a:normAutofit/>
          </a:bodyPr>
          <a:lstStyle/>
          <a:p>
            <a:pPr>
              <a:buBlip>
                <a:blip r:embed="rId2"/>
              </a:buBlip>
            </a:pPr>
            <a:r>
              <a:rPr lang="en-US" sz="1800" b="1" dirty="0">
                <a:latin typeface="+mj-lt"/>
              </a:rPr>
              <a:t>Wellness Rater : </a:t>
            </a:r>
          </a:p>
          <a:p>
            <a:pPr lvl="0">
              <a:buNone/>
            </a:pPr>
            <a:r>
              <a:rPr lang="en-US" sz="1800" b="1" dirty="0">
                <a:latin typeface="+mj-lt"/>
              </a:rPr>
              <a:t> </a:t>
            </a:r>
            <a:r>
              <a:rPr lang="en-US" sz="1800" dirty="0" smtClean="0">
                <a:latin typeface="+mj-lt"/>
              </a:rPr>
              <a:t>Various </a:t>
            </a:r>
            <a:r>
              <a:rPr lang="en-US" sz="1800" dirty="0">
                <a:latin typeface="+mj-lt"/>
              </a:rPr>
              <a:t>parameters are evaluated in wellness test 1 &amp; wellness test 2, &amp; the wellness score </a:t>
            </a:r>
            <a:r>
              <a:rPr lang="en-US" sz="1800" dirty="0" smtClean="0">
                <a:latin typeface="+mj-lt"/>
              </a:rPr>
              <a:t>is calculated based </a:t>
            </a:r>
            <a:r>
              <a:rPr lang="en-US" sz="1800" dirty="0">
                <a:latin typeface="+mj-lt"/>
              </a:rPr>
              <a:t>on wellness rater.</a:t>
            </a:r>
          </a:p>
        </p:txBody>
      </p:sp>
      <p:graphicFrame>
        <p:nvGraphicFramePr>
          <p:cNvPr id="7" name="Content Placeholder 6"/>
          <p:cNvGraphicFramePr>
            <a:graphicFrameLocks/>
          </p:cNvGraphicFramePr>
          <p:nvPr>
            <p:extLst>
              <p:ext uri="{D42A27DB-BD31-4B8C-83A1-F6EECF244321}">
                <p14:modId xmlns:p14="http://schemas.microsoft.com/office/powerpoint/2010/main" val="499172136"/>
              </p:ext>
            </p:extLst>
          </p:nvPr>
        </p:nvGraphicFramePr>
        <p:xfrm>
          <a:off x="1894990" y="2248200"/>
          <a:ext cx="6480720" cy="2748592"/>
        </p:xfrm>
        <a:graphic>
          <a:graphicData uri="http://schemas.openxmlformats.org/drawingml/2006/table">
            <a:tbl>
              <a:tblPr firstRow="1">
                <a:effectLst>
                  <a:innerShdw blurRad="63500" dist="50800" dir="8100000">
                    <a:prstClr val="black">
                      <a:alpha val="50000"/>
                    </a:prstClr>
                  </a:innerShdw>
                </a:effectLst>
                <a:tableStyleId>{7E9639D4-E3E2-4D34-9284-5A2195B3D0D7}</a:tableStyleId>
              </a:tblPr>
              <a:tblGrid>
                <a:gridCol w="187220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222996">
                <a:tc gridSpan="5">
                  <a:txBody>
                    <a:bodyPr/>
                    <a:lstStyle/>
                    <a:p>
                      <a:pPr marL="457200" marR="0" algn="ctr">
                        <a:spcBef>
                          <a:spcPts val="0"/>
                        </a:spcBef>
                        <a:spcAft>
                          <a:spcPts val="0"/>
                        </a:spcAft>
                      </a:pPr>
                      <a:r>
                        <a:rPr lang="en-US" sz="1400" dirty="0" smtClean="0"/>
                        <a:t>WELLNESS RATER</a:t>
                      </a:r>
                      <a:endParaRPr lang="en-US" sz="1400" b="1" dirty="0">
                        <a:solidFill>
                          <a:schemeClr val="bg1"/>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3408">
                <a:tc>
                  <a:txBody>
                    <a:bodyPr/>
                    <a:lstStyle/>
                    <a:p>
                      <a:pPr marL="457200" marR="0" algn="l">
                        <a:spcBef>
                          <a:spcPts val="0"/>
                        </a:spcBef>
                        <a:spcAft>
                          <a:spcPts val="0"/>
                        </a:spcAft>
                      </a:pPr>
                      <a:r>
                        <a:rPr lang="en-US" sz="1400" dirty="0">
                          <a:solidFill>
                            <a:schemeClr val="accent6">
                              <a:lumMod val="50000"/>
                            </a:schemeClr>
                          </a:solidFill>
                        </a:rPr>
                        <a:t>Examination Type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457200" marR="0" algn="l">
                        <a:spcBef>
                          <a:spcPts val="0"/>
                        </a:spcBef>
                        <a:spcAft>
                          <a:spcPts val="0"/>
                        </a:spcAft>
                      </a:pPr>
                      <a:r>
                        <a:rPr lang="en-US" sz="1400" dirty="0" smtClean="0">
                          <a:solidFill>
                            <a:schemeClr val="accent6">
                              <a:lumMod val="50000"/>
                            </a:schemeClr>
                          </a:solidFill>
                        </a:rPr>
                        <a:t>         Reading</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457200" marR="0" algn="l">
                        <a:spcBef>
                          <a:spcPts val="0"/>
                        </a:spcBef>
                        <a:spcAft>
                          <a:spcPts val="0"/>
                        </a:spcAft>
                      </a:pPr>
                      <a:r>
                        <a:rPr lang="en-US" sz="1400" dirty="0" smtClean="0">
                          <a:solidFill>
                            <a:schemeClr val="accent6">
                              <a:lumMod val="50000"/>
                            </a:schemeClr>
                          </a:solidFill>
                        </a:rPr>
                        <a:t>     Score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1"/>
                  </a:ext>
                </a:extLst>
              </a:tr>
              <a:tr h="222996">
                <a:tc gridSpan="5">
                  <a:txBody>
                    <a:bodyPr/>
                    <a:lstStyle/>
                    <a:p>
                      <a:pPr marL="457200" marR="0" algn="ctr">
                        <a:spcBef>
                          <a:spcPts val="0"/>
                        </a:spcBef>
                        <a:spcAft>
                          <a:spcPts val="0"/>
                        </a:spcAft>
                      </a:pPr>
                      <a:r>
                        <a:rPr lang="en-US" sz="1400" dirty="0" smtClean="0">
                          <a:solidFill>
                            <a:schemeClr val="accent6">
                              <a:lumMod val="50000"/>
                            </a:schemeClr>
                          </a:solidFill>
                        </a:rPr>
                        <a:t>Wellness Test 1</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2996">
                <a:tc rowSpan="3">
                  <a:txBody>
                    <a:bodyPr/>
                    <a:lstStyle/>
                    <a:p>
                      <a:pPr marL="0" marR="0" algn="l">
                        <a:spcBef>
                          <a:spcPts val="0"/>
                        </a:spcBef>
                        <a:spcAft>
                          <a:spcPts val="0"/>
                        </a:spcAft>
                      </a:pPr>
                      <a:r>
                        <a:rPr lang="en-US" sz="1400" dirty="0">
                          <a:solidFill>
                            <a:schemeClr val="accent6">
                              <a:lumMod val="50000"/>
                            </a:schemeClr>
                          </a:solidFill>
                        </a:rPr>
                        <a:t>HbA1c </a:t>
                      </a:r>
                      <a:r>
                        <a:rPr lang="en-US" sz="1400" dirty="0" smtClean="0">
                          <a:solidFill>
                            <a:schemeClr val="accent6">
                              <a:lumMod val="50000"/>
                            </a:schemeClr>
                          </a:solidFill>
                        </a:rPr>
                        <a:t>(%)</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defTabSz="457200" rtl="0" eaLnBrk="1" latinLnBrk="0" hangingPunct="1">
                        <a:spcBef>
                          <a:spcPts val="0"/>
                        </a:spcBef>
                        <a:spcAft>
                          <a:spcPts val="0"/>
                        </a:spcAft>
                      </a:pPr>
                      <a:r>
                        <a:rPr lang="en-US" sz="1400" kern="1200" dirty="0" err="1">
                          <a:solidFill>
                            <a:schemeClr val="accent6">
                              <a:lumMod val="50000"/>
                            </a:schemeClr>
                          </a:solidFill>
                        </a:rPr>
                        <a:t>Upto</a:t>
                      </a:r>
                      <a:r>
                        <a:rPr lang="en-US" sz="1400" kern="1200" dirty="0">
                          <a:solidFill>
                            <a:schemeClr val="accent6">
                              <a:lumMod val="50000"/>
                            </a:schemeClr>
                          </a:solidFill>
                        </a:rPr>
                        <a:t> 5.99</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5</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3"/>
                  </a:ext>
                </a:extLst>
              </a:tr>
              <a:tr h="222996">
                <a:tc v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6.00 - 6.50</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2</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4"/>
                  </a:ext>
                </a:extLst>
              </a:tr>
              <a:tr h="222996">
                <a:tc v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6.51 – 8.00</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1</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5"/>
                  </a:ext>
                </a:extLst>
              </a:tr>
              <a:tr h="222996">
                <a:tc rowSpan="4">
                  <a:txBody>
                    <a:bodyPr/>
                    <a:lstStyle/>
                    <a:p>
                      <a:pPr marL="0" marR="0" algn="l">
                        <a:spcBef>
                          <a:spcPts val="0"/>
                        </a:spcBef>
                        <a:spcAft>
                          <a:spcPts val="0"/>
                        </a:spcAft>
                      </a:pPr>
                      <a:r>
                        <a:rPr lang="en-US" sz="1400" dirty="0">
                          <a:solidFill>
                            <a:schemeClr val="accent6">
                              <a:lumMod val="50000"/>
                            </a:schemeClr>
                          </a:solidFill>
                        </a:rPr>
                        <a:t>Blood </a:t>
                      </a:r>
                      <a:r>
                        <a:rPr lang="en-US" sz="1400" dirty="0" smtClean="0">
                          <a:solidFill>
                            <a:schemeClr val="accent6">
                              <a:lumMod val="50000"/>
                            </a:schemeClr>
                          </a:solidFill>
                        </a:rPr>
                        <a:t>Pressure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Systolic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Diastolic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Systolic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Diastolic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6"/>
                  </a:ext>
                </a:extLst>
              </a:tr>
              <a:tr h="222996">
                <a:tc vMerge="1">
                  <a:txBody>
                    <a:bodyPr/>
                    <a:lstStyle/>
                    <a:p>
                      <a:endParaRPr lang="en-US"/>
                    </a:p>
                  </a:txBody>
                  <a:tcPr/>
                </a:tc>
                <a:tc>
                  <a:txBody>
                    <a:bodyPr/>
                    <a:lstStyle/>
                    <a:p>
                      <a:pPr marL="0" marR="0" algn="ctr">
                        <a:spcBef>
                          <a:spcPts val="0"/>
                        </a:spcBef>
                        <a:spcAft>
                          <a:spcPts val="0"/>
                        </a:spcAft>
                      </a:pPr>
                      <a:r>
                        <a:rPr lang="en-US" sz="1400" dirty="0">
                          <a:solidFill>
                            <a:schemeClr val="accent6">
                              <a:lumMod val="50000"/>
                            </a:schemeClr>
                          </a:solidFill>
                        </a:rPr>
                        <a:t>&lt;120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&lt;80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2.5</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2.5</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7"/>
                  </a:ext>
                </a:extLst>
              </a:tr>
              <a:tr h="222996">
                <a:tc vMerge="1">
                  <a:txBody>
                    <a:bodyPr/>
                    <a:lstStyle/>
                    <a:p>
                      <a:endParaRPr lang="en-US"/>
                    </a:p>
                  </a:txBody>
                  <a:tcPr/>
                </a:tc>
                <a:tc>
                  <a:txBody>
                    <a:bodyPr/>
                    <a:lstStyle/>
                    <a:p>
                      <a:pPr marL="0" marR="0" algn="ctr">
                        <a:spcBef>
                          <a:spcPts val="0"/>
                        </a:spcBef>
                        <a:spcAft>
                          <a:spcPts val="0"/>
                        </a:spcAft>
                      </a:pPr>
                      <a:r>
                        <a:rPr lang="en-US" sz="1400" dirty="0">
                          <a:solidFill>
                            <a:schemeClr val="accent6">
                              <a:lumMod val="50000"/>
                            </a:schemeClr>
                          </a:solidFill>
                        </a:rPr>
                        <a:t>120-139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80-89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8"/>
                  </a:ext>
                </a:extLst>
              </a:tr>
              <a:tr h="268952">
                <a:tc vMerge="1">
                  <a:txBody>
                    <a:bodyPr/>
                    <a:lstStyle/>
                    <a:p>
                      <a:endParaRPr lang="en-US"/>
                    </a:p>
                  </a:txBody>
                  <a:tcPr/>
                </a:tc>
                <a:tc>
                  <a:txBody>
                    <a:bodyPr/>
                    <a:lstStyle/>
                    <a:p>
                      <a:pPr marL="0" marR="0" algn="ctr">
                        <a:spcBef>
                          <a:spcPts val="0"/>
                        </a:spcBef>
                        <a:spcAft>
                          <a:spcPts val="0"/>
                        </a:spcAft>
                      </a:pPr>
                      <a:r>
                        <a:rPr lang="en-US" sz="1400" dirty="0" smtClean="0">
                          <a:solidFill>
                            <a:schemeClr val="accent6">
                              <a:lumMod val="50000"/>
                            </a:schemeClr>
                          </a:solidFill>
                        </a:rPr>
                        <a:t>&gt;139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smtClean="0">
                          <a:solidFill>
                            <a:schemeClr val="accent6">
                              <a:lumMod val="50000"/>
                            </a:schemeClr>
                          </a:solidFill>
                        </a:rPr>
                        <a:t>&gt;=90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0.50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0.50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9"/>
                  </a:ext>
                </a:extLst>
              </a:tr>
              <a:tr h="268952">
                <a:tc>
                  <a:txBody>
                    <a:bodyPr/>
                    <a:lstStyle/>
                    <a:p>
                      <a:pPr marL="0" marR="0" algn="l">
                        <a:spcBef>
                          <a:spcPts val="0"/>
                        </a:spcBef>
                        <a:spcAft>
                          <a:spcPts val="0"/>
                        </a:spcAft>
                      </a:pPr>
                      <a:r>
                        <a:rPr lang="en-US" sz="1400" kern="1200" dirty="0" smtClean="0">
                          <a:solidFill>
                            <a:schemeClr val="accent6">
                              <a:lumMod val="50000"/>
                            </a:schemeClr>
                          </a:solidFill>
                          <a:latin typeface="+mn-lt"/>
                          <a:ea typeface="+mn-ea"/>
                          <a:cs typeface="+mn-cs"/>
                        </a:rPr>
                        <a:t>Wellness Test 1 Taken</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Yes</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10"/>
                  </a:ext>
                </a:extLst>
              </a:tr>
            </a:tbl>
          </a:graphicData>
        </a:graphic>
      </p:graphicFrame>
      <p:sp>
        <p:nvSpPr>
          <p:cNvPr id="3" name="TextBox 2"/>
          <p:cNvSpPr txBox="1"/>
          <p:nvPr/>
        </p:nvSpPr>
        <p:spPr>
          <a:xfrm>
            <a:off x="9448800" y="5177307"/>
            <a:ext cx="1305059" cy="369332"/>
          </a:xfrm>
          <a:prstGeom prst="rect">
            <a:avLst/>
          </a:prstGeom>
          <a:noFill/>
        </p:spPr>
        <p:txBody>
          <a:bodyPr wrap="square" rtlCol="0">
            <a:spAutoFit/>
          </a:bodyPr>
          <a:lstStyle/>
          <a:p>
            <a:r>
              <a:rPr lang="en-US" dirty="0" err="1" smtClean="0"/>
              <a:t>Contd</a:t>
            </a:r>
            <a:r>
              <a:rPr lang="en-US" dirty="0" smtClean="0"/>
              <a:t>…</a:t>
            </a:r>
            <a:endParaRPr lang="en-US" dirty="0"/>
          </a:p>
        </p:txBody>
      </p:sp>
    </p:spTree>
    <p:extLst>
      <p:ext uri="{BB962C8B-B14F-4D97-AF65-F5344CB8AC3E}">
        <p14:creationId xmlns:p14="http://schemas.microsoft.com/office/powerpoint/2010/main" val="20745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8" y="180126"/>
            <a:ext cx="10971609" cy="708517"/>
          </a:xfrm>
        </p:spPr>
        <p:txBody>
          <a:bodyPr>
            <a:normAutofit/>
          </a:bodyPr>
          <a:lstStyle/>
          <a:p>
            <a:r>
              <a:rPr lang="en-US" dirty="0">
                <a:solidFill>
                  <a:schemeClr val="accent2"/>
                </a:solidFill>
                <a:effectLst/>
                <a:latin typeface="+mj-lt"/>
                <a:cs typeface="Calibri" pitchFamily="34" charset="0"/>
              </a:rPr>
              <a:t>Wellness Score</a:t>
            </a:r>
          </a:p>
        </p:txBody>
      </p:sp>
      <p:graphicFrame>
        <p:nvGraphicFramePr>
          <p:cNvPr id="7" name="Content Placeholder 6"/>
          <p:cNvGraphicFramePr>
            <a:graphicFrameLocks/>
          </p:cNvGraphicFramePr>
          <p:nvPr>
            <p:extLst>
              <p:ext uri="{D42A27DB-BD31-4B8C-83A1-F6EECF244321}">
                <p14:modId xmlns:p14="http://schemas.microsoft.com/office/powerpoint/2010/main" val="4011332141"/>
              </p:ext>
            </p:extLst>
          </p:nvPr>
        </p:nvGraphicFramePr>
        <p:xfrm>
          <a:off x="1961588" y="1042760"/>
          <a:ext cx="7312968" cy="4250296"/>
        </p:xfrm>
        <a:graphic>
          <a:graphicData uri="http://schemas.openxmlformats.org/drawingml/2006/table">
            <a:tbl>
              <a:tblPr firstRow="1">
                <a:effectLst>
                  <a:innerShdw blurRad="63500" dist="50800" dir="8100000">
                    <a:prstClr val="black">
                      <a:alpha val="50000"/>
                    </a:prstClr>
                  </a:innerShdw>
                </a:effectLst>
                <a:tableStyleId>{7E9639D4-E3E2-4D34-9284-5A2195B3D0D7}</a:tableStyleId>
              </a:tblPr>
              <a:tblGrid>
                <a:gridCol w="2112635">
                  <a:extLst>
                    <a:ext uri="{9D8B030D-6E8A-4147-A177-3AD203B41FA5}">
                      <a16:colId xmlns:a16="http://schemas.microsoft.com/office/drawing/2014/main" val="20000"/>
                    </a:ext>
                  </a:extLst>
                </a:gridCol>
                <a:gridCol w="1625104">
                  <a:extLst>
                    <a:ext uri="{9D8B030D-6E8A-4147-A177-3AD203B41FA5}">
                      <a16:colId xmlns:a16="http://schemas.microsoft.com/office/drawing/2014/main" val="20001"/>
                    </a:ext>
                  </a:extLst>
                </a:gridCol>
                <a:gridCol w="1300083">
                  <a:extLst>
                    <a:ext uri="{9D8B030D-6E8A-4147-A177-3AD203B41FA5}">
                      <a16:colId xmlns:a16="http://schemas.microsoft.com/office/drawing/2014/main" val="20002"/>
                    </a:ext>
                  </a:extLst>
                </a:gridCol>
                <a:gridCol w="1137573">
                  <a:extLst>
                    <a:ext uri="{9D8B030D-6E8A-4147-A177-3AD203B41FA5}">
                      <a16:colId xmlns:a16="http://schemas.microsoft.com/office/drawing/2014/main" val="20003"/>
                    </a:ext>
                  </a:extLst>
                </a:gridCol>
                <a:gridCol w="1137573">
                  <a:extLst>
                    <a:ext uri="{9D8B030D-6E8A-4147-A177-3AD203B41FA5}">
                      <a16:colId xmlns:a16="http://schemas.microsoft.com/office/drawing/2014/main" val="20004"/>
                    </a:ext>
                  </a:extLst>
                </a:gridCol>
              </a:tblGrid>
              <a:tr h="222996">
                <a:tc gridSpan="5">
                  <a:txBody>
                    <a:bodyPr/>
                    <a:lstStyle/>
                    <a:p>
                      <a:pPr marL="457200" marR="0" algn="ctr">
                        <a:spcBef>
                          <a:spcPts val="0"/>
                        </a:spcBef>
                        <a:spcAft>
                          <a:spcPts val="0"/>
                        </a:spcAft>
                      </a:pPr>
                      <a:r>
                        <a:rPr lang="en-US" sz="1400" dirty="0" smtClean="0"/>
                        <a:t>WELLNESS RATER</a:t>
                      </a:r>
                      <a:endParaRPr lang="en-US" sz="1400" b="1" dirty="0">
                        <a:solidFill>
                          <a:schemeClr val="bg1"/>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3408">
                <a:tc>
                  <a:txBody>
                    <a:bodyPr/>
                    <a:lstStyle/>
                    <a:p>
                      <a:pPr marL="457200" marR="0" algn="l">
                        <a:spcBef>
                          <a:spcPts val="0"/>
                        </a:spcBef>
                        <a:spcAft>
                          <a:spcPts val="0"/>
                        </a:spcAft>
                      </a:pPr>
                      <a:r>
                        <a:rPr lang="en-US" sz="1400" dirty="0">
                          <a:solidFill>
                            <a:schemeClr val="accent6">
                              <a:lumMod val="50000"/>
                            </a:schemeClr>
                          </a:solidFill>
                        </a:rPr>
                        <a:t>Examination Type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457200" marR="0" algn="l">
                        <a:spcBef>
                          <a:spcPts val="0"/>
                        </a:spcBef>
                        <a:spcAft>
                          <a:spcPts val="0"/>
                        </a:spcAft>
                      </a:pPr>
                      <a:r>
                        <a:rPr lang="en-US" sz="1400" dirty="0" smtClean="0">
                          <a:solidFill>
                            <a:schemeClr val="accent6">
                              <a:lumMod val="50000"/>
                            </a:schemeClr>
                          </a:solidFill>
                        </a:rPr>
                        <a:t>         Reading</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457200" marR="0" algn="l">
                        <a:spcBef>
                          <a:spcPts val="0"/>
                        </a:spcBef>
                        <a:spcAft>
                          <a:spcPts val="0"/>
                        </a:spcAft>
                      </a:pPr>
                      <a:r>
                        <a:rPr lang="en-US" sz="1400" dirty="0" smtClean="0">
                          <a:solidFill>
                            <a:schemeClr val="accent6">
                              <a:lumMod val="50000"/>
                            </a:schemeClr>
                          </a:solidFill>
                        </a:rPr>
                        <a:t>     Score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1"/>
                  </a:ext>
                </a:extLst>
              </a:tr>
              <a:tr h="222996">
                <a:tc gridSpan="5">
                  <a:txBody>
                    <a:bodyPr/>
                    <a:lstStyle/>
                    <a:p>
                      <a:pPr marL="457200" marR="0" algn="ctr">
                        <a:spcBef>
                          <a:spcPts val="0"/>
                        </a:spcBef>
                        <a:spcAft>
                          <a:spcPts val="0"/>
                        </a:spcAft>
                      </a:pPr>
                      <a:r>
                        <a:rPr lang="en-US" sz="1400" dirty="0" smtClean="0">
                          <a:solidFill>
                            <a:schemeClr val="accent6">
                              <a:lumMod val="50000"/>
                            </a:schemeClr>
                          </a:solidFill>
                        </a:rPr>
                        <a:t>Wellness Test 2</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2996">
                <a:tc rowSpan="3">
                  <a:txBody>
                    <a:bodyPr/>
                    <a:lstStyle/>
                    <a:p>
                      <a:pPr marL="0" marR="0" algn="l">
                        <a:spcBef>
                          <a:spcPts val="0"/>
                        </a:spcBef>
                        <a:spcAft>
                          <a:spcPts val="0"/>
                        </a:spcAft>
                      </a:pPr>
                      <a:r>
                        <a:rPr lang="en-US" sz="1400" dirty="0">
                          <a:solidFill>
                            <a:schemeClr val="accent6">
                              <a:lumMod val="50000"/>
                            </a:schemeClr>
                          </a:solidFill>
                        </a:rPr>
                        <a:t>HbA1c </a:t>
                      </a:r>
                      <a:r>
                        <a:rPr lang="en-US" sz="1400" dirty="0" smtClean="0">
                          <a:solidFill>
                            <a:schemeClr val="accent6">
                              <a:lumMod val="50000"/>
                            </a:schemeClr>
                          </a:solidFill>
                        </a:rPr>
                        <a:t>(%)</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defTabSz="457200" rtl="0" eaLnBrk="1" latinLnBrk="0" hangingPunct="1">
                        <a:spcBef>
                          <a:spcPts val="0"/>
                        </a:spcBef>
                        <a:spcAft>
                          <a:spcPts val="0"/>
                        </a:spcAft>
                      </a:pPr>
                      <a:r>
                        <a:rPr lang="en-US" sz="1400" kern="1200" dirty="0" err="1">
                          <a:solidFill>
                            <a:schemeClr val="accent6">
                              <a:lumMod val="50000"/>
                            </a:schemeClr>
                          </a:solidFill>
                        </a:rPr>
                        <a:t>Upto</a:t>
                      </a:r>
                      <a:r>
                        <a:rPr lang="en-US" sz="1400" kern="1200" dirty="0">
                          <a:solidFill>
                            <a:schemeClr val="accent6">
                              <a:lumMod val="50000"/>
                            </a:schemeClr>
                          </a:solidFill>
                        </a:rPr>
                        <a:t> 5.99</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5</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3"/>
                  </a:ext>
                </a:extLst>
              </a:tr>
              <a:tr h="222996">
                <a:tc v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6.00 - 6.50</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2</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4"/>
                  </a:ext>
                </a:extLst>
              </a:tr>
              <a:tr h="222996">
                <a:tc v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6.51 – 8.00</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1</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05"/>
                  </a:ext>
                </a:extLst>
              </a:tr>
              <a:tr h="222996">
                <a:tc rowSpan="4">
                  <a:txBody>
                    <a:bodyPr/>
                    <a:lstStyle/>
                    <a:p>
                      <a:pPr marL="0" marR="0" algn="l">
                        <a:spcBef>
                          <a:spcPts val="0"/>
                        </a:spcBef>
                        <a:spcAft>
                          <a:spcPts val="0"/>
                        </a:spcAft>
                      </a:pPr>
                      <a:r>
                        <a:rPr lang="en-US" sz="1400" dirty="0">
                          <a:solidFill>
                            <a:schemeClr val="accent6">
                              <a:lumMod val="50000"/>
                            </a:schemeClr>
                          </a:solidFill>
                        </a:rPr>
                        <a:t>Blood </a:t>
                      </a:r>
                      <a:r>
                        <a:rPr lang="en-US" sz="1400" dirty="0" smtClean="0">
                          <a:solidFill>
                            <a:schemeClr val="accent6">
                              <a:lumMod val="50000"/>
                            </a:schemeClr>
                          </a:solidFill>
                        </a:rPr>
                        <a:t>Pressure</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Systolic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Diastolic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Systolic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Diastolic</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6"/>
                  </a:ext>
                </a:extLst>
              </a:tr>
              <a:tr h="222996">
                <a:tc vMerge="1">
                  <a:txBody>
                    <a:bodyPr/>
                    <a:lstStyle/>
                    <a:p>
                      <a:endParaRPr lang="en-US"/>
                    </a:p>
                  </a:txBody>
                  <a:tcPr/>
                </a:tc>
                <a:tc>
                  <a:txBody>
                    <a:bodyPr/>
                    <a:lstStyle/>
                    <a:p>
                      <a:pPr marL="0" marR="0" algn="ctr">
                        <a:spcBef>
                          <a:spcPts val="0"/>
                        </a:spcBef>
                        <a:spcAft>
                          <a:spcPts val="0"/>
                        </a:spcAft>
                      </a:pPr>
                      <a:r>
                        <a:rPr lang="en-US" sz="1400" dirty="0">
                          <a:solidFill>
                            <a:schemeClr val="accent6">
                              <a:lumMod val="50000"/>
                            </a:schemeClr>
                          </a:solidFill>
                        </a:rPr>
                        <a:t>&lt;120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&lt;80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2.5</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2.5</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7"/>
                  </a:ext>
                </a:extLst>
              </a:tr>
              <a:tr h="222996">
                <a:tc vMerge="1">
                  <a:txBody>
                    <a:bodyPr/>
                    <a:lstStyle/>
                    <a:p>
                      <a:endParaRPr lang="en-US"/>
                    </a:p>
                  </a:txBody>
                  <a:tcPr/>
                </a:tc>
                <a:tc>
                  <a:txBody>
                    <a:bodyPr/>
                    <a:lstStyle/>
                    <a:p>
                      <a:pPr marL="0" marR="0" algn="ctr">
                        <a:spcBef>
                          <a:spcPts val="0"/>
                        </a:spcBef>
                        <a:spcAft>
                          <a:spcPts val="0"/>
                        </a:spcAft>
                      </a:pPr>
                      <a:r>
                        <a:rPr lang="en-US" sz="1400" dirty="0">
                          <a:solidFill>
                            <a:schemeClr val="accent6">
                              <a:lumMod val="50000"/>
                            </a:schemeClr>
                          </a:solidFill>
                        </a:rPr>
                        <a:t>120-139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80-89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8"/>
                  </a:ext>
                </a:extLst>
              </a:tr>
              <a:tr h="268952">
                <a:tc vMerge="1">
                  <a:txBody>
                    <a:bodyPr/>
                    <a:lstStyle/>
                    <a:p>
                      <a:endParaRPr lang="en-US"/>
                    </a:p>
                  </a:txBody>
                  <a:tcPr/>
                </a:tc>
                <a:tc>
                  <a:txBody>
                    <a:bodyPr/>
                    <a:lstStyle/>
                    <a:p>
                      <a:pPr marL="0" marR="0" algn="ctr">
                        <a:spcBef>
                          <a:spcPts val="0"/>
                        </a:spcBef>
                        <a:spcAft>
                          <a:spcPts val="0"/>
                        </a:spcAft>
                      </a:pPr>
                      <a:r>
                        <a:rPr lang="en-US" sz="1400" dirty="0" smtClean="0">
                          <a:solidFill>
                            <a:schemeClr val="accent6">
                              <a:lumMod val="50000"/>
                            </a:schemeClr>
                          </a:solidFill>
                        </a:rPr>
                        <a:t>&gt;139</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smtClean="0">
                          <a:solidFill>
                            <a:schemeClr val="accent6">
                              <a:lumMod val="50000"/>
                            </a:schemeClr>
                          </a:solidFill>
                        </a:rPr>
                        <a:t>&gt;=90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0.50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400" dirty="0">
                          <a:solidFill>
                            <a:schemeClr val="accent6">
                              <a:lumMod val="50000"/>
                            </a:schemeClr>
                          </a:solidFill>
                        </a:rPr>
                        <a:t>0.50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9"/>
                  </a:ext>
                </a:extLst>
              </a:tr>
              <a:tr h="222996">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accent6">
                              <a:lumMod val="50000"/>
                            </a:schemeClr>
                          </a:solidFill>
                          <a:latin typeface="+mn-lt"/>
                          <a:ea typeface="+mn-ea"/>
                          <a:cs typeface="+mn-cs"/>
                        </a:rPr>
                        <a:t>Body</a:t>
                      </a:r>
                      <a:r>
                        <a:rPr lang="en-US" sz="1400" b="0" baseline="0" dirty="0" smtClean="0">
                          <a:solidFill>
                            <a:schemeClr val="accent6">
                              <a:lumMod val="50000"/>
                            </a:schemeClr>
                          </a:solidFill>
                          <a:latin typeface="+mn-lt"/>
                          <a:ea typeface="+mn-ea"/>
                          <a:cs typeface="+mn-cs"/>
                        </a:rPr>
                        <a:t> Mass Index (BMI)</a:t>
                      </a:r>
                      <a:endParaRPr lang="en-US" sz="1400" b="1" dirty="0" smtClean="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defTabSz="457200" rtl="0" eaLnBrk="1" latinLnBrk="0" hangingPunct="1">
                        <a:spcBef>
                          <a:spcPts val="0"/>
                        </a:spcBef>
                        <a:spcAft>
                          <a:spcPts val="0"/>
                        </a:spcAft>
                      </a:pPr>
                      <a:r>
                        <a:rPr lang="en-US" sz="1400" kern="1200" dirty="0" smtClean="0">
                          <a:solidFill>
                            <a:schemeClr val="accent6">
                              <a:lumMod val="50000"/>
                            </a:schemeClr>
                          </a:solidFill>
                          <a:latin typeface="+mn-lt"/>
                          <a:ea typeface="+mn-ea"/>
                          <a:cs typeface="+mn-cs"/>
                        </a:rPr>
                        <a:t>18</a:t>
                      </a:r>
                      <a:r>
                        <a:rPr lang="en-US" sz="1400" kern="1200" baseline="0" dirty="0" smtClean="0">
                          <a:solidFill>
                            <a:schemeClr val="accent6">
                              <a:lumMod val="50000"/>
                            </a:schemeClr>
                          </a:solidFill>
                          <a:latin typeface="+mn-lt"/>
                          <a:ea typeface="+mn-ea"/>
                          <a:cs typeface="+mn-cs"/>
                        </a:rPr>
                        <a:t> - </a:t>
                      </a:r>
                      <a:r>
                        <a:rPr lang="en-US" sz="1400" kern="1200" dirty="0" smtClean="0">
                          <a:solidFill>
                            <a:schemeClr val="accent6">
                              <a:lumMod val="50000"/>
                            </a:schemeClr>
                          </a:solidFill>
                          <a:latin typeface="+mn-lt"/>
                          <a:ea typeface="+mn-ea"/>
                          <a:cs typeface="+mn-cs"/>
                        </a:rPr>
                        <a:t>23</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5</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10"/>
                  </a:ext>
                </a:extLst>
              </a:tr>
              <a:tr h="222996">
                <a:tc vMerge="1">
                  <a:txBody>
                    <a:bodyPr/>
                    <a:lstStyle/>
                    <a:p>
                      <a:pPr marL="0" marR="0" algn="l">
                        <a:spcBef>
                          <a:spcPts val="0"/>
                        </a:spcBef>
                        <a:spcAft>
                          <a:spcPts val="0"/>
                        </a:spcAft>
                      </a:pPr>
                      <a:endParaRPr lang="en-US" sz="1200" b="1" dirty="0">
                        <a:latin typeface="Trebuchet MS" pitchFamily="34" charset="0"/>
                        <a:ea typeface="Calibri"/>
                        <a:cs typeface="Times New Roman"/>
                      </a:endParaRPr>
                    </a:p>
                  </a:txBody>
                  <a:tcPr marL="68580" marR="68580" marT="0" marB="0" anchor="ctr"/>
                </a:tc>
                <a:tc gridSpan="2">
                  <a:txBody>
                    <a:bodyPr/>
                    <a:lstStyle/>
                    <a:p>
                      <a:pPr marL="0" marR="0" algn="ctr" defTabSz="457200" rtl="0" eaLnBrk="1" latinLnBrk="0" hangingPunct="1">
                        <a:spcBef>
                          <a:spcPts val="0"/>
                        </a:spcBef>
                        <a:spcAft>
                          <a:spcPts val="0"/>
                        </a:spcAft>
                      </a:pPr>
                      <a:r>
                        <a:rPr lang="en-US" sz="1400" kern="1200" dirty="0" smtClean="0">
                          <a:solidFill>
                            <a:schemeClr val="accent6">
                              <a:lumMod val="50000"/>
                            </a:schemeClr>
                          </a:solidFill>
                        </a:rPr>
                        <a:t>23.01 -</a:t>
                      </a:r>
                      <a:r>
                        <a:rPr lang="en-US" sz="1400" kern="1200" baseline="0" dirty="0" smtClean="0">
                          <a:solidFill>
                            <a:schemeClr val="accent6">
                              <a:lumMod val="50000"/>
                            </a:schemeClr>
                          </a:solidFill>
                        </a:rPr>
                        <a:t> </a:t>
                      </a:r>
                      <a:r>
                        <a:rPr lang="en-US" sz="1400" kern="1200" dirty="0" smtClean="0">
                          <a:solidFill>
                            <a:schemeClr val="accent6">
                              <a:lumMod val="50000"/>
                            </a:schemeClr>
                          </a:solidFill>
                        </a:rPr>
                        <a:t>27.49</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2</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11"/>
                  </a:ext>
                </a:extLst>
              </a:tr>
              <a:tr h="222996">
                <a:tc vMerge="1">
                  <a:txBody>
                    <a:bodyPr/>
                    <a:lstStyle/>
                    <a:p>
                      <a:pPr marL="0" marR="0" algn="l">
                        <a:spcBef>
                          <a:spcPts val="0"/>
                        </a:spcBef>
                        <a:spcAft>
                          <a:spcPts val="0"/>
                        </a:spcAft>
                      </a:pPr>
                      <a:endParaRPr lang="en-US" sz="1200" b="1" dirty="0">
                        <a:latin typeface="Trebuchet MS" pitchFamily="34" charset="0"/>
                        <a:ea typeface="Calibri"/>
                        <a:cs typeface="Times New Roman"/>
                      </a:endParaRPr>
                    </a:p>
                  </a:txBody>
                  <a:tcPr marL="68580" marR="68580" marT="0" marB="0" anchor="ctr"/>
                </a:tc>
                <a:tc gridSpan="2">
                  <a:txBody>
                    <a:bodyPr/>
                    <a:lstStyle/>
                    <a:p>
                      <a:pPr marL="0" marR="0" algn="ctr" defTabSz="457200" rtl="0" eaLnBrk="1" latinLnBrk="0" hangingPunct="1">
                        <a:spcBef>
                          <a:spcPts val="0"/>
                        </a:spcBef>
                        <a:spcAft>
                          <a:spcPts val="0"/>
                        </a:spcAft>
                      </a:pPr>
                      <a:r>
                        <a:rPr lang="en-US" sz="1400" kern="1200" dirty="0" smtClean="0">
                          <a:solidFill>
                            <a:schemeClr val="accent6">
                              <a:lumMod val="50000"/>
                            </a:schemeClr>
                          </a:solidFill>
                        </a:rPr>
                        <a:t>27.5 </a:t>
                      </a:r>
                      <a:r>
                        <a:rPr lang="en-US" sz="1400" kern="1200" dirty="0">
                          <a:solidFill>
                            <a:schemeClr val="accent6">
                              <a:lumMod val="50000"/>
                            </a:schemeClr>
                          </a:solidFill>
                        </a:rPr>
                        <a:t>- </a:t>
                      </a:r>
                      <a:r>
                        <a:rPr lang="en-US" sz="1400" kern="1200" dirty="0" smtClean="0">
                          <a:solidFill>
                            <a:schemeClr val="accent6">
                              <a:lumMod val="50000"/>
                            </a:schemeClr>
                          </a:solidFill>
                        </a:rPr>
                        <a:t>34</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defTabSz="457200" rtl="0" eaLnBrk="1" latinLnBrk="0" hangingPunct="1">
                        <a:spcBef>
                          <a:spcPts val="0"/>
                        </a:spcBef>
                        <a:spcAft>
                          <a:spcPts val="0"/>
                        </a:spcAft>
                      </a:pPr>
                      <a:r>
                        <a:rPr lang="en-US" sz="1400" kern="1200" dirty="0">
                          <a:solidFill>
                            <a:schemeClr val="accent6">
                              <a:lumMod val="50000"/>
                            </a:schemeClr>
                          </a:solidFill>
                        </a:rPr>
                        <a:t>1</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12"/>
                  </a:ext>
                </a:extLst>
              </a:tr>
              <a:tr h="222996">
                <a:tc rowSpan="2">
                  <a:txBody>
                    <a:bodyPr/>
                    <a:lstStyle/>
                    <a:p>
                      <a:pPr marL="0" marR="0" algn="l">
                        <a:spcBef>
                          <a:spcPts val="0"/>
                        </a:spcBef>
                        <a:spcAft>
                          <a:spcPts val="0"/>
                        </a:spcAft>
                      </a:pPr>
                      <a:r>
                        <a:rPr lang="en-US" sz="1400" b="0" dirty="0" smtClean="0">
                          <a:solidFill>
                            <a:schemeClr val="accent6">
                              <a:lumMod val="50000"/>
                            </a:schemeClr>
                          </a:solidFill>
                          <a:latin typeface="+mn-lt"/>
                          <a:ea typeface="+mn-ea"/>
                          <a:cs typeface="+mn-cs"/>
                        </a:rPr>
                        <a:t>Total</a:t>
                      </a:r>
                      <a:r>
                        <a:rPr lang="en-US" sz="1400" b="0" baseline="0" dirty="0" smtClean="0">
                          <a:solidFill>
                            <a:schemeClr val="accent6">
                              <a:lumMod val="50000"/>
                            </a:schemeClr>
                          </a:solidFill>
                          <a:latin typeface="+mn-lt"/>
                          <a:ea typeface="+mn-ea"/>
                          <a:cs typeface="+mn-cs"/>
                        </a:rPr>
                        <a:t> Cholesterol : HDL Cholesterol Ratio</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err="1" smtClean="0">
                          <a:solidFill>
                            <a:schemeClr val="accent6">
                              <a:lumMod val="50000"/>
                            </a:schemeClr>
                          </a:solidFill>
                          <a:latin typeface="Trebuchet MS" pitchFamily="34" charset="0"/>
                          <a:ea typeface="Calibri"/>
                          <a:cs typeface="Times New Roman"/>
                        </a:rPr>
                        <a:t>Upto</a:t>
                      </a:r>
                      <a:r>
                        <a:rPr lang="en-US" sz="1400" dirty="0" smtClean="0">
                          <a:solidFill>
                            <a:schemeClr val="accent6">
                              <a:lumMod val="50000"/>
                            </a:schemeClr>
                          </a:solidFill>
                          <a:latin typeface="Trebuchet MS" pitchFamily="34" charset="0"/>
                          <a:ea typeface="Calibri"/>
                          <a:cs typeface="Times New Roman"/>
                        </a:rPr>
                        <a:t> 4.0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2</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13"/>
                  </a:ext>
                </a:extLst>
              </a:tr>
              <a:tr h="222996">
                <a:tc vMerge="1">
                  <a:txBody>
                    <a:bodyPr/>
                    <a:lstStyle/>
                    <a:p>
                      <a:endParaRPr lang="en-US"/>
                    </a:p>
                  </a:txBody>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4.01 to 5.0</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14"/>
                  </a:ext>
                </a:extLst>
              </a:tr>
              <a:tr h="222996">
                <a:tc>
                  <a:txBody>
                    <a:bodyPr/>
                    <a:lstStyle/>
                    <a:p>
                      <a:pPr marL="0" marR="0" algn="l">
                        <a:spcBef>
                          <a:spcPts val="0"/>
                        </a:spcBef>
                        <a:spcAft>
                          <a:spcPts val="0"/>
                        </a:spcAft>
                      </a:pPr>
                      <a:r>
                        <a:rPr lang="en-US" sz="1400" kern="1200" dirty="0" smtClean="0">
                          <a:solidFill>
                            <a:schemeClr val="accent6">
                              <a:lumMod val="50000"/>
                            </a:schemeClr>
                          </a:solidFill>
                          <a:latin typeface="+mn-lt"/>
                          <a:ea typeface="+mn-ea"/>
                          <a:cs typeface="+mn-cs"/>
                        </a:rPr>
                        <a:t>Wellness Test 2 Taken</a:t>
                      </a:r>
                      <a:endParaRPr lang="en-US" sz="1400" b="1"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Yes</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marR="0" algn="ctr">
                        <a:spcBef>
                          <a:spcPts val="0"/>
                        </a:spcBef>
                        <a:spcAft>
                          <a:spcPts val="0"/>
                        </a:spcAft>
                      </a:pPr>
                      <a:endParaRPr lang="en-US" sz="1400" dirty="0">
                        <a:solidFill>
                          <a:schemeClr val="tx1">
                            <a:lumMod val="75000"/>
                            <a:lumOff val="25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15"/>
                  </a:ext>
                </a:extLst>
              </a:tr>
              <a:tr h="222996">
                <a:tc>
                  <a:txBody>
                    <a:bodyPr/>
                    <a:lstStyle/>
                    <a:p>
                      <a:pPr marL="0" marR="0" algn="l">
                        <a:spcBef>
                          <a:spcPts val="0"/>
                        </a:spcBef>
                        <a:spcAft>
                          <a:spcPts val="0"/>
                        </a:spcAft>
                      </a:pPr>
                      <a:r>
                        <a:rPr lang="en-US" sz="1400" kern="1200" dirty="0" smtClean="0">
                          <a:solidFill>
                            <a:schemeClr val="accent6">
                              <a:lumMod val="50000"/>
                            </a:schemeClr>
                          </a:solidFill>
                          <a:latin typeface="+mn-lt"/>
                          <a:ea typeface="+mn-ea"/>
                          <a:cs typeface="+mn-cs"/>
                        </a:rPr>
                        <a:t>Both tests taken</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Yes</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1</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16"/>
                  </a:ext>
                </a:extLst>
              </a:tr>
              <a:tr h="222996">
                <a:tc>
                  <a:txBody>
                    <a:bodyPr/>
                    <a:lstStyle/>
                    <a:p>
                      <a:pPr marL="0" marR="0" algn="l">
                        <a:spcBef>
                          <a:spcPts val="0"/>
                        </a:spcBef>
                        <a:spcAft>
                          <a:spcPts val="0"/>
                        </a:spcAft>
                      </a:pPr>
                      <a:r>
                        <a:rPr lang="en-US" sz="1400" kern="1200" dirty="0" err="1" smtClean="0">
                          <a:solidFill>
                            <a:schemeClr val="accent6">
                              <a:lumMod val="50000"/>
                            </a:schemeClr>
                          </a:solidFill>
                          <a:latin typeface="+mn-lt"/>
                          <a:ea typeface="+mn-ea"/>
                          <a:cs typeface="+mn-cs"/>
                        </a:rPr>
                        <a:t>Diabetologist</a:t>
                      </a:r>
                      <a:r>
                        <a:rPr lang="en-US" sz="1400" kern="1200" dirty="0" smtClean="0">
                          <a:solidFill>
                            <a:schemeClr val="accent6">
                              <a:lumMod val="50000"/>
                            </a:schemeClr>
                          </a:solidFill>
                          <a:latin typeface="+mn-lt"/>
                          <a:ea typeface="+mn-ea"/>
                          <a:cs typeface="+mn-cs"/>
                        </a:rPr>
                        <a:t> Consultation</a:t>
                      </a:r>
                      <a:endParaRPr lang="en-US" sz="1400" kern="1200" dirty="0">
                        <a:solidFill>
                          <a:schemeClr val="accent6">
                            <a:lumMod val="50000"/>
                          </a:schemeClr>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Yes</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gridSpan="2">
                  <a:txBody>
                    <a:bodyPr/>
                    <a:lstStyle/>
                    <a:p>
                      <a:pPr marL="0" marR="0" algn="ctr">
                        <a:spcBef>
                          <a:spcPts val="0"/>
                        </a:spcBef>
                        <a:spcAft>
                          <a:spcPts val="0"/>
                        </a:spcAft>
                      </a:pPr>
                      <a:r>
                        <a:rPr lang="en-US" sz="1400" dirty="0" smtClean="0">
                          <a:solidFill>
                            <a:schemeClr val="accent6">
                              <a:lumMod val="50000"/>
                            </a:schemeClr>
                          </a:solidFill>
                          <a:latin typeface="Trebuchet MS" pitchFamily="34" charset="0"/>
                          <a:ea typeface="Calibri"/>
                          <a:cs typeface="Times New Roman"/>
                        </a:rPr>
                        <a:t>2</a:t>
                      </a:r>
                      <a:endParaRPr lang="en-US" sz="1400" dirty="0">
                        <a:solidFill>
                          <a:schemeClr val="accent6">
                            <a:lumMod val="50000"/>
                          </a:schemeClr>
                        </a:solidFill>
                        <a:latin typeface="Trebuchet MS" pitchFamily="34" charset="0"/>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126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32" y="150276"/>
            <a:ext cx="10971609" cy="618365"/>
          </a:xfrm>
        </p:spPr>
        <p:txBody>
          <a:bodyPr>
            <a:normAutofit/>
          </a:bodyPr>
          <a:lstStyle/>
          <a:p>
            <a:r>
              <a:rPr lang="en-US" dirty="0">
                <a:solidFill>
                  <a:schemeClr val="accent2"/>
                </a:solidFill>
                <a:cs typeface="Calibri" pitchFamily="34" charset="0"/>
              </a:rPr>
              <a:t>Wellness Discount</a:t>
            </a:r>
          </a:p>
        </p:txBody>
      </p:sp>
      <p:sp>
        <p:nvSpPr>
          <p:cNvPr id="3" name="Content Placeholder 2"/>
          <p:cNvSpPr>
            <a:spLocks noGrp="1"/>
          </p:cNvSpPr>
          <p:nvPr>
            <p:ph idx="4294967295"/>
          </p:nvPr>
        </p:nvSpPr>
        <p:spPr>
          <a:xfrm>
            <a:off x="0" y="949325"/>
            <a:ext cx="8002588" cy="658813"/>
          </a:xfrm>
        </p:spPr>
        <p:txBody>
          <a:bodyPr>
            <a:normAutofit/>
          </a:bodyPr>
          <a:lstStyle/>
          <a:p>
            <a:pPr>
              <a:buBlip>
                <a:blip r:embed="rId3"/>
              </a:buBlip>
            </a:pPr>
            <a:r>
              <a:rPr lang="en-US" sz="1800" dirty="0">
                <a:solidFill>
                  <a:schemeClr val="accent6">
                    <a:lumMod val="50000"/>
                  </a:schemeClr>
                </a:solidFill>
                <a:latin typeface="+mj-lt"/>
              </a:rPr>
              <a:t>Discounts will be offered based on cumulative wellness score assigned on evaluation of health parameters as per discount grid</a:t>
            </a:r>
          </a:p>
          <a:p>
            <a:endParaRPr lang="en-US" sz="1400" dirty="0">
              <a:solidFill>
                <a:schemeClr val="accent6">
                  <a:lumMod val="50000"/>
                </a:schemeClr>
              </a:solidFill>
              <a:latin typeface="+mj-lt"/>
            </a:endParaRPr>
          </a:p>
          <a:p>
            <a:pPr marL="0" indent="0">
              <a:buNone/>
            </a:pPr>
            <a:endParaRPr lang="en-US" sz="1400" dirty="0">
              <a:solidFill>
                <a:schemeClr val="accent6">
                  <a:lumMod val="50000"/>
                </a:schemeClr>
              </a:solidFill>
              <a:latin typeface="+mj-lt"/>
            </a:endParaRPr>
          </a:p>
          <a:p>
            <a:endParaRPr lang="en-US" sz="1400" dirty="0">
              <a:solidFill>
                <a:schemeClr val="accent6">
                  <a:lumMod val="50000"/>
                </a:schemeClr>
              </a:solidFill>
              <a:latin typeface="+mj-lt"/>
            </a:endParaRPr>
          </a:p>
          <a:p>
            <a:endParaRPr lang="en-US" sz="1400" dirty="0">
              <a:solidFill>
                <a:schemeClr val="accent6">
                  <a:lumMod val="50000"/>
                </a:schemeClr>
              </a:solidFill>
              <a:latin typeface="+mj-lt"/>
            </a:endParaRPr>
          </a:p>
          <a:p>
            <a:endParaRPr lang="en-US" sz="1400" dirty="0">
              <a:solidFill>
                <a:schemeClr val="accent6">
                  <a:lumMod val="50000"/>
                </a:schemeClr>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790191739"/>
              </p:ext>
            </p:extLst>
          </p:nvPr>
        </p:nvGraphicFramePr>
        <p:xfrm>
          <a:off x="1943032" y="2086331"/>
          <a:ext cx="7272808" cy="2952329"/>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2697977">
                  <a:extLst>
                    <a:ext uri="{9D8B030D-6E8A-4147-A177-3AD203B41FA5}">
                      <a16:colId xmlns:a16="http://schemas.microsoft.com/office/drawing/2014/main" val="20000"/>
                    </a:ext>
                  </a:extLst>
                </a:gridCol>
                <a:gridCol w="4574831">
                  <a:extLst>
                    <a:ext uri="{9D8B030D-6E8A-4147-A177-3AD203B41FA5}">
                      <a16:colId xmlns:a16="http://schemas.microsoft.com/office/drawing/2014/main" val="20001"/>
                    </a:ext>
                  </a:extLst>
                </a:gridCol>
              </a:tblGrid>
              <a:tr h="523755">
                <a:tc>
                  <a:txBody>
                    <a:bodyPr/>
                    <a:lstStyle/>
                    <a:p>
                      <a:pPr marL="0" marR="0" algn="ctr">
                        <a:lnSpc>
                          <a:spcPct val="115000"/>
                        </a:lnSpc>
                        <a:spcBef>
                          <a:spcPts val="0"/>
                        </a:spcBef>
                        <a:spcAft>
                          <a:spcPts val="0"/>
                        </a:spcAft>
                      </a:pPr>
                      <a:r>
                        <a:rPr lang="en-US" sz="1600" dirty="0" smtClean="0"/>
                        <a:t>Wellness score</a:t>
                      </a:r>
                      <a:endParaRPr lang="en-US" sz="1600" dirty="0">
                        <a:solidFill>
                          <a:schemeClr val="bg1"/>
                        </a:solidFill>
                        <a:latin typeface="+mj-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a:txBody>
                    <a:bodyPr/>
                    <a:lstStyle/>
                    <a:p>
                      <a:pPr marL="0" marR="0" algn="ctr">
                        <a:lnSpc>
                          <a:spcPct val="115000"/>
                        </a:lnSpc>
                        <a:spcBef>
                          <a:spcPts val="0"/>
                        </a:spcBef>
                        <a:spcAft>
                          <a:spcPts val="0"/>
                        </a:spcAft>
                      </a:pPr>
                      <a:r>
                        <a:rPr lang="en-US" sz="1600" dirty="0" smtClean="0"/>
                        <a:t>Discount on renewal premium </a:t>
                      </a:r>
                      <a:endParaRPr lang="en-US" sz="1600" dirty="0">
                        <a:solidFill>
                          <a:schemeClr val="bg1"/>
                        </a:solidFill>
                        <a:latin typeface="+mj-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490601">
                <a:tc>
                  <a:txBody>
                    <a:bodyPr/>
                    <a:lstStyle/>
                    <a:p>
                      <a:pPr marL="0" marR="0" algn="ctr">
                        <a:spcBef>
                          <a:spcPts val="0"/>
                        </a:spcBef>
                        <a:spcAft>
                          <a:spcPts val="0"/>
                        </a:spcAft>
                      </a:pPr>
                      <a:r>
                        <a:rPr lang="en-US" sz="1600" dirty="0">
                          <a:solidFill>
                            <a:schemeClr val="accent6">
                              <a:lumMod val="50000"/>
                            </a:schemeClr>
                          </a:solidFill>
                        </a:rPr>
                        <a:t>29-32</a:t>
                      </a:r>
                      <a:endParaRPr lang="en-US" sz="16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600" dirty="0">
                          <a:solidFill>
                            <a:schemeClr val="accent6">
                              <a:lumMod val="50000"/>
                            </a:schemeClr>
                          </a:solidFill>
                        </a:rPr>
                        <a:t>25</a:t>
                      </a:r>
                      <a:r>
                        <a:rPr lang="en-US" sz="1600" dirty="0" smtClean="0">
                          <a:solidFill>
                            <a:schemeClr val="accent6">
                              <a:lumMod val="50000"/>
                            </a:schemeClr>
                          </a:solidFill>
                        </a:rPr>
                        <a:t>%</a:t>
                      </a:r>
                      <a:endParaRPr lang="en-US" sz="16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490601">
                <a:tc>
                  <a:txBody>
                    <a:bodyPr/>
                    <a:lstStyle/>
                    <a:p>
                      <a:pPr marL="0" marR="0" algn="ctr">
                        <a:spcBef>
                          <a:spcPts val="0"/>
                        </a:spcBef>
                        <a:spcAft>
                          <a:spcPts val="0"/>
                        </a:spcAft>
                      </a:pPr>
                      <a:r>
                        <a:rPr lang="en-US" sz="1600" dirty="0">
                          <a:solidFill>
                            <a:schemeClr val="accent6">
                              <a:lumMod val="50000"/>
                            </a:schemeClr>
                          </a:solidFill>
                        </a:rPr>
                        <a:t>25-28</a:t>
                      </a:r>
                      <a:endParaRPr lang="en-US" sz="16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600" dirty="0">
                          <a:solidFill>
                            <a:schemeClr val="accent6">
                              <a:lumMod val="50000"/>
                            </a:schemeClr>
                          </a:solidFill>
                        </a:rPr>
                        <a:t>20</a:t>
                      </a:r>
                      <a:r>
                        <a:rPr lang="en-US" sz="1600" dirty="0" smtClean="0">
                          <a:solidFill>
                            <a:schemeClr val="accent6">
                              <a:lumMod val="50000"/>
                            </a:schemeClr>
                          </a:solidFill>
                        </a:rPr>
                        <a:t>%</a:t>
                      </a:r>
                      <a:endParaRPr lang="en-US" sz="16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566394">
                <a:tc>
                  <a:txBody>
                    <a:bodyPr/>
                    <a:lstStyle/>
                    <a:p>
                      <a:pPr marL="0" marR="0" algn="ctr">
                        <a:spcBef>
                          <a:spcPts val="0"/>
                        </a:spcBef>
                        <a:spcAft>
                          <a:spcPts val="0"/>
                        </a:spcAft>
                      </a:pPr>
                      <a:r>
                        <a:rPr lang="en-US" sz="1600" dirty="0">
                          <a:solidFill>
                            <a:schemeClr val="accent6">
                              <a:lumMod val="50000"/>
                            </a:schemeClr>
                          </a:solidFill>
                        </a:rPr>
                        <a:t>16-24</a:t>
                      </a:r>
                      <a:endParaRPr lang="en-US" sz="16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600" dirty="0">
                          <a:solidFill>
                            <a:schemeClr val="accent6">
                              <a:lumMod val="50000"/>
                            </a:schemeClr>
                          </a:solidFill>
                        </a:rPr>
                        <a:t>10</a:t>
                      </a:r>
                      <a:r>
                        <a:rPr lang="en-US" sz="1600" dirty="0" smtClean="0">
                          <a:solidFill>
                            <a:schemeClr val="accent6">
                              <a:lumMod val="50000"/>
                            </a:schemeClr>
                          </a:solidFill>
                        </a:rPr>
                        <a:t>%</a:t>
                      </a:r>
                      <a:endParaRPr lang="en-US" sz="16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490601">
                <a:tc>
                  <a:txBody>
                    <a:bodyPr/>
                    <a:lstStyle/>
                    <a:p>
                      <a:pPr marL="0" marR="0" algn="ctr">
                        <a:spcBef>
                          <a:spcPts val="0"/>
                        </a:spcBef>
                        <a:spcAft>
                          <a:spcPts val="0"/>
                        </a:spcAft>
                      </a:pPr>
                      <a:r>
                        <a:rPr lang="en-US" sz="1600" dirty="0">
                          <a:solidFill>
                            <a:schemeClr val="accent6">
                              <a:lumMod val="50000"/>
                            </a:schemeClr>
                          </a:solidFill>
                        </a:rPr>
                        <a:t>8-15</a:t>
                      </a:r>
                      <a:endParaRPr lang="en-US" sz="16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600" dirty="0">
                          <a:solidFill>
                            <a:schemeClr val="accent6">
                              <a:lumMod val="50000"/>
                            </a:schemeClr>
                          </a:solidFill>
                        </a:rPr>
                        <a:t>5</a:t>
                      </a:r>
                      <a:r>
                        <a:rPr lang="en-US" sz="1600" dirty="0" smtClean="0">
                          <a:solidFill>
                            <a:schemeClr val="accent6">
                              <a:lumMod val="50000"/>
                            </a:schemeClr>
                          </a:solidFill>
                        </a:rPr>
                        <a:t>%</a:t>
                      </a:r>
                      <a:endParaRPr lang="en-US" sz="16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390377">
                <a:tc>
                  <a:txBody>
                    <a:bodyPr/>
                    <a:lstStyle/>
                    <a:p>
                      <a:pPr marL="0" marR="0" algn="ctr">
                        <a:spcBef>
                          <a:spcPts val="0"/>
                        </a:spcBef>
                        <a:spcAft>
                          <a:spcPts val="0"/>
                        </a:spcAft>
                      </a:pPr>
                      <a:r>
                        <a:rPr lang="en-US" sz="1600" dirty="0">
                          <a:solidFill>
                            <a:schemeClr val="accent6">
                              <a:lumMod val="50000"/>
                            </a:schemeClr>
                          </a:solidFill>
                        </a:rPr>
                        <a:t>Less than 8</a:t>
                      </a:r>
                      <a:endParaRPr lang="en-US" sz="16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457200" marR="0" algn="ctr">
                        <a:spcBef>
                          <a:spcPts val="0"/>
                        </a:spcBef>
                        <a:spcAft>
                          <a:spcPts val="0"/>
                        </a:spcAft>
                      </a:pPr>
                      <a:r>
                        <a:rPr lang="en-US" sz="1600" dirty="0">
                          <a:solidFill>
                            <a:schemeClr val="accent6">
                              <a:lumMod val="50000"/>
                            </a:schemeClr>
                          </a:solidFill>
                        </a:rPr>
                        <a:t>No discount</a:t>
                      </a:r>
                      <a:endParaRPr lang="en-US" sz="16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226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90" y="184485"/>
            <a:ext cx="10971609" cy="644123"/>
          </a:xfrm>
        </p:spPr>
        <p:txBody>
          <a:bodyPr>
            <a:normAutofit/>
          </a:bodyPr>
          <a:lstStyle/>
          <a:p>
            <a:r>
              <a:rPr lang="en-US" dirty="0">
                <a:solidFill>
                  <a:schemeClr val="accent2"/>
                </a:solidFill>
                <a:cs typeface="Calibri" pitchFamily="34" charset="0"/>
              </a:rPr>
              <a:t>Wellness Incentive</a:t>
            </a:r>
          </a:p>
        </p:txBody>
      </p:sp>
      <p:sp>
        <p:nvSpPr>
          <p:cNvPr id="3" name="Content Placeholder 2"/>
          <p:cNvSpPr>
            <a:spLocks noGrp="1"/>
          </p:cNvSpPr>
          <p:nvPr>
            <p:ph idx="4294967295"/>
          </p:nvPr>
        </p:nvSpPr>
        <p:spPr>
          <a:xfrm>
            <a:off x="0" y="960438"/>
            <a:ext cx="11896725" cy="2143125"/>
          </a:xfrm>
        </p:spPr>
        <p:txBody>
          <a:bodyPr>
            <a:normAutofit/>
          </a:bodyPr>
          <a:lstStyle/>
          <a:p>
            <a:pPr>
              <a:buNone/>
            </a:pPr>
            <a:r>
              <a:rPr lang="en-US" sz="1800" dirty="0">
                <a:solidFill>
                  <a:schemeClr val="accent6">
                    <a:lumMod val="50000"/>
                  </a:schemeClr>
                </a:solidFill>
                <a:latin typeface="+mj-lt"/>
              </a:rPr>
              <a:t>Additional benefit of Wellness incentive for the amount equal to wellness discount can be reimbursed </a:t>
            </a:r>
            <a:r>
              <a:rPr lang="en-US" sz="1800" dirty="0">
                <a:solidFill>
                  <a:schemeClr val="accent6">
                    <a:lumMod val="50000"/>
                  </a:schemeClr>
                </a:solidFill>
                <a:latin typeface="+mj-lt"/>
                <a:cs typeface="Franklin Gothic Medium"/>
              </a:rPr>
              <a:t>once for </a:t>
            </a:r>
            <a:r>
              <a:rPr lang="en-US" sz="1800" dirty="0" smtClean="0">
                <a:solidFill>
                  <a:schemeClr val="accent6">
                    <a:lumMod val="50000"/>
                  </a:schemeClr>
                </a:solidFill>
                <a:latin typeface="+mj-lt"/>
                <a:cs typeface="Franklin Gothic Medium"/>
              </a:rPr>
              <a:t>the expenses mentioned  </a:t>
            </a:r>
            <a:r>
              <a:rPr lang="en-US" sz="1800" dirty="0">
                <a:solidFill>
                  <a:schemeClr val="accent6">
                    <a:lumMod val="50000"/>
                  </a:schemeClr>
                </a:solidFill>
                <a:latin typeface="+mj-lt"/>
                <a:cs typeface="Franklin Gothic Medium"/>
              </a:rPr>
              <a:t>below </a:t>
            </a:r>
          </a:p>
          <a:p>
            <a:pPr marL="400050" lvl="1" indent="0">
              <a:spcBef>
                <a:spcPct val="0"/>
              </a:spcBef>
              <a:buFont typeface="Wingdings" pitchFamily="2" charset="2"/>
              <a:buChar char="§"/>
              <a:defRPr/>
            </a:pPr>
            <a:endParaRPr lang="en-US" sz="1400" dirty="0">
              <a:solidFill>
                <a:schemeClr val="accent6">
                  <a:lumMod val="50000"/>
                </a:schemeClr>
              </a:solidFill>
              <a:latin typeface="+mj-lt"/>
              <a:cs typeface="Franklin Gothic Medium"/>
            </a:endParaRPr>
          </a:p>
          <a:p>
            <a:pPr lvl="1">
              <a:spcBef>
                <a:spcPct val="0"/>
              </a:spcBef>
              <a:buBlip>
                <a:blip r:embed="rId3"/>
              </a:buBlip>
              <a:defRPr/>
            </a:pPr>
            <a:r>
              <a:rPr lang="en-US" sz="1600" dirty="0">
                <a:solidFill>
                  <a:schemeClr val="accent6">
                    <a:lumMod val="50000"/>
                  </a:schemeClr>
                </a:solidFill>
                <a:latin typeface="+mj-lt"/>
                <a:cs typeface="Franklin Gothic Medium"/>
              </a:rPr>
              <a:t>   Consultation charges</a:t>
            </a:r>
          </a:p>
          <a:p>
            <a:pPr lvl="1">
              <a:spcBef>
                <a:spcPct val="0"/>
              </a:spcBef>
              <a:buBlip>
                <a:blip r:embed="rId3"/>
              </a:buBlip>
              <a:defRPr/>
            </a:pPr>
            <a:r>
              <a:rPr lang="en-US" sz="1600" dirty="0">
                <a:solidFill>
                  <a:schemeClr val="accent6">
                    <a:lumMod val="50000"/>
                  </a:schemeClr>
                </a:solidFill>
                <a:latin typeface="+mj-lt"/>
                <a:cs typeface="Franklin Gothic Medium"/>
              </a:rPr>
              <a:t>   Diagnostic expenses</a:t>
            </a:r>
          </a:p>
          <a:p>
            <a:pPr lvl="1">
              <a:spcBef>
                <a:spcPct val="0"/>
              </a:spcBef>
              <a:buBlip>
                <a:blip r:embed="rId3"/>
              </a:buBlip>
              <a:defRPr/>
            </a:pPr>
            <a:r>
              <a:rPr lang="en-US" sz="1600" dirty="0">
                <a:solidFill>
                  <a:schemeClr val="accent6">
                    <a:lumMod val="50000"/>
                  </a:schemeClr>
                </a:solidFill>
                <a:latin typeface="+mj-lt"/>
                <a:cs typeface="Franklin Gothic Medium"/>
              </a:rPr>
              <a:t>   Medicines &amp; Drugs</a:t>
            </a:r>
          </a:p>
          <a:p>
            <a:pPr lvl="1">
              <a:spcBef>
                <a:spcPct val="0"/>
              </a:spcBef>
              <a:buBlip>
                <a:blip r:embed="rId3"/>
              </a:buBlip>
              <a:defRPr/>
            </a:pPr>
            <a:r>
              <a:rPr lang="en-US" sz="1600" dirty="0">
                <a:solidFill>
                  <a:schemeClr val="accent6">
                    <a:lumMod val="50000"/>
                  </a:schemeClr>
                </a:solidFill>
                <a:latin typeface="+mj-lt"/>
                <a:cs typeface="Franklin Gothic Medium"/>
              </a:rPr>
              <a:t>   Dental Expenses </a:t>
            </a:r>
          </a:p>
          <a:p>
            <a:pPr lvl="1">
              <a:spcBef>
                <a:spcPct val="0"/>
              </a:spcBef>
              <a:buBlip>
                <a:blip r:embed="rId3"/>
              </a:buBlip>
              <a:defRPr/>
            </a:pPr>
            <a:r>
              <a:rPr lang="en-US" sz="1600" dirty="0">
                <a:solidFill>
                  <a:schemeClr val="accent6">
                    <a:lumMod val="50000"/>
                  </a:schemeClr>
                </a:solidFill>
                <a:latin typeface="+mj-lt"/>
                <a:cs typeface="Franklin Gothic Medium"/>
              </a:rPr>
              <a:t>   Other health expenses</a:t>
            </a:r>
          </a:p>
          <a:p>
            <a:pPr marL="400050" lvl="1" indent="0">
              <a:spcBef>
                <a:spcPct val="0"/>
              </a:spcBef>
              <a:defRPr/>
            </a:pPr>
            <a:endParaRPr lang="en-US" sz="1400" dirty="0">
              <a:latin typeface="+mj-lt"/>
              <a:cs typeface="Franklin Gothic Medium"/>
            </a:endParaRPr>
          </a:p>
          <a:p>
            <a:endParaRPr lang="en-US" sz="1800" dirty="0">
              <a:latin typeface="+mj-lt"/>
            </a:endParaRPr>
          </a:p>
        </p:txBody>
      </p:sp>
      <p:sp>
        <p:nvSpPr>
          <p:cNvPr id="8" name="Title 1"/>
          <p:cNvSpPr txBox="1">
            <a:spLocks/>
          </p:cNvSpPr>
          <p:nvPr/>
        </p:nvSpPr>
        <p:spPr>
          <a:xfrm>
            <a:off x="5807968" y="4149080"/>
            <a:ext cx="4040832" cy="1160512"/>
          </a:xfrm>
          <a:prstGeom prst="rect">
            <a:avLst/>
          </a:prstGeom>
        </p:spPr>
        <p:txBody>
          <a:bodyPr vert="horz" lIns="91440" tIns="45720" rIns="91440" bIns="45720" rtlCol="0" anchor="ctr">
            <a:noAutofit/>
          </a:bodyPr>
          <a:lstStyle/>
          <a:p>
            <a:pPr defTabSz="457200">
              <a:spcBef>
                <a:spcPct val="0"/>
              </a:spcBef>
              <a:buFont typeface="Arial" pitchFamily="34" charset="0"/>
              <a:buChar char="•"/>
              <a:defRPr/>
            </a:pPr>
            <a:r>
              <a:rPr lang="en-US" sz="1400" dirty="0">
                <a:latin typeface="+mj-lt"/>
                <a:ea typeface="+mj-ea"/>
                <a:cs typeface="Franklin Gothic Medium"/>
              </a:rPr>
              <a:t> </a:t>
            </a:r>
            <a:endParaRPr lang="en-US" dirty="0">
              <a:latin typeface="+mj-lt"/>
              <a:ea typeface="+mj-ea"/>
              <a:cs typeface="Franklin Gothic Medium"/>
            </a:endParaRPr>
          </a:p>
          <a:p>
            <a:pPr defTabSz="457200">
              <a:spcBef>
                <a:spcPct val="0"/>
              </a:spcBef>
              <a:buFont typeface="Arial" pitchFamily="34" charset="0"/>
              <a:buChar char="•"/>
              <a:defRPr/>
            </a:pPr>
            <a:endParaRPr lang="en-US" dirty="0">
              <a:latin typeface="+mj-lt"/>
              <a:ea typeface="+mj-ea"/>
              <a:cs typeface="Franklin Gothic Medium"/>
            </a:endParaRPr>
          </a:p>
        </p:txBody>
      </p:sp>
      <p:graphicFrame>
        <p:nvGraphicFramePr>
          <p:cNvPr id="9" name="Table 8"/>
          <p:cNvGraphicFramePr>
            <a:graphicFrameLocks noGrp="1"/>
          </p:cNvGraphicFramePr>
          <p:nvPr>
            <p:extLst>
              <p:ext uri="{D42A27DB-BD31-4B8C-83A1-F6EECF244321}">
                <p14:modId xmlns:p14="http://schemas.microsoft.com/office/powerpoint/2010/main" val="1566500859"/>
              </p:ext>
            </p:extLst>
          </p:nvPr>
        </p:nvGraphicFramePr>
        <p:xfrm>
          <a:off x="2353933" y="3103808"/>
          <a:ext cx="7704856" cy="2520282"/>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230425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438724">
                <a:tc>
                  <a:txBody>
                    <a:bodyPr/>
                    <a:lstStyle/>
                    <a:p>
                      <a:pPr marL="0" marR="0" algn="ctr">
                        <a:lnSpc>
                          <a:spcPct val="115000"/>
                        </a:lnSpc>
                        <a:spcBef>
                          <a:spcPts val="0"/>
                        </a:spcBef>
                        <a:spcAft>
                          <a:spcPts val="0"/>
                        </a:spcAft>
                      </a:pPr>
                      <a:r>
                        <a:rPr lang="en-US" sz="1800" dirty="0" smtClean="0"/>
                        <a:t>Wellness score</a:t>
                      </a:r>
                      <a:endParaRPr lang="en-US" sz="1800" dirty="0">
                        <a:solidFill>
                          <a:schemeClr val="bg1"/>
                        </a:solidFill>
                        <a:latin typeface="+mj-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a:txBody>
                    <a:bodyPr/>
                    <a:lstStyle/>
                    <a:p>
                      <a:pPr marL="0" marR="0" algn="ctr">
                        <a:lnSpc>
                          <a:spcPct val="115000"/>
                        </a:lnSpc>
                        <a:spcBef>
                          <a:spcPts val="0"/>
                        </a:spcBef>
                        <a:spcAft>
                          <a:spcPts val="0"/>
                        </a:spcAft>
                      </a:pPr>
                      <a:r>
                        <a:rPr lang="en-US" sz="1800" baseline="0" dirty="0" smtClean="0"/>
                        <a:t>Eligible Wellness </a:t>
                      </a:r>
                      <a:r>
                        <a:rPr lang="en-US" sz="1800" dirty="0" smtClean="0"/>
                        <a:t>Incentive</a:t>
                      </a:r>
                      <a:endParaRPr lang="en-US" sz="1800" dirty="0">
                        <a:solidFill>
                          <a:schemeClr val="bg1"/>
                        </a:solidFill>
                        <a:latin typeface="+mj-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419273">
                <a:tc>
                  <a:txBody>
                    <a:bodyPr/>
                    <a:lstStyle/>
                    <a:p>
                      <a:pPr marL="0" marR="0" algn="ctr">
                        <a:spcBef>
                          <a:spcPts val="0"/>
                        </a:spcBef>
                        <a:spcAft>
                          <a:spcPts val="0"/>
                        </a:spcAft>
                      </a:pPr>
                      <a:r>
                        <a:rPr lang="en-US" sz="1800" dirty="0">
                          <a:solidFill>
                            <a:schemeClr val="accent6">
                              <a:lumMod val="50000"/>
                            </a:schemeClr>
                          </a:solidFill>
                        </a:rPr>
                        <a:t>29-32</a:t>
                      </a:r>
                      <a:endParaRPr lang="en-US" sz="18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800" dirty="0" smtClean="0">
                          <a:solidFill>
                            <a:schemeClr val="accent6">
                              <a:lumMod val="50000"/>
                            </a:schemeClr>
                          </a:solidFill>
                        </a:rPr>
                        <a:t>25</a:t>
                      </a:r>
                      <a:r>
                        <a:rPr lang="en-US" sz="1800" dirty="0">
                          <a:solidFill>
                            <a:schemeClr val="accent6">
                              <a:lumMod val="50000"/>
                            </a:schemeClr>
                          </a:solidFill>
                        </a:rPr>
                        <a:t>% of renewal </a:t>
                      </a:r>
                      <a:r>
                        <a:rPr lang="en-US" sz="1800" dirty="0" smtClean="0">
                          <a:solidFill>
                            <a:schemeClr val="accent6">
                              <a:lumMod val="50000"/>
                            </a:schemeClr>
                          </a:solidFill>
                        </a:rPr>
                        <a:t>premium or actual which ever is lower</a:t>
                      </a:r>
                      <a:endParaRPr lang="en-US" sz="18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419273">
                <a:tc>
                  <a:txBody>
                    <a:bodyPr/>
                    <a:lstStyle/>
                    <a:p>
                      <a:pPr marL="0" marR="0" algn="ctr">
                        <a:spcBef>
                          <a:spcPts val="0"/>
                        </a:spcBef>
                        <a:spcAft>
                          <a:spcPts val="0"/>
                        </a:spcAft>
                      </a:pPr>
                      <a:r>
                        <a:rPr lang="en-US" sz="1800" dirty="0">
                          <a:solidFill>
                            <a:schemeClr val="accent6">
                              <a:lumMod val="50000"/>
                            </a:schemeClr>
                          </a:solidFill>
                        </a:rPr>
                        <a:t>25-28</a:t>
                      </a:r>
                      <a:endParaRPr lang="en-US" sz="18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800" dirty="0" smtClean="0">
                          <a:solidFill>
                            <a:schemeClr val="accent6">
                              <a:lumMod val="50000"/>
                            </a:schemeClr>
                          </a:solidFill>
                        </a:rPr>
                        <a:t>20% of renewal premium or actual which ever is lower</a:t>
                      </a:r>
                      <a:endParaRPr lang="en-US" sz="18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484045">
                <a:tc>
                  <a:txBody>
                    <a:bodyPr/>
                    <a:lstStyle/>
                    <a:p>
                      <a:pPr marL="0" marR="0" algn="ctr">
                        <a:spcBef>
                          <a:spcPts val="0"/>
                        </a:spcBef>
                        <a:spcAft>
                          <a:spcPts val="0"/>
                        </a:spcAft>
                      </a:pPr>
                      <a:r>
                        <a:rPr lang="en-US" sz="1800" dirty="0">
                          <a:solidFill>
                            <a:schemeClr val="accent6">
                              <a:lumMod val="50000"/>
                            </a:schemeClr>
                          </a:solidFill>
                        </a:rPr>
                        <a:t>16-24</a:t>
                      </a:r>
                      <a:endParaRPr lang="en-US" sz="18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800" dirty="0" smtClean="0">
                          <a:solidFill>
                            <a:schemeClr val="accent6">
                              <a:lumMod val="50000"/>
                            </a:schemeClr>
                          </a:solidFill>
                        </a:rPr>
                        <a:t>10% of renewal premium or actual which ever is lower</a:t>
                      </a:r>
                      <a:endParaRPr lang="en-US" sz="18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419273">
                <a:tc>
                  <a:txBody>
                    <a:bodyPr/>
                    <a:lstStyle/>
                    <a:p>
                      <a:pPr marL="0" marR="0" algn="ctr">
                        <a:spcBef>
                          <a:spcPts val="0"/>
                        </a:spcBef>
                        <a:spcAft>
                          <a:spcPts val="0"/>
                        </a:spcAft>
                      </a:pPr>
                      <a:r>
                        <a:rPr lang="en-US" sz="1800" dirty="0">
                          <a:solidFill>
                            <a:schemeClr val="accent6">
                              <a:lumMod val="50000"/>
                            </a:schemeClr>
                          </a:solidFill>
                        </a:rPr>
                        <a:t>8-15</a:t>
                      </a:r>
                      <a:endParaRPr lang="en-US" sz="18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algn="ctr">
                        <a:spcBef>
                          <a:spcPts val="0"/>
                        </a:spcBef>
                        <a:spcAft>
                          <a:spcPts val="0"/>
                        </a:spcAft>
                      </a:pPr>
                      <a:r>
                        <a:rPr lang="en-US" sz="1800" dirty="0" smtClean="0">
                          <a:solidFill>
                            <a:schemeClr val="accent6">
                              <a:lumMod val="50000"/>
                            </a:schemeClr>
                          </a:solidFill>
                        </a:rPr>
                        <a:t>5% of renewal premium or actual which ever is lower</a:t>
                      </a:r>
                      <a:endParaRPr lang="en-US" sz="18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339694">
                <a:tc>
                  <a:txBody>
                    <a:bodyPr/>
                    <a:lstStyle/>
                    <a:p>
                      <a:pPr marL="0" marR="0" algn="ctr">
                        <a:spcBef>
                          <a:spcPts val="0"/>
                        </a:spcBef>
                        <a:spcAft>
                          <a:spcPts val="0"/>
                        </a:spcAft>
                      </a:pPr>
                      <a:r>
                        <a:rPr lang="en-US" sz="1800" dirty="0">
                          <a:solidFill>
                            <a:schemeClr val="accent6">
                              <a:lumMod val="50000"/>
                            </a:schemeClr>
                          </a:solidFill>
                        </a:rPr>
                        <a:t>Less than 8</a:t>
                      </a:r>
                      <a:endParaRPr lang="en-US" sz="1800" b="1"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pPr marL="457200" marR="0" algn="ctr">
                        <a:spcBef>
                          <a:spcPts val="0"/>
                        </a:spcBef>
                        <a:spcAft>
                          <a:spcPts val="0"/>
                        </a:spcAft>
                      </a:pPr>
                      <a:r>
                        <a:rPr lang="en-US" sz="1800" dirty="0">
                          <a:solidFill>
                            <a:schemeClr val="accent6">
                              <a:lumMod val="50000"/>
                            </a:schemeClr>
                          </a:solidFill>
                        </a:rPr>
                        <a:t>No Reward</a:t>
                      </a:r>
                      <a:endParaRPr lang="en-US" sz="1800" dirty="0">
                        <a:solidFill>
                          <a:schemeClr val="accent6">
                            <a:lumMod val="50000"/>
                          </a:schemeClr>
                        </a:solidFill>
                        <a:latin typeface="+mj-lt"/>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56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3781427" y="6094413"/>
            <a:ext cx="5579269" cy="214312"/>
          </a:xfrm>
          <a:prstGeom prst="rect">
            <a:avLst/>
          </a:prstGeom>
          <a:noFill/>
          <a:ln>
            <a:noFill/>
          </a:ln>
          <a:effectLst/>
          <a:extLst>
            <a:ext uri="{909E8E84-426E-40DD-AFC4-6F175D3DCCD1}">
              <a14:hiddenFill xmlns:a14="http://schemas.microsoft.com/office/drawing/2010/main">
                <a:solidFill>
                  <a:srgbClr val="BBE0E3">
                    <a:alpha val="85001"/>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fr-FR" sz="800" i="1">
              <a:solidFill>
                <a:srgbClr val="FFFFFF"/>
              </a:solidFill>
            </a:endParaRPr>
          </a:p>
        </p:txBody>
      </p:sp>
      <p:sp>
        <p:nvSpPr>
          <p:cNvPr id="914466" name="Rectangle 34"/>
          <p:cNvSpPr>
            <a:spLocks noGrp="1" noChangeArrowheads="1"/>
          </p:cNvSpPr>
          <p:nvPr>
            <p:ph type="title"/>
          </p:nvPr>
        </p:nvSpPr>
        <p:spPr>
          <a:xfrm>
            <a:off x="312573" y="154368"/>
            <a:ext cx="10971609" cy="515334"/>
          </a:xfrm>
          <a:noFill/>
          <a:ln/>
        </p:spPr>
        <p:txBody>
          <a:bodyPr>
            <a:normAutofit/>
          </a:bodyPr>
          <a:lstStyle/>
          <a:p>
            <a:r>
              <a:rPr lang="en-US" sz="2900" dirty="0"/>
              <a:t>How big is the </a:t>
            </a:r>
            <a:r>
              <a:rPr lang="en-US" sz="2900" dirty="0" smtClean="0"/>
              <a:t>problem ?</a:t>
            </a:r>
            <a:endParaRPr lang="en-US" sz="2900" dirty="0"/>
          </a:p>
        </p:txBody>
      </p:sp>
      <p:graphicFrame>
        <p:nvGraphicFramePr>
          <p:cNvPr id="34" name="Table 33"/>
          <p:cNvGraphicFramePr>
            <a:graphicFrameLocks noGrp="1"/>
          </p:cNvGraphicFramePr>
          <p:nvPr/>
        </p:nvGraphicFramePr>
        <p:xfrm>
          <a:off x="2514600" y="17449800"/>
          <a:ext cx="7620000" cy="4023360"/>
        </p:xfrm>
        <a:graphic>
          <a:graphicData uri="http://schemas.openxmlformats.org/drawingml/2006/table">
            <a:tbl>
              <a:tblPr firstRow="1" bandRow="1">
                <a:tableStyleId>{5C22544A-7EE6-4342-B048-85BDC9FD1C3A}</a:tableStyleId>
              </a:tblPr>
              <a:tblGrid>
                <a:gridCol w="37147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17231">
                <a:tc>
                  <a:txBody>
                    <a:bodyPr/>
                    <a:lstStyle/>
                    <a:p>
                      <a:pPr algn="l" fontAlgn="b"/>
                      <a:r>
                        <a:rPr lang="en-US" sz="1100" b="1" i="0" u="none" strike="noStrike" dirty="0">
                          <a:solidFill>
                            <a:srgbClr val="000000"/>
                          </a:solidFill>
                          <a:latin typeface="Calibri"/>
                        </a:rPr>
                        <a:t>Disease Management Product Filing</a:t>
                      </a:r>
                    </a:p>
                  </a:txBody>
                  <a:tcPr marL="9525" marR="9525" marT="9525" marB="0" anchor="b"/>
                </a:tc>
                <a:tc>
                  <a:txBody>
                    <a:bodyPr/>
                    <a:lstStyle/>
                    <a:p>
                      <a:pPr algn="ctr" fontAlgn="b"/>
                      <a:r>
                        <a:rPr lang="en-US" sz="1100" b="1" i="0" u="none" strike="noStrike" dirty="0">
                          <a:solidFill>
                            <a:srgbClr val="000000"/>
                          </a:solidFill>
                          <a:latin typeface="Calibri"/>
                        </a:rPr>
                        <a:t>108 days</a:t>
                      </a:r>
                    </a:p>
                  </a:txBody>
                  <a:tcPr marL="9525" marR="9525" marT="9525" marB="0" anchor="b"/>
                </a:tc>
                <a:tc>
                  <a:txBody>
                    <a:bodyPr/>
                    <a:lstStyle/>
                    <a:p>
                      <a:pPr algn="ctr" fontAlgn="b"/>
                      <a:r>
                        <a:rPr lang="en-US" sz="1100" b="1" i="0" u="none" strike="noStrike">
                          <a:solidFill>
                            <a:srgbClr val="000000"/>
                          </a:solidFill>
                          <a:latin typeface="Calibri"/>
                        </a:rPr>
                        <a:t>15-Jun-12</a:t>
                      </a:r>
                    </a:p>
                  </a:txBody>
                  <a:tcPr marL="9525" marR="9525" marT="9525" marB="0" anchor="b"/>
                </a:tc>
                <a:tc>
                  <a:txBody>
                    <a:bodyPr/>
                    <a:lstStyle/>
                    <a:p>
                      <a:pPr algn="ctr" fontAlgn="b"/>
                      <a:r>
                        <a:rPr lang="en-US" sz="1100" b="1" i="0" u="none" strike="noStrike">
                          <a:solidFill>
                            <a:srgbClr val="000000"/>
                          </a:solidFill>
                          <a:latin typeface="Calibri"/>
                        </a:rPr>
                        <a:t>13-Nov-12</a:t>
                      </a:r>
                    </a:p>
                  </a:txBody>
                  <a:tcPr marL="9525" marR="9525" marT="9525" marB="0" anchor="b"/>
                </a:tc>
                <a:tc>
                  <a:txBody>
                    <a:bodyPr/>
                    <a:lstStyle/>
                    <a:p>
                      <a:endParaRPr lang="en-US"/>
                    </a:p>
                  </a:txBody>
                  <a:tcPr/>
                </a:tc>
                <a:extLst>
                  <a:ext uri="{0D108BD9-81ED-4DB2-BD59-A6C34878D82A}">
                    <a16:rowId xmlns:a16="http://schemas.microsoft.com/office/drawing/2014/main" val="10000"/>
                  </a:ext>
                </a:extLst>
              </a:tr>
              <a:tr h="117231">
                <a:tc>
                  <a:txBody>
                    <a:bodyPr/>
                    <a:lstStyle/>
                    <a:p>
                      <a:pPr algn="l" fontAlgn="b"/>
                      <a:r>
                        <a:rPr lang="en-US" sz="1100" b="1" i="0" u="none" strike="noStrike" dirty="0">
                          <a:solidFill>
                            <a:srgbClr val="000000"/>
                          </a:solidFill>
                          <a:latin typeface="Calibri"/>
                        </a:rPr>
                        <a:t>Ideation</a:t>
                      </a:r>
                    </a:p>
                  </a:txBody>
                  <a:tcPr marL="9525" marR="9525" marT="9525" marB="0" anchor="b"/>
                </a:tc>
                <a:tc>
                  <a:txBody>
                    <a:bodyPr/>
                    <a:lstStyle/>
                    <a:p>
                      <a:pPr algn="ctr" fontAlgn="b"/>
                      <a:r>
                        <a:rPr lang="en-US" sz="1100" b="1" i="0" u="none" strike="noStrike" dirty="0">
                          <a:solidFill>
                            <a:srgbClr val="000000"/>
                          </a:solidFill>
                          <a:latin typeface="Calibri"/>
                        </a:rPr>
                        <a:t>20 days</a:t>
                      </a:r>
                    </a:p>
                  </a:txBody>
                  <a:tcPr marL="9525" marR="9525" marT="9525" marB="0" anchor="b"/>
                </a:tc>
                <a:tc>
                  <a:txBody>
                    <a:bodyPr/>
                    <a:lstStyle/>
                    <a:p>
                      <a:pPr algn="ctr" fontAlgn="b"/>
                      <a:r>
                        <a:rPr lang="en-US" sz="1100" b="1" i="0" u="none" strike="noStrike" dirty="0">
                          <a:solidFill>
                            <a:srgbClr val="000000"/>
                          </a:solidFill>
                          <a:latin typeface="Calibri"/>
                        </a:rPr>
                        <a:t>15-Jun-12</a:t>
                      </a:r>
                    </a:p>
                  </a:txBody>
                  <a:tcPr marL="9525" marR="9525" marT="9525" marB="0" anchor="b"/>
                </a:tc>
                <a:tc>
                  <a:txBody>
                    <a:bodyPr/>
                    <a:lstStyle/>
                    <a:p>
                      <a:pPr algn="ctr" fontAlgn="b"/>
                      <a:r>
                        <a:rPr lang="en-US" sz="1100" b="1" i="0" u="none" strike="noStrike">
                          <a:solidFill>
                            <a:srgbClr val="000000"/>
                          </a:solidFill>
                          <a:latin typeface="Calibri"/>
                        </a:rPr>
                        <a:t>12-Jul-12</a:t>
                      </a:r>
                    </a:p>
                  </a:txBody>
                  <a:tcPr marL="9525" marR="9525" marT="9525" marB="0" anchor="b"/>
                </a:tc>
                <a:tc>
                  <a:txBody>
                    <a:bodyPr/>
                    <a:lstStyle/>
                    <a:p>
                      <a:endParaRPr lang="en-US"/>
                    </a:p>
                  </a:txBody>
                  <a:tcPr/>
                </a:tc>
                <a:extLst>
                  <a:ext uri="{0D108BD9-81ED-4DB2-BD59-A6C34878D82A}">
                    <a16:rowId xmlns:a16="http://schemas.microsoft.com/office/drawing/2014/main" val="10001"/>
                  </a:ext>
                </a:extLst>
              </a:tr>
              <a:tr h="117231">
                <a:tc>
                  <a:txBody>
                    <a:bodyPr/>
                    <a:lstStyle/>
                    <a:p>
                      <a:pPr algn="l" fontAlgn="b"/>
                      <a:r>
                        <a:rPr lang="en-US" sz="1100" b="0" i="0" u="none" strike="noStrike" dirty="0">
                          <a:solidFill>
                            <a:srgbClr val="000000"/>
                          </a:solidFill>
                          <a:latin typeface="Calibri"/>
                        </a:rPr>
                        <a:t>         Target Segment</a:t>
                      </a:r>
                    </a:p>
                  </a:txBody>
                  <a:tcPr marL="9525" marR="9525" marT="9525" marB="0" anchor="b"/>
                </a:tc>
                <a:tc>
                  <a:txBody>
                    <a:bodyPr/>
                    <a:lstStyle/>
                    <a:p>
                      <a:pPr algn="ctr" fontAlgn="b"/>
                      <a:r>
                        <a:rPr lang="en-US" sz="1100" b="0" i="0" u="none" strike="noStrike" dirty="0">
                          <a:solidFill>
                            <a:srgbClr val="000000"/>
                          </a:solidFill>
                          <a:latin typeface="Calibri"/>
                        </a:rPr>
                        <a:t>1 day</a:t>
                      </a:r>
                    </a:p>
                  </a:txBody>
                  <a:tcPr marL="9525" marR="9525" marT="9525" marB="0" anchor="b"/>
                </a:tc>
                <a:tc>
                  <a:txBody>
                    <a:bodyPr/>
                    <a:lstStyle/>
                    <a:p>
                      <a:pPr algn="ctr" fontAlgn="b"/>
                      <a:r>
                        <a:rPr lang="en-US" sz="1100" b="0" i="0" u="none" strike="noStrike" dirty="0">
                          <a:solidFill>
                            <a:srgbClr val="000000"/>
                          </a:solidFill>
                          <a:latin typeface="Calibri"/>
                        </a:rPr>
                        <a:t>15-Jun-12</a:t>
                      </a:r>
                    </a:p>
                  </a:txBody>
                  <a:tcPr marL="9525" marR="9525" marT="9525" marB="0" anchor="b"/>
                </a:tc>
                <a:tc>
                  <a:txBody>
                    <a:bodyPr/>
                    <a:lstStyle/>
                    <a:p>
                      <a:pPr algn="ctr" fontAlgn="b"/>
                      <a:r>
                        <a:rPr lang="en-US" sz="1100" b="0" i="0" u="none" strike="noStrike" dirty="0">
                          <a:solidFill>
                            <a:srgbClr val="000000"/>
                          </a:solidFill>
                          <a:latin typeface="Calibri"/>
                        </a:rPr>
                        <a:t>15-Jun-12</a:t>
                      </a:r>
                    </a:p>
                  </a:txBody>
                  <a:tcPr marL="9525" marR="9525" marT="9525" marB="0" anchor="b"/>
                </a:tc>
                <a:tc>
                  <a:txBody>
                    <a:bodyPr/>
                    <a:lstStyle/>
                    <a:p>
                      <a:endParaRPr lang="en-US" dirty="0"/>
                    </a:p>
                  </a:txBody>
                  <a:tcPr/>
                </a:tc>
                <a:extLst>
                  <a:ext uri="{0D108BD9-81ED-4DB2-BD59-A6C34878D82A}">
                    <a16:rowId xmlns:a16="http://schemas.microsoft.com/office/drawing/2014/main" val="10002"/>
                  </a:ext>
                </a:extLst>
              </a:tr>
              <a:tr h="117231">
                <a:tc>
                  <a:txBody>
                    <a:bodyPr/>
                    <a:lstStyle/>
                    <a:p>
                      <a:pPr algn="l" fontAlgn="b"/>
                      <a:r>
                        <a:rPr lang="en-US" sz="1100" b="0" i="0" u="none" strike="noStrike">
                          <a:solidFill>
                            <a:srgbClr val="000000"/>
                          </a:solidFill>
                          <a:latin typeface="Calibri"/>
                        </a:rPr>
                        <a:t>         Benefit Design</a:t>
                      </a:r>
                    </a:p>
                  </a:txBody>
                  <a:tcPr marL="9525" marR="9525" marT="9525" marB="0" anchor="b"/>
                </a:tc>
                <a:tc>
                  <a:txBody>
                    <a:bodyPr/>
                    <a:lstStyle/>
                    <a:p>
                      <a:pPr algn="ctr" fontAlgn="b"/>
                      <a:r>
                        <a:rPr lang="en-US" sz="1100" b="0" i="0" u="none" strike="noStrike">
                          <a:solidFill>
                            <a:srgbClr val="000000"/>
                          </a:solidFill>
                          <a:latin typeface="Calibri"/>
                        </a:rPr>
                        <a:t>10 days</a:t>
                      </a:r>
                    </a:p>
                  </a:txBody>
                  <a:tcPr marL="9525" marR="9525" marT="9525" marB="0" anchor="b"/>
                </a:tc>
                <a:tc>
                  <a:txBody>
                    <a:bodyPr/>
                    <a:lstStyle/>
                    <a:p>
                      <a:pPr algn="ctr" fontAlgn="b"/>
                      <a:r>
                        <a:rPr lang="en-US" sz="1100" b="0" i="0" u="none" strike="noStrike" dirty="0">
                          <a:solidFill>
                            <a:srgbClr val="000000"/>
                          </a:solidFill>
                          <a:latin typeface="Calibri"/>
                        </a:rPr>
                        <a:t>18-Jun-12</a:t>
                      </a:r>
                    </a:p>
                  </a:txBody>
                  <a:tcPr marL="9525" marR="9525" marT="9525" marB="0" anchor="b"/>
                </a:tc>
                <a:tc>
                  <a:txBody>
                    <a:bodyPr/>
                    <a:lstStyle/>
                    <a:p>
                      <a:pPr algn="ctr" fontAlgn="b"/>
                      <a:r>
                        <a:rPr lang="en-US" sz="1100" b="0" i="0" u="none" strike="noStrike">
                          <a:solidFill>
                            <a:srgbClr val="000000"/>
                          </a:solidFill>
                          <a:latin typeface="Calibri"/>
                        </a:rPr>
                        <a:t>29-Jun-12</a:t>
                      </a:r>
                    </a:p>
                  </a:txBody>
                  <a:tcPr marL="9525" marR="9525" marT="9525" marB="0" anchor="b"/>
                </a:tc>
                <a:tc>
                  <a:txBody>
                    <a:bodyPr/>
                    <a:lstStyle/>
                    <a:p>
                      <a:endParaRPr lang="en-US" dirty="0"/>
                    </a:p>
                  </a:txBody>
                  <a:tcPr/>
                </a:tc>
                <a:extLst>
                  <a:ext uri="{0D108BD9-81ED-4DB2-BD59-A6C34878D82A}">
                    <a16:rowId xmlns:a16="http://schemas.microsoft.com/office/drawing/2014/main" val="10003"/>
                  </a:ext>
                </a:extLst>
              </a:tr>
              <a:tr h="117231">
                <a:tc>
                  <a:txBody>
                    <a:bodyPr/>
                    <a:lstStyle/>
                    <a:p>
                      <a:pPr algn="l" fontAlgn="b"/>
                      <a:r>
                        <a:rPr lang="en-US" sz="1100" b="0" i="0" u="none" strike="noStrike">
                          <a:solidFill>
                            <a:srgbClr val="000000"/>
                          </a:solidFill>
                          <a:latin typeface="Calibri"/>
                        </a:rPr>
                        <a:t>         SWOT Analysis</a:t>
                      </a:r>
                    </a:p>
                  </a:txBody>
                  <a:tcPr marL="9525" marR="9525" marT="9525" marB="0" anchor="b"/>
                </a:tc>
                <a:tc>
                  <a:txBody>
                    <a:bodyPr/>
                    <a:lstStyle/>
                    <a:p>
                      <a:pPr algn="ctr" fontAlgn="b"/>
                      <a:r>
                        <a:rPr lang="en-US" sz="1100" b="0" i="0" u="none" strike="noStrike">
                          <a:solidFill>
                            <a:srgbClr val="000000"/>
                          </a:solidFill>
                          <a:latin typeface="Calibri"/>
                        </a:rPr>
                        <a:t>2 days</a:t>
                      </a:r>
                    </a:p>
                  </a:txBody>
                  <a:tcPr marL="9525" marR="9525" marT="9525" marB="0" anchor="b"/>
                </a:tc>
                <a:tc>
                  <a:txBody>
                    <a:bodyPr/>
                    <a:lstStyle/>
                    <a:p>
                      <a:pPr algn="ctr" fontAlgn="b"/>
                      <a:r>
                        <a:rPr lang="en-US" sz="1100" b="0" i="0" u="none" strike="noStrike">
                          <a:solidFill>
                            <a:srgbClr val="000000"/>
                          </a:solidFill>
                          <a:latin typeface="Calibri"/>
                        </a:rPr>
                        <a:t>18-Jun-12</a:t>
                      </a:r>
                    </a:p>
                  </a:txBody>
                  <a:tcPr marL="9525" marR="9525" marT="9525" marB="0" anchor="b"/>
                </a:tc>
                <a:tc>
                  <a:txBody>
                    <a:bodyPr/>
                    <a:lstStyle/>
                    <a:p>
                      <a:pPr algn="ctr" fontAlgn="b"/>
                      <a:r>
                        <a:rPr lang="en-US" sz="1100" b="0" i="0" u="none" strike="noStrike">
                          <a:solidFill>
                            <a:srgbClr val="000000"/>
                          </a:solidFill>
                          <a:latin typeface="Calibri"/>
                        </a:rPr>
                        <a:t>19-Jun-12</a:t>
                      </a:r>
                    </a:p>
                  </a:txBody>
                  <a:tcPr marL="9525" marR="9525" marT="9525" marB="0" anchor="b"/>
                </a:tc>
                <a:tc>
                  <a:txBody>
                    <a:bodyPr/>
                    <a:lstStyle/>
                    <a:p>
                      <a:endParaRPr lang="en-US" dirty="0"/>
                    </a:p>
                  </a:txBody>
                  <a:tcPr/>
                </a:tc>
                <a:extLst>
                  <a:ext uri="{0D108BD9-81ED-4DB2-BD59-A6C34878D82A}">
                    <a16:rowId xmlns:a16="http://schemas.microsoft.com/office/drawing/2014/main" val="10004"/>
                  </a:ext>
                </a:extLst>
              </a:tr>
              <a:tr h="117231">
                <a:tc>
                  <a:txBody>
                    <a:bodyPr/>
                    <a:lstStyle/>
                    <a:p>
                      <a:pPr algn="l" fontAlgn="b"/>
                      <a:r>
                        <a:rPr lang="en-US" sz="1100" b="0" i="0" u="none" strike="noStrike">
                          <a:solidFill>
                            <a:srgbClr val="000000"/>
                          </a:solidFill>
                          <a:latin typeface="Calibri"/>
                        </a:rPr>
                        <a:t>        Concept Note</a:t>
                      </a:r>
                    </a:p>
                  </a:txBody>
                  <a:tcPr marL="9525" marR="9525" marT="9525" marB="0" anchor="b"/>
                </a:tc>
                <a:tc>
                  <a:txBody>
                    <a:bodyPr/>
                    <a:lstStyle/>
                    <a:p>
                      <a:pPr algn="ctr" fontAlgn="b"/>
                      <a:r>
                        <a:rPr lang="en-US" sz="1100" b="0" i="0" u="none" strike="noStrike">
                          <a:solidFill>
                            <a:srgbClr val="000000"/>
                          </a:solidFill>
                          <a:latin typeface="Calibri"/>
                        </a:rPr>
                        <a:t>16 days</a:t>
                      </a:r>
                    </a:p>
                  </a:txBody>
                  <a:tcPr marL="9525" marR="9525" marT="9525" marB="0" anchor="b"/>
                </a:tc>
                <a:tc>
                  <a:txBody>
                    <a:bodyPr/>
                    <a:lstStyle/>
                    <a:p>
                      <a:pPr algn="ctr" fontAlgn="b"/>
                      <a:r>
                        <a:rPr lang="en-US" sz="1100" b="0" i="0" u="none" strike="noStrike" dirty="0">
                          <a:solidFill>
                            <a:srgbClr val="000000"/>
                          </a:solidFill>
                          <a:latin typeface="Calibri"/>
                        </a:rPr>
                        <a:t>20-Jun-12</a:t>
                      </a:r>
                    </a:p>
                  </a:txBody>
                  <a:tcPr marL="9525" marR="9525" marT="9525" marB="0" anchor="b"/>
                </a:tc>
                <a:tc>
                  <a:txBody>
                    <a:bodyPr/>
                    <a:lstStyle/>
                    <a:p>
                      <a:pPr algn="ctr" fontAlgn="b"/>
                      <a:r>
                        <a:rPr lang="en-US" sz="1100" b="0" i="0" u="none" strike="noStrike">
                          <a:solidFill>
                            <a:srgbClr val="000000"/>
                          </a:solidFill>
                          <a:latin typeface="Calibri"/>
                        </a:rPr>
                        <a:t>11-Jul-12</a:t>
                      </a:r>
                    </a:p>
                  </a:txBody>
                  <a:tcPr marL="9525" marR="9525" marT="9525" marB="0" anchor="b"/>
                </a:tc>
                <a:tc>
                  <a:txBody>
                    <a:bodyPr/>
                    <a:lstStyle/>
                    <a:p>
                      <a:endParaRPr lang="en-US"/>
                    </a:p>
                  </a:txBody>
                  <a:tcPr/>
                </a:tc>
                <a:extLst>
                  <a:ext uri="{0D108BD9-81ED-4DB2-BD59-A6C34878D82A}">
                    <a16:rowId xmlns:a16="http://schemas.microsoft.com/office/drawing/2014/main" val="10005"/>
                  </a:ext>
                </a:extLst>
              </a:tr>
              <a:tr h="117231">
                <a:tc>
                  <a:txBody>
                    <a:bodyPr/>
                    <a:lstStyle/>
                    <a:p>
                      <a:pPr algn="l" fontAlgn="b"/>
                      <a:r>
                        <a:rPr lang="en-US" sz="1100" b="0" i="0" u="none" strike="noStrike">
                          <a:solidFill>
                            <a:srgbClr val="000000"/>
                          </a:solidFill>
                          <a:latin typeface="Calibri"/>
                        </a:rPr>
                        <a:t>         MC Signoff </a:t>
                      </a:r>
                    </a:p>
                  </a:txBody>
                  <a:tcPr marL="9525" marR="9525" marT="9525" marB="0" anchor="b"/>
                </a:tc>
                <a:tc>
                  <a:txBody>
                    <a:bodyPr/>
                    <a:lstStyle/>
                    <a:p>
                      <a:pPr algn="ctr" fontAlgn="b"/>
                      <a:r>
                        <a:rPr lang="en-US" sz="1100" b="0" i="0" u="none" strike="noStrike">
                          <a:solidFill>
                            <a:srgbClr val="000000"/>
                          </a:solidFill>
                          <a:latin typeface="Calibri"/>
                        </a:rPr>
                        <a:t>1 day</a:t>
                      </a:r>
                    </a:p>
                  </a:txBody>
                  <a:tcPr marL="9525" marR="9525" marT="9525" marB="0" anchor="b"/>
                </a:tc>
                <a:tc>
                  <a:txBody>
                    <a:bodyPr/>
                    <a:lstStyle/>
                    <a:p>
                      <a:pPr algn="ctr" fontAlgn="b"/>
                      <a:r>
                        <a:rPr lang="en-US" sz="1100" b="0" i="0" u="none" strike="noStrike" dirty="0">
                          <a:solidFill>
                            <a:srgbClr val="000000"/>
                          </a:solidFill>
                          <a:latin typeface="Calibri"/>
                        </a:rPr>
                        <a:t>12-Jul-12</a:t>
                      </a:r>
                    </a:p>
                  </a:txBody>
                  <a:tcPr marL="9525" marR="9525" marT="9525" marB="0" anchor="b"/>
                </a:tc>
                <a:tc>
                  <a:txBody>
                    <a:bodyPr/>
                    <a:lstStyle/>
                    <a:p>
                      <a:pPr algn="ctr" fontAlgn="b"/>
                      <a:r>
                        <a:rPr lang="en-US" sz="1100" b="0" i="0" u="none" strike="noStrike">
                          <a:solidFill>
                            <a:srgbClr val="000000"/>
                          </a:solidFill>
                          <a:latin typeface="Calibri"/>
                        </a:rPr>
                        <a:t>12-Jul-12</a:t>
                      </a:r>
                    </a:p>
                  </a:txBody>
                  <a:tcPr marL="9525" marR="9525" marT="9525" marB="0" anchor="b"/>
                </a:tc>
                <a:tc>
                  <a:txBody>
                    <a:bodyPr/>
                    <a:lstStyle/>
                    <a:p>
                      <a:endParaRPr lang="en-US"/>
                    </a:p>
                  </a:txBody>
                  <a:tcPr/>
                </a:tc>
                <a:extLst>
                  <a:ext uri="{0D108BD9-81ED-4DB2-BD59-A6C34878D82A}">
                    <a16:rowId xmlns:a16="http://schemas.microsoft.com/office/drawing/2014/main" val="10006"/>
                  </a:ext>
                </a:extLst>
              </a:tr>
              <a:tr h="117231">
                <a:tc>
                  <a:txBody>
                    <a:bodyPr/>
                    <a:lstStyle/>
                    <a:p>
                      <a:pPr algn="l" fontAlgn="b"/>
                      <a:r>
                        <a:rPr lang="en-US" sz="1100" b="1" i="0" u="none" strike="noStrike">
                          <a:solidFill>
                            <a:srgbClr val="000000"/>
                          </a:solidFill>
                          <a:latin typeface="Calibri"/>
                        </a:rPr>
                        <a:t>Project Planning</a:t>
                      </a:r>
                    </a:p>
                  </a:txBody>
                  <a:tcPr marL="9525" marR="9525" marT="9525" marB="0" anchor="b"/>
                </a:tc>
                <a:tc>
                  <a:txBody>
                    <a:bodyPr/>
                    <a:lstStyle/>
                    <a:p>
                      <a:pPr algn="ctr" fontAlgn="b"/>
                      <a:r>
                        <a:rPr lang="en-US" sz="1100" b="1" i="0" u="none" strike="noStrike">
                          <a:solidFill>
                            <a:srgbClr val="000000"/>
                          </a:solidFill>
                          <a:latin typeface="Calibri"/>
                        </a:rPr>
                        <a:t>5 days</a:t>
                      </a:r>
                    </a:p>
                  </a:txBody>
                  <a:tcPr marL="9525" marR="9525" marT="9525" marB="0" anchor="b"/>
                </a:tc>
                <a:tc>
                  <a:txBody>
                    <a:bodyPr/>
                    <a:lstStyle/>
                    <a:p>
                      <a:pPr algn="ctr" fontAlgn="b"/>
                      <a:r>
                        <a:rPr lang="en-US" sz="1100" b="1" i="0" u="none" strike="noStrike" dirty="0">
                          <a:solidFill>
                            <a:srgbClr val="000000"/>
                          </a:solidFill>
                          <a:latin typeface="Calibri"/>
                        </a:rPr>
                        <a:t>17-Aug-12</a:t>
                      </a:r>
                    </a:p>
                  </a:txBody>
                  <a:tcPr marL="9525" marR="9525" marT="9525" marB="0" anchor="b"/>
                </a:tc>
                <a:tc>
                  <a:txBody>
                    <a:bodyPr/>
                    <a:lstStyle/>
                    <a:p>
                      <a:pPr algn="ctr" fontAlgn="b"/>
                      <a:r>
                        <a:rPr lang="en-US" sz="1100" b="1" i="0" u="none" strike="noStrike">
                          <a:solidFill>
                            <a:srgbClr val="000000"/>
                          </a:solidFill>
                          <a:latin typeface="Calibri"/>
                        </a:rPr>
                        <a:t>23-Aug-12</a:t>
                      </a:r>
                    </a:p>
                  </a:txBody>
                  <a:tcPr marL="9525" marR="9525" marT="9525" marB="0" anchor="b"/>
                </a:tc>
                <a:tc>
                  <a:txBody>
                    <a:bodyPr/>
                    <a:lstStyle/>
                    <a:p>
                      <a:endParaRPr lang="en-US" dirty="0"/>
                    </a:p>
                  </a:txBody>
                  <a:tcPr/>
                </a:tc>
                <a:extLst>
                  <a:ext uri="{0D108BD9-81ED-4DB2-BD59-A6C34878D82A}">
                    <a16:rowId xmlns:a16="http://schemas.microsoft.com/office/drawing/2014/main" val="10007"/>
                  </a:ext>
                </a:extLst>
              </a:tr>
              <a:tr h="117231">
                <a:tc>
                  <a:txBody>
                    <a:bodyPr/>
                    <a:lstStyle/>
                    <a:p>
                      <a:pPr algn="l" fontAlgn="b"/>
                      <a:r>
                        <a:rPr lang="en-US" sz="1100" b="0" i="0" u="none" strike="noStrike">
                          <a:solidFill>
                            <a:srgbClr val="000000"/>
                          </a:solidFill>
                          <a:latin typeface="Calibri"/>
                        </a:rPr>
                        <a:t>        Team Identification</a:t>
                      </a:r>
                    </a:p>
                  </a:txBody>
                  <a:tcPr marL="9525" marR="9525" marT="9525" marB="0" anchor="b"/>
                </a:tc>
                <a:tc>
                  <a:txBody>
                    <a:bodyPr/>
                    <a:lstStyle/>
                    <a:p>
                      <a:pPr algn="ctr" fontAlgn="b"/>
                      <a:r>
                        <a:rPr lang="en-US" sz="1100" b="0" i="0" u="none" strike="noStrike">
                          <a:solidFill>
                            <a:srgbClr val="000000"/>
                          </a:solidFill>
                          <a:latin typeface="Calibri"/>
                        </a:rPr>
                        <a:t>1 day</a:t>
                      </a:r>
                    </a:p>
                  </a:txBody>
                  <a:tcPr marL="9525" marR="9525" marT="9525" marB="0" anchor="b"/>
                </a:tc>
                <a:tc>
                  <a:txBody>
                    <a:bodyPr/>
                    <a:lstStyle/>
                    <a:p>
                      <a:pPr algn="ctr" fontAlgn="b"/>
                      <a:r>
                        <a:rPr lang="en-US" sz="1100" b="0" i="0" u="none" strike="noStrike">
                          <a:solidFill>
                            <a:srgbClr val="000000"/>
                          </a:solidFill>
                          <a:latin typeface="Calibri"/>
                        </a:rPr>
                        <a:t>17-Aug-12</a:t>
                      </a:r>
                    </a:p>
                  </a:txBody>
                  <a:tcPr marL="9525" marR="9525" marT="9525" marB="0" anchor="b"/>
                </a:tc>
                <a:tc>
                  <a:txBody>
                    <a:bodyPr/>
                    <a:lstStyle/>
                    <a:p>
                      <a:pPr algn="ctr" fontAlgn="b"/>
                      <a:r>
                        <a:rPr lang="en-US" sz="1100" b="0" i="0" u="none" strike="noStrike">
                          <a:solidFill>
                            <a:srgbClr val="000000"/>
                          </a:solidFill>
                          <a:latin typeface="Calibri"/>
                        </a:rPr>
                        <a:t>17-Aug-12</a:t>
                      </a:r>
                    </a:p>
                  </a:txBody>
                  <a:tcPr marL="9525" marR="9525" marT="9525" marB="0" anchor="b"/>
                </a:tc>
                <a:tc>
                  <a:txBody>
                    <a:bodyPr/>
                    <a:lstStyle/>
                    <a:p>
                      <a:endParaRPr lang="en-US" dirty="0"/>
                    </a:p>
                  </a:txBody>
                  <a:tcPr/>
                </a:tc>
                <a:extLst>
                  <a:ext uri="{0D108BD9-81ED-4DB2-BD59-A6C34878D82A}">
                    <a16:rowId xmlns:a16="http://schemas.microsoft.com/office/drawing/2014/main" val="10008"/>
                  </a:ext>
                </a:extLst>
              </a:tr>
              <a:tr h="117231">
                <a:tc>
                  <a:txBody>
                    <a:bodyPr/>
                    <a:lstStyle/>
                    <a:p>
                      <a:pPr algn="l" fontAlgn="b"/>
                      <a:r>
                        <a:rPr lang="en-US" sz="1100" b="0" i="0" u="none" strike="noStrike">
                          <a:solidFill>
                            <a:srgbClr val="000000"/>
                          </a:solidFill>
                          <a:latin typeface="Calibri"/>
                        </a:rPr>
                        <a:t>        Project Plan</a:t>
                      </a:r>
                    </a:p>
                  </a:txBody>
                  <a:tcPr marL="9525" marR="9525" marT="9525" marB="0" anchor="b"/>
                </a:tc>
                <a:tc>
                  <a:txBody>
                    <a:bodyPr/>
                    <a:lstStyle/>
                    <a:p>
                      <a:pPr algn="ctr" fontAlgn="b"/>
                      <a:r>
                        <a:rPr lang="en-US" sz="1100" b="0" i="0" u="none" strike="noStrike">
                          <a:solidFill>
                            <a:srgbClr val="000000"/>
                          </a:solidFill>
                          <a:latin typeface="Calibri"/>
                        </a:rPr>
                        <a:t>2 days</a:t>
                      </a:r>
                    </a:p>
                  </a:txBody>
                  <a:tcPr marL="9525" marR="9525" marT="9525" marB="0" anchor="b"/>
                </a:tc>
                <a:tc>
                  <a:txBody>
                    <a:bodyPr/>
                    <a:lstStyle/>
                    <a:p>
                      <a:pPr algn="ctr" fontAlgn="b"/>
                      <a:r>
                        <a:rPr lang="en-US" sz="1100" b="0" i="0" u="none" strike="noStrike">
                          <a:solidFill>
                            <a:srgbClr val="000000"/>
                          </a:solidFill>
                          <a:latin typeface="Calibri"/>
                        </a:rPr>
                        <a:t>20-Aug-12</a:t>
                      </a:r>
                    </a:p>
                  </a:txBody>
                  <a:tcPr marL="9525" marR="9525" marT="9525" marB="0" anchor="b"/>
                </a:tc>
                <a:tc>
                  <a:txBody>
                    <a:bodyPr/>
                    <a:lstStyle/>
                    <a:p>
                      <a:pPr algn="ctr" fontAlgn="b"/>
                      <a:r>
                        <a:rPr lang="en-US" sz="1100" b="0" i="0" u="none" strike="noStrike" dirty="0">
                          <a:solidFill>
                            <a:srgbClr val="000000"/>
                          </a:solidFill>
                          <a:latin typeface="Calibri"/>
                        </a:rPr>
                        <a:t>21-Aug-12</a:t>
                      </a:r>
                    </a:p>
                  </a:txBody>
                  <a:tcPr marL="9525" marR="9525" marT="9525" marB="0" anchor="b"/>
                </a:tc>
                <a:tc>
                  <a:txBody>
                    <a:bodyPr/>
                    <a:lstStyle/>
                    <a:p>
                      <a:endParaRPr lang="en-US" dirty="0"/>
                    </a:p>
                  </a:txBody>
                  <a:tcPr/>
                </a:tc>
                <a:extLst>
                  <a:ext uri="{0D108BD9-81ED-4DB2-BD59-A6C34878D82A}">
                    <a16:rowId xmlns:a16="http://schemas.microsoft.com/office/drawing/2014/main" val="10009"/>
                  </a:ext>
                </a:extLst>
              </a:tr>
              <a:tr h="117231">
                <a:tc>
                  <a:txBody>
                    <a:bodyPr/>
                    <a:lstStyle/>
                    <a:p>
                      <a:pPr algn="l" fontAlgn="b"/>
                      <a:r>
                        <a:rPr lang="en-US" sz="1100" b="0" i="0" u="none" strike="noStrike">
                          <a:solidFill>
                            <a:srgbClr val="000000"/>
                          </a:solidFill>
                          <a:latin typeface="Calibri"/>
                        </a:rPr>
                        <a:t>        Sign off on Project Plan</a:t>
                      </a:r>
                    </a:p>
                  </a:txBody>
                  <a:tcPr marL="9525" marR="9525" marT="9525" marB="0" anchor="b"/>
                </a:tc>
                <a:tc>
                  <a:txBody>
                    <a:bodyPr/>
                    <a:lstStyle/>
                    <a:p>
                      <a:pPr algn="ctr" fontAlgn="b"/>
                      <a:r>
                        <a:rPr lang="en-US" sz="1100" b="0" i="0" u="none" strike="noStrike">
                          <a:solidFill>
                            <a:srgbClr val="000000"/>
                          </a:solidFill>
                          <a:latin typeface="Calibri"/>
                        </a:rPr>
                        <a:t>2 days</a:t>
                      </a:r>
                    </a:p>
                  </a:txBody>
                  <a:tcPr marL="9525" marR="9525" marT="9525" marB="0" anchor="b"/>
                </a:tc>
                <a:tc>
                  <a:txBody>
                    <a:bodyPr/>
                    <a:lstStyle/>
                    <a:p>
                      <a:pPr algn="ctr" fontAlgn="b"/>
                      <a:r>
                        <a:rPr lang="en-US" sz="1100" b="0" i="0" u="none" strike="noStrike">
                          <a:solidFill>
                            <a:srgbClr val="000000"/>
                          </a:solidFill>
                          <a:latin typeface="Calibri"/>
                        </a:rPr>
                        <a:t>22-Aug-12</a:t>
                      </a:r>
                    </a:p>
                  </a:txBody>
                  <a:tcPr marL="9525" marR="9525" marT="9525" marB="0" anchor="b"/>
                </a:tc>
                <a:tc>
                  <a:txBody>
                    <a:bodyPr/>
                    <a:lstStyle/>
                    <a:p>
                      <a:pPr algn="ctr" fontAlgn="b"/>
                      <a:r>
                        <a:rPr lang="en-US" sz="1100" b="0" i="0" u="none" strike="noStrike" dirty="0">
                          <a:solidFill>
                            <a:srgbClr val="000000"/>
                          </a:solidFill>
                          <a:latin typeface="Calibri"/>
                        </a:rPr>
                        <a:t>23-Aug-12</a:t>
                      </a:r>
                    </a:p>
                  </a:txBody>
                  <a:tcPr marL="9525" marR="9525" marT="9525" marB="0" anchor="b"/>
                </a:tc>
                <a:tc>
                  <a:txBody>
                    <a:bodyPr/>
                    <a:lstStyle/>
                    <a:p>
                      <a:endParaRPr lang="en-US" dirty="0"/>
                    </a:p>
                  </a:txBody>
                  <a:tcPr/>
                </a:tc>
                <a:extLst>
                  <a:ext uri="{0D108BD9-81ED-4DB2-BD59-A6C34878D82A}">
                    <a16:rowId xmlns:a16="http://schemas.microsoft.com/office/drawing/2014/main" val="10010"/>
                  </a:ext>
                </a:extLst>
              </a:tr>
            </a:tbl>
          </a:graphicData>
        </a:graphic>
      </p:graphicFrame>
      <p:graphicFrame>
        <p:nvGraphicFramePr>
          <p:cNvPr id="3" name="Diagram 2"/>
          <p:cNvGraphicFramePr/>
          <p:nvPr>
            <p:extLst>
              <p:ext uri="{D42A27DB-BD31-4B8C-83A1-F6EECF244321}">
                <p14:modId xmlns:p14="http://schemas.microsoft.com/office/powerpoint/2010/main" val="2483938201"/>
              </p:ext>
            </p:extLst>
          </p:nvPr>
        </p:nvGraphicFramePr>
        <p:xfrm>
          <a:off x="1530152" y="745877"/>
          <a:ext cx="860444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544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4466"/>
                                        </p:tgtEl>
                                        <p:attrNameLst>
                                          <p:attrName>style.visibility</p:attrName>
                                        </p:attrNameLst>
                                      </p:cBhvr>
                                      <p:to>
                                        <p:strVal val="visible"/>
                                      </p:to>
                                    </p:set>
                                    <p:anim calcmode="lin" valueType="num">
                                      <p:cBhvr additive="base">
                                        <p:cTn id="7" dur="500" fill="hold"/>
                                        <p:tgtEl>
                                          <p:spTgt spid="914466"/>
                                        </p:tgtEl>
                                        <p:attrNameLst>
                                          <p:attrName>ppt_x</p:attrName>
                                        </p:attrNameLst>
                                      </p:cBhvr>
                                      <p:tavLst>
                                        <p:tav tm="0">
                                          <p:val>
                                            <p:strVal val="#ppt_x"/>
                                          </p:val>
                                        </p:tav>
                                        <p:tav tm="100000">
                                          <p:val>
                                            <p:strVal val="#ppt_x"/>
                                          </p:val>
                                        </p:tav>
                                      </p:tavLst>
                                    </p:anim>
                                    <p:anim calcmode="lin" valueType="num">
                                      <p:cBhvr additive="base">
                                        <p:cTn id="8" dur="500" fill="hold"/>
                                        <p:tgtEl>
                                          <p:spTgt spid="9144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1BFF29EE-9E35-4125-885A-6B0DB788D36F}"/>
                                            </p:graphicEl>
                                          </p:spTgt>
                                        </p:tgtEl>
                                        <p:attrNameLst>
                                          <p:attrName>style.visibility</p:attrName>
                                        </p:attrNameLst>
                                      </p:cBhvr>
                                      <p:to>
                                        <p:strVal val="visible"/>
                                      </p:to>
                                    </p:set>
                                    <p:anim calcmode="lin" valueType="num">
                                      <p:cBhvr additive="base">
                                        <p:cTn id="13" dur="500" fill="hold"/>
                                        <p:tgtEl>
                                          <p:spTgt spid="3">
                                            <p:graphicEl>
                                              <a:dgm id="{1BFF29EE-9E35-4125-885A-6B0DB788D36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1BFF29EE-9E35-4125-885A-6B0DB788D36F}"/>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13BDBA51-E57D-40FD-B648-5C7623CFE0C5}"/>
                                            </p:graphicEl>
                                          </p:spTgt>
                                        </p:tgtEl>
                                        <p:attrNameLst>
                                          <p:attrName>style.visibility</p:attrName>
                                        </p:attrNameLst>
                                      </p:cBhvr>
                                      <p:to>
                                        <p:strVal val="visible"/>
                                      </p:to>
                                    </p:set>
                                    <p:anim calcmode="lin" valueType="num">
                                      <p:cBhvr additive="base">
                                        <p:cTn id="17" dur="500" fill="hold"/>
                                        <p:tgtEl>
                                          <p:spTgt spid="3">
                                            <p:graphicEl>
                                              <a:dgm id="{13BDBA51-E57D-40FD-B648-5C7623CFE0C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13BDBA51-E57D-40FD-B648-5C7623CFE0C5}"/>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6ED528F0-3494-4CAD-9FA1-FD37DC553DC7}"/>
                                            </p:graphicEl>
                                          </p:spTgt>
                                        </p:tgtEl>
                                        <p:attrNameLst>
                                          <p:attrName>style.visibility</p:attrName>
                                        </p:attrNameLst>
                                      </p:cBhvr>
                                      <p:to>
                                        <p:strVal val="visible"/>
                                      </p:to>
                                    </p:set>
                                    <p:anim calcmode="lin" valueType="num">
                                      <p:cBhvr additive="base">
                                        <p:cTn id="21" dur="500" fill="hold"/>
                                        <p:tgtEl>
                                          <p:spTgt spid="3">
                                            <p:graphicEl>
                                              <a:dgm id="{6ED528F0-3494-4CAD-9FA1-FD37DC553DC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6ED528F0-3494-4CAD-9FA1-FD37DC553DC7}"/>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87F49687-AF35-4129-B231-9614437E8DFC}"/>
                                            </p:graphicEl>
                                          </p:spTgt>
                                        </p:tgtEl>
                                        <p:attrNameLst>
                                          <p:attrName>style.visibility</p:attrName>
                                        </p:attrNameLst>
                                      </p:cBhvr>
                                      <p:to>
                                        <p:strVal val="visible"/>
                                      </p:to>
                                    </p:set>
                                    <p:anim calcmode="lin" valueType="num">
                                      <p:cBhvr additive="base">
                                        <p:cTn id="27" dur="500" fill="hold"/>
                                        <p:tgtEl>
                                          <p:spTgt spid="3">
                                            <p:graphicEl>
                                              <a:dgm id="{87F49687-AF35-4129-B231-9614437E8DF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87F49687-AF35-4129-B231-9614437E8DFC}"/>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F352FD33-8870-44CC-857E-784877320EEF}"/>
                                            </p:graphicEl>
                                          </p:spTgt>
                                        </p:tgtEl>
                                        <p:attrNameLst>
                                          <p:attrName>style.visibility</p:attrName>
                                        </p:attrNameLst>
                                      </p:cBhvr>
                                      <p:to>
                                        <p:strVal val="visible"/>
                                      </p:to>
                                    </p:set>
                                    <p:anim calcmode="lin" valueType="num">
                                      <p:cBhvr additive="base">
                                        <p:cTn id="31" dur="500" fill="hold"/>
                                        <p:tgtEl>
                                          <p:spTgt spid="3">
                                            <p:graphicEl>
                                              <a:dgm id="{F352FD33-8870-44CC-857E-784877320EE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F352FD33-8870-44CC-857E-784877320EE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6B5403B0-E725-44D6-AED8-5E7DEC655127}"/>
                                            </p:graphicEl>
                                          </p:spTgt>
                                        </p:tgtEl>
                                        <p:attrNameLst>
                                          <p:attrName>style.visibility</p:attrName>
                                        </p:attrNameLst>
                                      </p:cBhvr>
                                      <p:to>
                                        <p:strVal val="visible"/>
                                      </p:to>
                                    </p:set>
                                    <p:anim calcmode="lin" valueType="num">
                                      <p:cBhvr additive="base">
                                        <p:cTn id="37" dur="500" fill="hold"/>
                                        <p:tgtEl>
                                          <p:spTgt spid="3">
                                            <p:graphicEl>
                                              <a:dgm id="{6B5403B0-E725-44D6-AED8-5E7DEC65512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6B5403B0-E725-44D6-AED8-5E7DEC65512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graphicEl>
                                              <a:dgm id="{10622805-0CF5-4805-8010-7FAA25CBCB03}"/>
                                            </p:graphicEl>
                                          </p:spTgt>
                                        </p:tgtEl>
                                        <p:attrNameLst>
                                          <p:attrName>style.visibility</p:attrName>
                                        </p:attrNameLst>
                                      </p:cBhvr>
                                      <p:to>
                                        <p:strVal val="visible"/>
                                      </p:to>
                                    </p:set>
                                    <p:anim calcmode="lin" valueType="num">
                                      <p:cBhvr additive="base">
                                        <p:cTn id="41" dur="500" fill="hold"/>
                                        <p:tgtEl>
                                          <p:spTgt spid="3">
                                            <p:graphicEl>
                                              <a:dgm id="{10622805-0CF5-4805-8010-7FAA25CBCB0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graphicEl>
                                              <a:dgm id="{10622805-0CF5-4805-8010-7FAA25CBCB03}"/>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graphicEl>
                                              <a:dgm id="{3D839348-15A2-4543-85F1-6A169E57006E}"/>
                                            </p:graphicEl>
                                          </p:spTgt>
                                        </p:tgtEl>
                                        <p:attrNameLst>
                                          <p:attrName>style.visibility</p:attrName>
                                        </p:attrNameLst>
                                      </p:cBhvr>
                                      <p:to>
                                        <p:strVal val="visible"/>
                                      </p:to>
                                    </p:set>
                                    <p:anim calcmode="lin" valueType="num">
                                      <p:cBhvr additive="base">
                                        <p:cTn id="47" dur="500" fill="hold"/>
                                        <p:tgtEl>
                                          <p:spTgt spid="3">
                                            <p:graphicEl>
                                              <a:dgm id="{3D839348-15A2-4543-85F1-6A169E57006E}"/>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3D839348-15A2-4543-85F1-6A169E57006E}"/>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graphicEl>
                                              <a:dgm id="{E859B016-505F-4586-A041-DE23823CDEB9}"/>
                                            </p:graphicEl>
                                          </p:spTgt>
                                        </p:tgtEl>
                                        <p:attrNameLst>
                                          <p:attrName>style.visibility</p:attrName>
                                        </p:attrNameLst>
                                      </p:cBhvr>
                                      <p:to>
                                        <p:strVal val="visible"/>
                                      </p:to>
                                    </p:set>
                                    <p:anim calcmode="lin" valueType="num">
                                      <p:cBhvr additive="base">
                                        <p:cTn id="51" dur="500" fill="hold"/>
                                        <p:tgtEl>
                                          <p:spTgt spid="3">
                                            <p:graphicEl>
                                              <a:dgm id="{E859B016-505F-4586-A041-DE23823CDEB9}"/>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graphicEl>
                                              <a:dgm id="{E859B016-505F-4586-A041-DE23823CDEB9}"/>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graphicEl>
                                              <a:dgm id="{A82EB16A-5E9F-4038-8C30-350A3A2BF668}"/>
                                            </p:graphicEl>
                                          </p:spTgt>
                                        </p:tgtEl>
                                        <p:attrNameLst>
                                          <p:attrName>style.visibility</p:attrName>
                                        </p:attrNameLst>
                                      </p:cBhvr>
                                      <p:to>
                                        <p:strVal val="visible"/>
                                      </p:to>
                                    </p:set>
                                    <p:anim calcmode="lin" valueType="num">
                                      <p:cBhvr additive="base">
                                        <p:cTn id="57" dur="500" fill="hold"/>
                                        <p:tgtEl>
                                          <p:spTgt spid="3">
                                            <p:graphicEl>
                                              <a:dgm id="{A82EB16A-5E9F-4038-8C30-350A3A2BF668}"/>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A82EB16A-5E9F-4038-8C30-350A3A2BF668}"/>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graphicEl>
                                              <a:dgm id="{062D9E4D-AFD9-492B-A156-BC117AF7B885}"/>
                                            </p:graphicEl>
                                          </p:spTgt>
                                        </p:tgtEl>
                                        <p:attrNameLst>
                                          <p:attrName>style.visibility</p:attrName>
                                        </p:attrNameLst>
                                      </p:cBhvr>
                                      <p:to>
                                        <p:strVal val="visible"/>
                                      </p:to>
                                    </p:set>
                                    <p:anim calcmode="lin" valueType="num">
                                      <p:cBhvr additive="base">
                                        <p:cTn id="61" dur="500" fill="hold"/>
                                        <p:tgtEl>
                                          <p:spTgt spid="3">
                                            <p:graphicEl>
                                              <a:dgm id="{062D9E4D-AFD9-492B-A156-BC117AF7B88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graphicEl>
                                              <a:dgm id="{062D9E4D-AFD9-492B-A156-BC117AF7B88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66" grpId="0"/>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1" y="218762"/>
            <a:ext cx="10971609" cy="772911"/>
          </a:xfrm>
        </p:spPr>
        <p:txBody>
          <a:bodyPr>
            <a:normAutofit/>
          </a:bodyPr>
          <a:lstStyle/>
          <a:p>
            <a:r>
              <a:rPr lang="en-US" dirty="0">
                <a:solidFill>
                  <a:schemeClr val="accent2"/>
                </a:solidFill>
                <a:cs typeface="Calibri" pitchFamily="34" charset="0"/>
              </a:rPr>
              <a:t>Wellness Incentive Reimbursement</a:t>
            </a:r>
          </a:p>
        </p:txBody>
      </p:sp>
      <p:sp>
        <p:nvSpPr>
          <p:cNvPr id="3" name="Content Placeholder 2"/>
          <p:cNvSpPr>
            <a:spLocks noGrp="1"/>
          </p:cNvSpPr>
          <p:nvPr>
            <p:ph idx="4294967295"/>
          </p:nvPr>
        </p:nvSpPr>
        <p:spPr>
          <a:xfrm>
            <a:off x="0" y="1246188"/>
            <a:ext cx="10515600" cy="4351337"/>
          </a:xfrm>
        </p:spPr>
        <p:txBody>
          <a:bodyPr>
            <a:normAutofit/>
          </a:bodyPr>
          <a:lstStyle/>
          <a:p>
            <a:pPr>
              <a:buBlip>
                <a:blip r:embed="rId3"/>
              </a:buBlip>
            </a:pPr>
            <a:r>
              <a:rPr lang="en-US" dirty="0" smtClean="0">
                <a:solidFill>
                  <a:schemeClr val="accent6">
                    <a:lumMod val="50000"/>
                  </a:schemeClr>
                </a:solidFill>
              </a:rPr>
              <a:t>Example:</a:t>
            </a:r>
          </a:p>
          <a:p>
            <a:pPr>
              <a:buNone/>
            </a:pPr>
            <a:r>
              <a:rPr lang="en-US" sz="1800" dirty="0">
                <a:solidFill>
                  <a:schemeClr val="accent6">
                    <a:lumMod val="50000"/>
                  </a:schemeClr>
                </a:solidFill>
              </a:rPr>
              <a:t>   </a:t>
            </a:r>
            <a:r>
              <a:rPr lang="en-US" sz="1500" dirty="0">
                <a:solidFill>
                  <a:schemeClr val="accent6">
                    <a:lumMod val="50000"/>
                  </a:schemeClr>
                </a:solidFill>
              </a:rPr>
              <a:t>Customer  (Age: </a:t>
            </a:r>
            <a:r>
              <a:rPr lang="en-US" sz="1500" b="1" dirty="0">
                <a:solidFill>
                  <a:schemeClr val="accent6">
                    <a:lumMod val="50000"/>
                  </a:schemeClr>
                </a:solidFill>
              </a:rPr>
              <a:t>42 yrs </a:t>
            </a:r>
            <a:r>
              <a:rPr lang="en-US" sz="1500" dirty="0">
                <a:solidFill>
                  <a:schemeClr val="accent6">
                    <a:lumMod val="50000"/>
                  </a:schemeClr>
                </a:solidFill>
              </a:rPr>
              <a:t>, Policy Sum insured - </a:t>
            </a:r>
            <a:r>
              <a:rPr lang="en-US" sz="1500" b="1" dirty="0" smtClean="0">
                <a:solidFill>
                  <a:schemeClr val="accent6">
                    <a:lumMod val="50000"/>
                  </a:schemeClr>
                </a:solidFill>
              </a:rPr>
              <a:t>10 </a:t>
            </a:r>
            <a:r>
              <a:rPr lang="en-US" sz="1500" b="1" dirty="0">
                <a:solidFill>
                  <a:schemeClr val="accent6">
                    <a:lumMod val="50000"/>
                  </a:schemeClr>
                </a:solidFill>
              </a:rPr>
              <a:t>lacs</a:t>
            </a:r>
            <a:r>
              <a:rPr lang="en-US" sz="1500" dirty="0">
                <a:solidFill>
                  <a:schemeClr val="accent6">
                    <a:lumMod val="50000"/>
                  </a:schemeClr>
                </a:solidFill>
              </a:rPr>
              <a:t>) </a:t>
            </a:r>
          </a:p>
          <a:p>
            <a:pPr>
              <a:buNone/>
            </a:pPr>
            <a:r>
              <a:rPr lang="en-US" sz="1500" dirty="0">
                <a:solidFill>
                  <a:schemeClr val="accent6">
                    <a:lumMod val="50000"/>
                  </a:schemeClr>
                </a:solidFill>
              </a:rPr>
              <a:t>   Wellness test taken : </a:t>
            </a:r>
            <a:r>
              <a:rPr lang="en-US" sz="1500" b="1" dirty="0">
                <a:solidFill>
                  <a:schemeClr val="accent6">
                    <a:lumMod val="50000"/>
                  </a:schemeClr>
                </a:solidFill>
              </a:rPr>
              <a:t>Both wellness test 1 &amp; wellness test 2</a:t>
            </a:r>
          </a:p>
          <a:p>
            <a:pPr>
              <a:buNone/>
            </a:pPr>
            <a:r>
              <a:rPr lang="en-US" sz="1500" dirty="0">
                <a:solidFill>
                  <a:schemeClr val="accent6">
                    <a:lumMod val="50000"/>
                  </a:schemeClr>
                </a:solidFill>
              </a:rPr>
              <a:t>   Total cumulative score from both test : </a:t>
            </a:r>
            <a:r>
              <a:rPr lang="en-US" sz="1500" b="1" dirty="0">
                <a:solidFill>
                  <a:schemeClr val="accent6">
                    <a:lumMod val="50000"/>
                  </a:schemeClr>
                </a:solidFill>
              </a:rPr>
              <a:t>20</a:t>
            </a:r>
          </a:p>
          <a:p>
            <a:pPr>
              <a:buNone/>
            </a:pPr>
            <a:r>
              <a:rPr lang="en-US" sz="1500" dirty="0">
                <a:solidFill>
                  <a:schemeClr val="accent6">
                    <a:lumMod val="50000"/>
                  </a:schemeClr>
                </a:solidFill>
              </a:rPr>
              <a:t>   As per discount grid , he is eligible for  </a:t>
            </a:r>
            <a:r>
              <a:rPr lang="en-US" sz="1500" b="1" dirty="0">
                <a:solidFill>
                  <a:schemeClr val="accent6">
                    <a:lumMod val="50000"/>
                  </a:schemeClr>
                </a:solidFill>
              </a:rPr>
              <a:t>10% discount on renewal premium </a:t>
            </a:r>
          </a:p>
          <a:p>
            <a:pPr>
              <a:buNone/>
            </a:pPr>
            <a:endParaRPr lang="en-US" sz="1500" dirty="0" smtClean="0">
              <a:solidFill>
                <a:schemeClr val="accent6">
                  <a:lumMod val="50000"/>
                </a:schemeClr>
              </a:solidFill>
            </a:endParaRPr>
          </a:p>
          <a:p>
            <a:pPr>
              <a:buNone/>
            </a:pPr>
            <a:r>
              <a:rPr lang="en-US" sz="1500" dirty="0" smtClean="0">
                <a:solidFill>
                  <a:schemeClr val="accent6">
                    <a:lumMod val="50000"/>
                  </a:schemeClr>
                </a:solidFill>
              </a:rPr>
              <a:t>   </a:t>
            </a:r>
            <a:r>
              <a:rPr lang="en-US" sz="1500" dirty="0">
                <a:solidFill>
                  <a:schemeClr val="accent6">
                    <a:lumMod val="50000"/>
                  </a:schemeClr>
                </a:solidFill>
              </a:rPr>
              <a:t>Renewal premium : </a:t>
            </a:r>
            <a:r>
              <a:rPr lang="en-US" sz="1500" dirty="0" err="1">
                <a:solidFill>
                  <a:schemeClr val="accent6">
                    <a:lumMod val="50000"/>
                  </a:schemeClr>
                </a:solidFill>
              </a:rPr>
              <a:t>Rs</a:t>
            </a:r>
            <a:r>
              <a:rPr lang="en-US" sz="1500" dirty="0">
                <a:solidFill>
                  <a:schemeClr val="accent6">
                    <a:lumMod val="50000"/>
                  </a:schemeClr>
                </a:solidFill>
              </a:rPr>
              <a:t> </a:t>
            </a:r>
            <a:r>
              <a:rPr lang="en-US" sz="1500" dirty="0" smtClean="0">
                <a:solidFill>
                  <a:schemeClr val="accent6">
                    <a:lumMod val="50000"/>
                  </a:schemeClr>
                </a:solidFill>
              </a:rPr>
              <a:t>15200</a:t>
            </a:r>
            <a:endParaRPr lang="en-US" sz="1500" dirty="0">
              <a:solidFill>
                <a:schemeClr val="accent6">
                  <a:lumMod val="50000"/>
                </a:schemeClr>
              </a:solidFill>
            </a:endParaRPr>
          </a:p>
          <a:p>
            <a:pPr>
              <a:buNone/>
            </a:pPr>
            <a:r>
              <a:rPr lang="en-US" sz="1500" dirty="0">
                <a:solidFill>
                  <a:schemeClr val="accent6">
                    <a:lumMod val="50000"/>
                  </a:schemeClr>
                </a:solidFill>
              </a:rPr>
              <a:t>   Eligible Discount : 10% on renewal premium (</a:t>
            </a:r>
            <a:r>
              <a:rPr lang="en-US" sz="1500" dirty="0" err="1">
                <a:solidFill>
                  <a:schemeClr val="accent6">
                    <a:lumMod val="50000"/>
                  </a:schemeClr>
                </a:solidFill>
              </a:rPr>
              <a:t>i.e</a:t>
            </a:r>
            <a:r>
              <a:rPr lang="en-US" sz="1500" dirty="0">
                <a:solidFill>
                  <a:schemeClr val="accent6">
                    <a:lumMod val="50000"/>
                  </a:schemeClr>
                </a:solidFill>
              </a:rPr>
              <a:t> Rs. </a:t>
            </a:r>
            <a:r>
              <a:rPr lang="en-US" sz="1500" dirty="0" smtClean="0">
                <a:solidFill>
                  <a:schemeClr val="accent6">
                    <a:lumMod val="50000"/>
                  </a:schemeClr>
                </a:solidFill>
              </a:rPr>
              <a:t>15,200) </a:t>
            </a:r>
            <a:r>
              <a:rPr lang="en-US" sz="1500" dirty="0">
                <a:solidFill>
                  <a:schemeClr val="accent6">
                    <a:lumMod val="50000"/>
                  </a:schemeClr>
                </a:solidFill>
              </a:rPr>
              <a:t>= Rs. </a:t>
            </a:r>
            <a:r>
              <a:rPr lang="en-US" sz="1500" dirty="0" smtClean="0">
                <a:solidFill>
                  <a:schemeClr val="accent6">
                    <a:lumMod val="50000"/>
                  </a:schemeClr>
                </a:solidFill>
              </a:rPr>
              <a:t>1520</a:t>
            </a:r>
            <a:endParaRPr lang="en-US" sz="1500" dirty="0">
              <a:solidFill>
                <a:schemeClr val="accent6">
                  <a:lumMod val="50000"/>
                </a:schemeClr>
              </a:solidFill>
            </a:endParaRPr>
          </a:p>
          <a:p>
            <a:pPr>
              <a:buNone/>
            </a:pPr>
            <a:r>
              <a:rPr lang="en-US" sz="1500" dirty="0">
                <a:solidFill>
                  <a:schemeClr val="accent6">
                    <a:lumMod val="50000"/>
                  </a:schemeClr>
                </a:solidFill>
              </a:rPr>
              <a:t>   Premium to be paid on renewal= Rs. </a:t>
            </a:r>
            <a:r>
              <a:rPr lang="en-US" sz="1500" dirty="0" smtClean="0">
                <a:solidFill>
                  <a:schemeClr val="accent6">
                    <a:lumMod val="50000"/>
                  </a:schemeClr>
                </a:solidFill>
              </a:rPr>
              <a:t>13,680 </a:t>
            </a:r>
            <a:r>
              <a:rPr lang="en-US" sz="1500" dirty="0">
                <a:solidFill>
                  <a:schemeClr val="accent6">
                    <a:lumMod val="50000"/>
                  </a:schemeClr>
                </a:solidFill>
              </a:rPr>
              <a:t>(Rs. </a:t>
            </a:r>
            <a:r>
              <a:rPr lang="en-US" sz="1500" dirty="0" smtClean="0">
                <a:solidFill>
                  <a:schemeClr val="accent6">
                    <a:lumMod val="50000"/>
                  </a:schemeClr>
                </a:solidFill>
              </a:rPr>
              <a:t>15200 - Rs.1520)</a:t>
            </a:r>
            <a:endParaRPr lang="en-US" sz="1500" dirty="0">
              <a:solidFill>
                <a:schemeClr val="accent6">
                  <a:lumMod val="50000"/>
                </a:schemeClr>
              </a:solidFill>
            </a:endParaRPr>
          </a:p>
          <a:p>
            <a:pPr>
              <a:buNone/>
            </a:pPr>
            <a:endParaRPr lang="en-US" sz="1500" dirty="0">
              <a:solidFill>
                <a:schemeClr val="accent6">
                  <a:lumMod val="50000"/>
                </a:schemeClr>
              </a:solidFill>
            </a:endParaRPr>
          </a:p>
          <a:p>
            <a:pPr>
              <a:buNone/>
            </a:pPr>
            <a:r>
              <a:rPr lang="en-US" sz="1500" dirty="0">
                <a:solidFill>
                  <a:schemeClr val="accent6">
                    <a:lumMod val="50000"/>
                  </a:schemeClr>
                </a:solidFill>
              </a:rPr>
              <a:t>   In addition to </a:t>
            </a:r>
            <a:r>
              <a:rPr lang="en-US" sz="1500" dirty="0" smtClean="0">
                <a:solidFill>
                  <a:schemeClr val="accent6">
                    <a:lumMod val="50000"/>
                  </a:schemeClr>
                </a:solidFill>
              </a:rPr>
              <a:t>the renewal </a:t>
            </a:r>
            <a:r>
              <a:rPr lang="en-US" sz="1500" dirty="0">
                <a:solidFill>
                  <a:schemeClr val="accent6">
                    <a:lumMod val="50000"/>
                  </a:schemeClr>
                </a:solidFill>
              </a:rPr>
              <a:t>discount, he </a:t>
            </a:r>
            <a:r>
              <a:rPr lang="en-US" sz="1500" dirty="0" smtClean="0">
                <a:solidFill>
                  <a:schemeClr val="accent6">
                    <a:lumMod val="50000"/>
                  </a:schemeClr>
                </a:solidFill>
              </a:rPr>
              <a:t>is eligible </a:t>
            </a:r>
            <a:r>
              <a:rPr lang="en-US" sz="1500" dirty="0">
                <a:solidFill>
                  <a:schemeClr val="accent6">
                    <a:lumMod val="50000"/>
                  </a:schemeClr>
                </a:solidFill>
              </a:rPr>
              <a:t>for Renewal Incentive </a:t>
            </a:r>
            <a:r>
              <a:rPr lang="en-US" sz="1500" dirty="0" smtClean="0">
                <a:solidFill>
                  <a:schemeClr val="accent6">
                    <a:lumMod val="50000"/>
                  </a:schemeClr>
                </a:solidFill>
              </a:rPr>
              <a:t>of an amount equal to wellness discount </a:t>
            </a:r>
            <a:r>
              <a:rPr lang="en-US" sz="1500" b="1" dirty="0" smtClean="0">
                <a:solidFill>
                  <a:schemeClr val="accent6">
                    <a:lumMod val="50000"/>
                  </a:schemeClr>
                </a:solidFill>
              </a:rPr>
              <a:t>i.e. 1520</a:t>
            </a:r>
            <a:r>
              <a:rPr lang="en-US" sz="1500" dirty="0" smtClean="0">
                <a:solidFill>
                  <a:schemeClr val="accent6">
                    <a:lumMod val="50000"/>
                  </a:schemeClr>
                </a:solidFill>
              </a:rPr>
              <a:t>. </a:t>
            </a:r>
          </a:p>
          <a:p>
            <a:pPr>
              <a:buNone/>
            </a:pPr>
            <a:r>
              <a:rPr lang="en-US" sz="1500" dirty="0" smtClean="0">
                <a:solidFill>
                  <a:schemeClr val="accent6">
                    <a:lumMod val="50000"/>
                  </a:schemeClr>
                </a:solidFill>
              </a:rPr>
              <a:t>   </a:t>
            </a:r>
            <a:r>
              <a:rPr lang="en-US" sz="1500" dirty="0">
                <a:solidFill>
                  <a:schemeClr val="accent6">
                    <a:lumMod val="50000"/>
                  </a:schemeClr>
                </a:solidFill>
              </a:rPr>
              <a:t>He can utilize Rs. </a:t>
            </a:r>
            <a:r>
              <a:rPr lang="en-US" sz="1500" dirty="0" smtClean="0">
                <a:solidFill>
                  <a:schemeClr val="accent6">
                    <a:lumMod val="50000"/>
                  </a:schemeClr>
                </a:solidFill>
              </a:rPr>
              <a:t>1520 </a:t>
            </a:r>
            <a:r>
              <a:rPr lang="en-US" sz="1500" dirty="0">
                <a:solidFill>
                  <a:schemeClr val="accent6">
                    <a:lumMod val="50000"/>
                  </a:schemeClr>
                </a:solidFill>
              </a:rPr>
              <a:t>for health related expenses  &amp; can get it </a:t>
            </a:r>
            <a:r>
              <a:rPr lang="en-US" sz="1500" dirty="0" smtClean="0">
                <a:solidFill>
                  <a:schemeClr val="accent6">
                    <a:lumMod val="50000"/>
                  </a:schemeClr>
                </a:solidFill>
              </a:rPr>
              <a:t>reimbursed from </a:t>
            </a:r>
            <a:r>
              <a:rPr lang="en-US" sz="1500" dirty="0">
                <a:solidFill>
                  <a:schemeClr val="accent6">
                    <a:lumMod val="50000"/>
                  </a:schemeClr>
                </a:solidFill>
              </a:rPr>
              <a:t>AMHI. </a:t>
            </a:r>
          </a:p>
        </p:txBody>
      </p:sp>
    </p:spTree>
    <p:extLst>
      <p:ext uri="{BB962C8B-B14F-4D97-AF65-F5344CB8AC3E}">
        <p14:creationId xmlns:p14="http://schemas.microsoft.com/office/powerpoint/2010/main" val="40659683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985851"/>
            <a:ext cx="8229600" cy="707886"/>
          </a:xfrm>
          <a:prstGeom prst="rect">
            <a:avLst/>
          </a:prstGeom>
          <a:solidFill>
            <a:schemeClr val="accent2"/>
          </a:solidFill>
          <a:ln>
            <a:noFill/>
          </a:ln>
          <a:effectLst/>
          <a:scene3d>
            <a:camera prst="orthographicFront">
              <a:rot lat="0" lon="0" rev="0"/>
            </a:camera>
            <a:lightRig rig="balanced" dir="t">
              <a:rot lat="0" lon="0" rev="8700000"/>
            </a:lightRig>
          </a:scene3d>
          <a:sp3d>
            <a:bevelT w="190500" h="38100"/>
          </a:sp3d>
        </p:spPr>
        <p:txBody>
          <a:bodyPr vert="horz" lIns="91440" tIns="45720" rIns="91440" bIns="45720" rtlCol="0" anchor="ctr">
            <a:spAutoFit/>
          </a:bodyPr>
          <a:lstStyle/>
          <a:p>
            <a:pPr algn="ctr">
              <a:spcBef>
                <a:spcPct val="0"/>
              </a:spcBef>
              <a:defRPr/>
            </a:pPr>
            <a:r>
              <a:rPr lang="en-US" sz="4000" b="1" dirty="0">
                <a:solidFill>
                  <a:schemeClr val="bg1"/>
                </a:solidFill>
                <a:latin typeface="+mj-lt"/>
                <a:ea typeface="+mj-ea"/>
                <a:cs typeface="+mj-cs"/>
              </a:rPr>
              <a:t>UNDERWRITING</a:t>
            </a:r>
          </a:p>
        </p:txBody>
      </p:sp>
    </p:spTree>
    <p:extLst>
      <p:ext uri="{BB962C8B-B14F-4D97-AF65-F5344CB8AC3E}">
        <p14:creationId xmlns:p14="http://schemas.microsoft.com/office/powerpoint/2010/main" val="222682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90" y="198290"/>
            <a:ext cx="10971609" cy="515334"/>
          </a:xfrm>
        </p:spPr>
        <p:txBody>
          <a:bodyPr>
            <a:normAutofit/>
          </a:bodyPr>
          <a:lstStyle/>
          <a:p>
            <a:r>
              <a:rPr lang="en-US" sz="2400" dirty="0">
                <a:solidFill>
                  <a:schemeClr val="accent2"/>
                </a:solidFill>
                <a:latin typeface="Helvetica" panose="020B0604020202020204" pitchFamily="34" charset="0"/>
                <a:cs typeface="Helvetica" panose="020B0604020202020204" pitchFamily="34" charset="0"/>
              </a:rPr>
              <a:t>Energy - Policy Check Grid</a:t>
            </a:r>
          </a:p>
        </p:txBody>
      </p:sp>
      <p:sp>
        <p:nvSpPr>
          <p:cNvPr id="11" name="Content Placeholder 2"/>
          <p:cNvSpPr txBox="1">
            <a:spLocks/>
          </p:cNvSpPr>
          <p:nvPr/>
        </p:nvSpPr>
        <p:spPr>
          <a:xfrm>
            <a:off x="119390" y="720513"/>
            <a:ext cx="7715200" cy="432048"/>
          </a:xfrm>
          <a:prstGeom prst="rect">
            <a:avLst/>
          </a:prstGeom>
        </p:spPr>
        <p:txBody>
          <a:bodyPr vert="horz" lIns="91440" tIns="45720" rIns="91440" bIns="45720" rtlCol="0">
            <a:normAutofit/>
          </a:bodyPr>
          <a:lstStyle/>
          <a:p>
            <a:pPr marL="285750" indent="-285750" defTabSz="457200">
              <a:spcBef>
                <a:spcPct val="20000"/>
              </a:spcBef>
            </a:pPr>
            <a:r>
              <a:rPr lang="en-US" b="1" dirty="0">
                <a:solidFill>
                  <a:schemeClr val="accent6">
                    <a:lumMod val="50000"/>
                  </a:schemeClr>
                </a:solidFill>
              </a:rPr>
              <a:t>All proposals would be subject to Pre policy Check</a:t>
            </a:r>
          </a:p>
        </p:txBody>
      </p:sp>
      <p:graphicFrame>
        <p:nvGraphicFramePr>
          <p:cNvPr id="3" name="Table 2"/>
          <p:cNvGraphicFramePr>
            <a:graphicFrameLocks noGrp="1"/>
          </p:cNvGraphicFramePr>
          <p:nvPr>
            <p:extLst>
              <p:ext uri="{D42A27DB-BD31-4B8C-83A1-F6EECF244321}">
                <p14:modId xmlns:p14="http://schemas.microsoft.com/office/powerpoint/2010/main" val="3345250850"/>
              </p:ext>
            </p:extLst>
          </p:nvPr>
        </p:nvGraphicFramePr>
        <p:xfrm>
          <a:off x="515155" y="1571223"/>
          <a:ext cx="10290220" cy="3335627"/>
        </p:xfrm>
        <a:graphic>
          <a:graphicData uri="http://schemas.openxmlformats.org/drawingml/2006/table">
            <a:tbl>
              <a:tblPr>
                <a:tableStyleId>{5DA37D80-6434-44D0-A028-1B22A696006F}</a:tableStyleId>
              </a:tblPr>
              <a:tblGrid>
                <a:gridCol w="1141133">
                  <a:extLst>
                    <a:ext uri="{9D8B030D-6E8A-4147-A177-3AD203B41FA5}">
                      <a16:colId xmlns:a16="http://schemas.microsoft.com/office/drawing/2014/main" val="20000"/>
                    </a:ext>
                  </a:extLst>
                </a:gridCol>
                <a:gridCol w="9149087">
                  <a:extLst>
                    <a:ext uri="{9D8B030D-6E8A-4147-A177-3AD203B41FA5}">
                      <a16:colId xmlns:a16="http://schemas.microsoft.com/office/drawing/2014/main" val="20001"/>
                    </a:ext>
                  </a:extLst>
                </a:gridCol>
              </a:tblGrid>
              <a:tr h="399476">
                <a:tc>
                  <a:txBody>
                    <a:bodyPr/>
                    <a:lstStyle/>
                    <a:p>
                      <a:pPr algn="ctr" fontAlgn="ctr"/>
                      <a:r>
                        <a:rPr lang="de-DE" sz="1400" b="1" u="none" strike="noStrike" dirty="0">
                          <a:solidFill>
                            <a:schemeClr val="accent6">
                              <a:lumMod val="50000"/>
                            </a:schemeClr>
                          </a:solidFill>
                          <a:effectLst/>
                        </a:rPr>
                        <a:t>Age\SI</a:t>
                      </a:r>
                      <a:endParaRPr lang="en-US" sz="1400" b="1"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de-DE" sz="1400" b="1" u="none" strike="noStrike" dirty="0">
                          <a:solidFill>
                            <a:schemeClr val="accent6">
                              <a:lumMod val="50000"/>
                            </a:schemeClr>
                          </a:solidFill>
                          <a:effectLst/>
                        </a:rPr>
                        <a:t>200,000; 300,000; 500,000, 10,00,000, 15,00,000, 20,00,000, 25,00,000 &amp; 50,00,000</a:t>
                      </a:r>
                      <a:endParaRPr lang="en-US" sz="1400" b="1" i="0" u="none" strike="noStrike" dirty="0">
                        <a:solidFill>
                          <a:schemeClr val="accent6">
                            <a:lumMod val="50000"/>
                          </a:schemeClr>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0"/>
                  </a:ext>
                </a:extLst>
              </a:tr>
              <a:tr h="659136">
                <a:tc>
                  <a:txBody>
                    <a:bodyPr/>
                    <a:lstStyle/>
                    <a:p>
                      <a:pPr algn="ctr" fontAlgn="ctr"/>
                      <a:r>
                        <a:rPr lang="de-DE" sz="1400" u="none" strike="noStrike">
                          <a:solidFill>
                            <a:schemeClr val="accent6">
                              <a:lumMod val="50000"/>
                            </a:schemeClr>
                          </a:solidFill>
                          <a:effectLst/>
                        </a:rPr>
                        <a:t>18-45 Years</a:t>
                      </a:r>
                      <a:endParaRPr lang="en-US" sz="1400" b="0"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ctr"/>
                      <a:r>
                        <a:rPr lang="de-DE" sz="1400" u="none" strike="noStrike">
                          <a:solidFill>
                            <a:schemeClr val="accent6">
                              <a:lumMod val="50000"/>
                            </a:schemeClr>
                          </a:solidFill>
                          <a:effectLst/>
                        </a:rPr>
                        <a:t>Medical examination report, HbA1c, Urine micro albumin, Total Cholesterol, Total Protein, SGOT, Serum Creatinine, Tread Mill Test </a:t>
                      </a:r>
                      <a:endParaRPr lang="en-US" sz="1400" b="0" i="0" u="none" strike="noStrike">
                        <a:solidFill>
                          <a:schemeClr val="accent6">
                            <a:lumMod val="50000"/>
                          </a:schemeClr>
                        </a:solidFill>
                        <a:effectLst/>
                        <a:latin typeface="Candara" panose="020E0502030303020204" pitchFamily="34" charset="0"/>
                      </a:endParaRPr>
                    </a:p>
                  </a:txBody>
                  <a:tcPr marL="9525" marR="9525" marT="9525" marB="0" anchor="ctr"/>
                </a:tc>
                <a:extLst>
                  <a:ext uri="{0D108BD9-81ED-4DB2-BD59-A6C34878D82A}">
                    <a16:rowId xmlns:a16="http://schemas.microsoft.com/office/drawing/2014/main" val="10001"/>
                  </a:ext>
                </a:extLst>
              </a:tr>
              <a:tr h="659136">
                <a:tc>
                  <a:txBody>
                    <a:bodyPr/>
                    <a:lstStyle/>
                    <a:p>
                      <a:pPr algn="ctr" fontAlgn="ctr"/>
                      <a:r>
                        <a:rPr lang="de-DE" sz="1400" u="none" strike="noStrike">
                          <a:solidFill>
                            <a:schemeClr val="accent6">
                              <a:lumMod val="50000"/>
                            </a:schemeClr>
                          </a:solidFill>
                          <a:effectLst/>
                        </a:rPr>
                        <a:t>&gt;45 Years</a:t>
                      </a:r>
                      <a:endParaRPr lang="en-US" sz="1400" b="0"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ctr"/>
                      <a:r>
                        <a:rPr lang="de-DE" sz="1400" u="none" strike="noStrike">
                          <a:solidFill>
                            <a:schemeClr val="accent6">
                              <a:lumMod val="50000"/>
                            </a:schemeClr>
                          </a:solidFill>
                          <a:effectLst/>
                        </a:rPr>
                        <a:t>Medical examination report, Tread mill test or ECG with 2D ECHO, Lipids, Serum Creatinine, Liver function test, Ultrasonogram Abd, HbA1C, Urine micro albumin </a:t>
                      </a:r>
                      <a:endParaRPr lang="en-US" sz="1400" b="0" i="0" u="none" strike="noStrike">
                        <a:solidFill>
                          <a:schemeClr val="accent6">
                            <a:lumMod val="50000"/>
                          </a:schemeClr>
                        </a:solidFill>
                        <a:effectLst/>
                        <a:latin typeface="Candara" panose="020E0502030303020204" pitchFamily="34" charset="0"/>
                      </a:endParaRPr>
                    </a:p>
                  </a:txBody>
                  <a:tcPr marL="9525" marR="9525" marT="9525" marB="0" anchor="ctr"/>
                </a:tc>
                <a:extLst>
                  <a:ext uri="{0D108BD9-81ED-4DB2-BD59-A6C34878D82A}">
                    <a16:rowId xmlns:a16="http://schemas.microsoft.com/office/drawing/2014/main" val="10002"/>
                  </a:ext>
                </a:extLst>
              </a:tr>
              <a:tr h="1617879">
                <a:tc gridSpan="2">
                  <a:txBody>
                    <a:bodyPr/>
                    <a:lstStyle/>
                    <a:p>
                      <a:pPr algn="ctr" fontAlgn="ctr"/>
                      <a:r>
                        <a:rPr lang="en-US" sz="1400" u="none" strike="noStrike" dirty="0">
                          <a:solidFill>
                            <a:schemeClr val="accent6">
                              <a:lumMod val="50000"/>
                            </a:schemeClr>
                          </a:solidFill>
                          <a:effectLst/>
                        </a:rPr>
                        <a:t>ME = Medical Examination (Report), FBS = Fasting Blood Sugar, Lipids = Lipid Profile, </a:t>
                      </a:r>
                      <a:r>
                        <a:rPr lang="en-US" sz="1400" u="none" strike="noStrike" dirty="0" err="1">
                          <a:solidFill>
                            <a:schemeClr val="accent6">
                              <a:lumMod val="50000"/>
                            </a:schemeClr>
                          </a:solidFill>
                          <a:effectLst/>
                        </a:rPr>
                        <a:t>Sr</a:t>
                      </a:r>
                      <a:r>
                        <a:rPr lang="en-US" sz="1400" u="none" strike="noStrike" dirty="0">
                          <a:solidFill>
                            <a:schemeClr val="accent6">
                              <a:lumMod val="50000"/>
                            </a:schemeClr>
                          </a:solidFill>
                          <a:effectLst/>
                        </a:rPr>
                        <a:t> Creatinine = Serum Creatinine, PSA = Prostate Specific antigen, RUA = Routine Urine Examination, TMT = Treadmill Test, USG = </a:t>
                      </a:r>
                      <a:r>
                        <a:rPr lang="en-US" sz="1400" u="none" strike="noStrike" dirty="0" err="1">
                          <a:solidFill>
                            <a:schemeClr val="accent6">
                              <a:lumMod val="50000"/>
                            </a:schemeClr>
                          </a:solidFill>
                          <a:effectLst/>
                        </a:rPr>
                        <a:t>Ultrasonogram</a:t>
                      </a:r>
                      <a:r>
                        <a:rPr lang="en-US" sz="1400" u="none" strike="noStrike" dirty="0">
                          <a:solidFill>
                            <a:schemeClr val="accent6">
                              <a:lumMod val="50000"/>
                            </a:schemeClr>
                          </a:solidFill>
                          <a:effectLst/>
                        </a:rPr>
                        <a:t>, SGOT – Serum Glutamic </a:t>
                      </a:r>
                      <a:r>
                        <a:rPr lang="en-US" sz="1400" u="none" strike="noStrike" dirty="0" err="1">
                          <a:solidFill>
                            <a:schemeClr val="accent6">
                              <a:lumMod val="50000"/>
                            </a:schemeClr>
                          </a:solidFill>
                          <a:effectLst/>
                        </a:rPr>
                        <a:t>Oxaloacetic</a:t>
                      </a:r>
                      <a:r>
                        <a:rPr lang="en-US" sz="1400" u="none" strike="noStrike" dirty="0">
                          <a:solidFill>
                            <a:schemeClr val="accent6">
                              <a:lumMod val="50000"/>
                            </a:schemeClr>
                          </a:solidFill>
                          <a:effectLst/>
                        </a:rPr>
                        <a:t> Transaminase, HbA1c – </a:t>
                      </a:r>
                      <a:r>
                        <a:rPr lang="en-US" sz="1400" u="none" strike="noStrike" dirty="0" err="1">
                          <a:solidFill>
                            <a:schemeClr val="accent6">
                              <a:lumMod val="50000"/>
                            </a:schemeClr>
                          </a:solidFill>
                          <a:effectLst/>
                        </a:rPr>
                        <a:t>Glycoslated</a:t>
                      </a:r>
                      <a:r>
                        <a:rPr lang="en-US" sz="1400" u="none" strike="noStrike" dirty="0">
                          <a:solidFill>
                            <a:schemeClr val="accent6">
                              <a:lumMod val="50000"/>
                            </a:schemeClr>
                          </a:solidFill>
                          <a:effectLst/>
                        </a:rPr>
                        <a:t> </a:t>
                      </a:r>
                      <a:r>
                        <a:rPr lang="en-US" sz="1400" u="none" strike="noStrike" dirty="0" err="1">
                          <a:solidFill>
                            <a:schemeClr val="accent6">
                              <a:lumMod val="50000"/>
                            </a:schemeClr>
                          </a:solidFill>
                          <a:effectLst/>
                        </a:rPr>
                        <a:t>Hb</a:t>
                      </a:r>
                      <a:r>
                        <a:rPr lang="en-US" sz="1400" u="none" strike="noStrike" dirty="0">
                          <a:solidFill>
                            <a:schemeClr val="accent6">
                              <a:lumMod val="50000"/>
                            </a:schemeClr>
                          </a:solidFill>
                          <a:effectLst/>
                        </a:rPr>
                        <a:t>, Total Proteins =  Serum total protein, </a:t>
                      </a:r>
                      <a:r>
                        <a:rPr lang="en-US" sz="1400" u="none" strike="noStrike" dirty="0" err="1">
                          <a:solidFill>
                            <a:schemeClr val="accent6">
                              <a:lumMod val="50000"/>
                            </a:schemeClr>
                          </a:solidFill>
                          <a:effectLst/>
                        </a:rPr>
                        <a:t>Microalbuminurea</a:t>
                      </a:r>
                      <a:r>
                        <a:rPr lang="en-US" sz="1400" u="none" strike="noStrike" dirty="0">
                          <a:solidFill>
                            <a:schemeClr val="accent6">
                              <a:lumMod val="50000"/>
                            </a:schemeClr>
                          </a:solidFill>
                          <a:effectLst/>
                        </a:rPr>
                        <a:t> =  Urine Albumin</a:t>
                      </a:r>
                      <a:endParaRPr lang="en-US" sz="1400" b="0" i="0" u="none" strike="noStrike" dirty="0">
                        <a:solidFill>
                          <a:schemeClr val="accent6">
                            <a:lumMod val="50000"/>
                          </a:schemeClr>
                        </a:solidFill>
                        <a:effectLst/>
                        <a:latin typeface="Candara" panose="020E0502030303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48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6663" y="154367"/>
            <a:ext cx="10971609" cy="528213"/>
          </a:xfrm>
        </p:spPr>
        <p:txBody>
          <a:bodyPr>
            <a:normAutofit/>
          </a:bodyPr>
          <a:lstStyle/>
          <a:p>
            <a:pPr eaLnBrk="1" hangingPunct="1"/>
            <a:r>
              <a:rPr lang="en-US" altLang="en-US" sz="2400" dirty="0">
                <a:solidFill>
                  <a:schemeClr val="accent2"/>
                </a:solidFill>
                <a:latin typeface="Helvetica" panose="020B0604020202020204" pitchFamily="34" charset="0"/>
                <a:cs typeface="Helvetica" panose="020B0604020202020204" pitchFamily="34" charset="0"/>
              </a:rPr>
              <a:t>Pre Policy check – Stage 1</a:t>
            </a:r>
          </a:p>
        </p:txBody>
      </p:sp>
      <p:graphicFrame>
        <p:nvGraphicFramePr>
          <p:cNvPr id="2" name="Diagram 1"/>
          <p:cNvGraphicFramePr/>
          <p:nvPr>
            <p:extLst>
              <p:ext uri="{D42A27DB-BD31-4B8C-83A1-F6EECF244321}">
                <p14:modId xmlns:p14="http://schemas.microsoft.com/office/powerpoint/2010/main" val="3672526556"/>
              </p:ext>
            </p:extLst>
          </p:nvPr>
        </p:nvGraphicFramePr>
        <p:xfrm>
          <a:off x="1686023" y="999185"/>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graphicEl>
                                              <a:dgm id="{4CEF707B-6DD9-4228-91FF-E950E98508CC}"/>
                                            </p:graphicEl>
                                          </p:spTgt>
                                        </p:tgtEl>
                                        <p:attrNameLst>
                                          <p:attrName>style.visibility</p:attrName>
                                        </p:attrNameLst>
                                      </p:cBhvr>
                                      <p:to>
                                        <p:strVal val="visible"/>
                                      </p:to>
                                    </p:set>
                                    <p:anim calcmode="lin" valueType="num">
                                      <p:cBhvr additive="base">
                                        <p:cTn id="13" dur="500" fill="hold"/>
                                        <p:tgtEl>
                                          <p:spTgt spid="2">
                                            <p:graphicEl>
                                              <a:dgm id="{4CEF707B-6DD9-4228-91FF-E950E98508C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CEF707B-6DD9-4228-91FF-E950E98508CC}"/>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graphicEl>
                                              <a:dgm id="{2EF91921-53A1-437A-8E22-57296336CA44}"/>
                                            </p:graphicEl>
                                          </p:spTgt>
                                        </p:tgtEl>
                                        <p:attrNameLst>
                                          <p:attrName>style.visibility</p:attrName>
                                        </p:attrNameLst>
                                      </p:cBhvr>
                                      <p:to>
                                        <p:strVal val="visible"/>
                                      </p:to>
                                    </p:set>
                                    <p:anim calcmode="lin" valueType="num">
                                      <p:cBhvr additive="base">
                                        <p:cTn id="19" dur="500" fill="hold"/>
                                        <p:tgtEl>
                                          <p:spTgt spid="2">
                                            <p:graphicEl>
                                              <a:dgm id="{2EF91921-53A1-437A-8E22-57296336CA4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2EF91921-53A1-437A-8E22-57296336CA44}"/>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graphicEl>
                                              <a:dgm id="{ED5027AB-2C20-4B43-80F3-3C03C0CA9255}"/>
                                            </p:graphicEl>
                                          </p:spTgt>
                                        </p:tgtEl>
                                        <p:attrNameLst>
                                          <p:attrName>style.visibility</p:attrName>
                                        </p:attrNameLst>
                                      </p:cBhvr>
                                      <p:to>
                                        <p:strVal val="visible"/>
                                      </p:to>
                                    </p:set>
                                    <p:anim calcmode="lin" valueType="num">
                                      <p:cBhvr additive="base">
                                        <p:cTn id="25" dur="500" fill="hold"/>
                                        <p:tgtEl>
                                          <p:spTgt spid="2">
                                            <p:graphicEl>
                                              <a:dgm id="{ED5027AB-2C20-4B43-80F3-3C03C0CA925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ED5027AB-2C20-4B43-80F3-3C03C0CA9255}"/>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graphicEl>
                                              <a:dgm id="{9DFB8E19-3EDD-47E9-8EAD-F98151963A75}"/>
                                            </p:graphicEl>
                                          </p:spTgt>
                                        </p:tgtEl>
                                        <p:attrNameLst>
                                          <p:attrName>style.visibility</p:attrName>
                                        </p:attrNameLst>
                                      </p:cBhvr>
                                      <p:to>
                                        <p:strVal val="visible"/>
                                      </p:to>
                                    </p:set>
                                    <p:anim calcmode="lin" valueType="num">
                                      <p:cBhvr additive="base">
                                        <p:cTn id="31" dur="500" fill="hold"/>
                                        <p:tgtEl>
                                          <p:spTgt spid="2">
                                            <p:graphicEl>
                                              <a:dgm id="{9DFB8E19-3EDD-47E9-8EAD-F98151963A7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9DFB8E19-3EDD-47E9-8EAD-F98151963A75}"/>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
                                            <p:graphicEl>
                                              <a:dgm id="{72410221-54F3-4B54-9F11-8B14E6131A1A}"/>
                                            </p:graphicEl>
                                          </p:spTgt>
                                        </p:tgtEl>
                                        <p:attrNameLst>
                                          <p:attrName>style.visibility</p:attrName>
                                        </p:attrNameLst>
                                      </p:cBhvr>
                                      <p:to>
                                        <p:strVal val="visible"/>
                                      </p:to>
                                    </p:set>
                                    <p:anim calcmode="lin" valueType="num">
                                      <p:cBhvr additive="base">
                                        <p:cTn id="37" dur="500" fill="hold"/>
                                        <p:tgtEl>
                                          <p:spTgt spid="2">
                                            <p:graphicEl>
                                              <a:dgm id="{72410221-54F3-4B54-9F11-8B14E6131A1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72410221-54F3-4B54-9F11-8B14E6131A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
                                            <p:graphicEl>
                                              <a:dgm id="{DDB52F33-C3BD-48DF-A2E6-4E6D67BF3910}"/>
                                            </p:graphicEl>
                                          </p:spTgt>
                                        </p:tgtEl>
                                        <p:attrNameLst>
                                          <p:attrName>style.visibility</p:attrName>
                                        </p:attrNameLst>
                                      </p:cBhvr>
                                      <p:to>
                                        <p:strVal val="visible"/>
                                      </p:to>
                                    </p:set>
                                    <p:anim calcmode="lin" valueType="num">
                                      <p:cBhvr additive="base">
                                        <p:cTn id="43" dur="500" fill="hold"/>
                                        <p:tgtEl>
                                          <p:spTgt spid="2">
                                            <p:graphicEl>
                                              <a:dgm id="{DDB52F33-C3BD-48DF-A2E6-4E6D67BF39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DDB52F33-C3BD-48DF-A2E6-4E6D67BF391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511" y="128610"/>
            <a:ext cx="10971609" cy="644123"/>
          </a:xfrm>
        </p:spPr>
        <p:txBody>
          <a:bodyPr>
            <a:normAutofit/>
          </a:bodyPr>
          <a:lstStyle/>
          <a:p>
            <a:pPr eaLnBrk="1" hangingPunct="1"/>
            <a:r>
              <a:rPr lang="en-US" altLang="en-US" sz="2400" dirty="0">
                <a:solidFill>
                  <a:schemeClr val="accent2"/>
                </a:solidFill>
                <a:latin typeface="Helvetica" panose="020B0604020202020204" pitchFamily="34" charset="0"/>
                <a:cs typeface="Helvetica" panose="020B0604020202020204" pitchFamily="34" charset="0"/>
              </a:rPr>
              <a:t>Pre Policy check – Stage 2 </a:t>
            </a:r>
          </a:p>
        </p:txBody>
      </p:sp>
      <p:graphicFrame>
        <p:nvGraphicFramePr>
          <p:cNvPr id="2" name="Diagram 1"/>
          <p:cNvGraphicFramePr/>
          <p:nvPr>
            <p:extLst>
              <p:ext uri="{D42A27DB-BD31-4B8C-83A1-F6EECF244321}">
                <p14:modId xmlns:p14="http://schemas.microsoft.com/office/powerpoint/2010/main" val="1556087826"/>
              </p:ext>
            </p:extLst>
          </p:nvPr>
        </p:nvGraphicFramePr>
        <p:xfrm>
          <a:off x="1862755" y="1044261"/>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39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graphicEl>
                                              <a:dgm id="{4CEF707B-6DD9-4228-91FF-E950E98508CC}"/>
                                            </p:graphicEl>
                                          </p:spTgt>
                                        </p:tgtEl>
                                        <p:attrNameLst>
                                          <p:attrName>style.visibility</p:attrName>
                                        </p:attrNameLst>
                                      </p:cBhvr>
                                      <p:to>
                                        <p:strVal val="visible"/>
                                      </p:to>
                                    </p:set>
                                    <p:anim calcmode="lin" valueType="num">
                                      <p:cBhvr additive="base">
                                        <p:cTn id="13" dur="500" fill="hold"/>
                                        <p:tgtEl>
                                          <p:spTgt spid="2">
                                            <p:graphicEl>
                                              <a:dgm id="{4CEF707B-6DD9-4228-91FF-E950E98508C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CEF707B-6DD9-4228-91FF-E950E98508CC}"/>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graphicEl>
                                              <a:dgm id="{2EF91921-53A1-437A-8E22-57296336CA44}"/>
                                            </p:graphicEl>
                                          </p:spTgt>
                                        </p:tgtEl>
                                        <p:attrNameLst>
                                          <p:attrName>style.visibility</p:attrName>
                                        </p:attrNameLst>
                                      </p:cBhvr>
                                      <p:to>
                                        <p:strVal val="visible"/>
                                      </p:to>
                                    </p:set>
                                    <p:anim calcmode="lin" valueType="num">
                                      <p:cBhvr additive="base">
                                        <p:cTn id="19" dur="500" fill="hold"/>
                                        <p:tgtEl>
                                          <p:spTgt spid="2">
                                            <p:graphicEl>
                                              <a:dgm id="{2EF91921-53A1-437A-8E22-57296336CA4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2EF91921-53A1-437A-8E22-57296336CA44}"/>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graphicEl>
                                              <a:dgm id="{ED5027AB-2C20-4B43-80F3-3C03C0CA9255}"/>
                                            </p:graphicEl>
                                          </p:spTgt>
                                        </p:tgtEl>
                                        <p:attrNameLst>
                                          <p:attrName>style.visibility</p:attrName>
                                        </p:attrNameLst>
                                      </p:cBhvr>
                                      <p:to>
                                        <p:strVal val="visible"/>
                                      </p:to>
                                    </p:set>
                                    <p:anim calcmode="lin" valueType="num">
                                      <p:cBhvr additive="base">
                                        <p:cTn id="25" dur="500" fill="hold"/>
                                        <p:tgtEl>
                                          <p:spTgt spid="2">
                                            <p:graphicEl>
                                              <a:dgm id="{ED5027AB-2C20-4B43-80F3-3C03C0CA925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ED5027AB-2C20-4B43-80F3-3C03C0CA9255}"/>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graphicEl>
                                              <a:dgm id="{9DFB8E19-3EDD-47E9-8EAD-F98151963A75}"/>
                                            </p:graphicEl>
                                          </p:spTgt>
                                        </p:tgtEl>
                                        <p:attrNameLst>
                                          <p:attrName>style.visibility</p:attrName>
                                        </p:attrNameLst>
                                      </p:cBhvr>
                                      <p:to>
                                        <p:strVal val="visible"/>
                                      </p:to>
                                    </p:set>
                                    <p:anim calcmode="lin" valueType="num">
                                      <p:cBhvr additive="base">
                                        <p:cTn id="31" dur="500" fill="hold"/>
                                        <p:tgtEl>
                                          <p:spTgt spid="2">
                                            <p:graphicEl>
                                              <a:dgm id="{9DFB8E19-3EDD-47E9-8EAD-F98151963A7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9DFB8E19-3EDD-47E9-8EAD-F98151963A75}"/>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
                                            <p:graphicEl>
                                              <a:dgm id="{72410221-54F3-4B54-9F11-8B14E6131A1A}"/>
                                            </p:graphicEl>
                                          </p:spTgt>
                                        </p:tgtEl>
                                        <p:attrNameLst>
                                          <p:attrName>style.visibility</p:attrName>
                                        </p:attrNameLst>
                                      </p:cBhvr>
                                      <p:to>
                                        <p:strVal val="visible"/>
                                      </p:to>
                                    </p:set>
                                    <p:anim calcmode="lin" valueType="num">
                                      <p:cBhvr additive="base">
                                        <p:cTn id="37" dur="500" fill="hold"/>
                                        <p:tgtEl>
                                          <p:spTgt spid="2">
                                            <p:graphicEl>
                                              <a:dgm id="{72410221-54F3-4B54-9F11-8B14E6131A1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72410221-54F3-4B54-9F11-8B14E6131A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
                                            <p:graphicEl>
                                              <a:dgm id="{DDB52F33-C3BD-48DF-A2E6-4E6D67BF3910}"/>
                                            </p:graphicEl>
                                          </p:spTgt>
                                        </p:tgtEl>
                                        <p:attrNameLst>
                                          <p:attrName>style.visibility</p:attrName>
                                        </p:attrNameLst>
                                      </p:cBhvr>
                                      <p:to>
                                        <p:strVal val="visible"/>
                                      </p:to>
                                    </p:set>
                                    <p:anim calcmode="lin" valueType="num">
                                      <p:cBhvr additive="base">
                                        <p:cTn id="43" dur="500" fill="hold"/>
                                        <p:tgtEl>
                                          <p:spTgt spid="2">
                                            <p:graphicEl>
                                              <a:dgm id="{DDB52F33-C3BD-48DF-A2E6-4E6D67BF39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DDB52F33-C3BD-48DF-A2E6-4E6D67BF391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Graphic spid="2"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6" y="167247"/>
            <a:ext cx="10971609" cy="618365"/>
          </a:xfrm>
        </p:spPr>
        <p:txBody>
          <a:bodyPr>
            <a:normAutofit/>
          </a:bodyPr>
          <a:lstStyle/>
          <a:p>
            <a:r>
              <a:rPr lang="en-US" altLang="en-US" sz="2400" dirty="0">
                <a:solidFill>
                  <a:schemeClr val="accent2"/>
                </a:solidFill>
                <a:latin typeface="Helvetica" panose="020B0604020202020204" pitchFamily="34" charset="0"/>
                <a:cs typeface="Helvetica" panose="020B0604020202020204" pitchFamily="34" charset="0"/>
              </a:rPr>
              <a:t>Pre Policy Check (Important Points)</a:t>
            </a:r>
            <a:endParaRPr lang="en-US" sz="2400" dirty="0">
              <a:solidFill>
                <a:schemeClr val="accent2"/>
              </a:solidFill>
              <a:latin typeface="Helvetica" panose="020B0604020202020204" pitchFamily="34" charset="0"/>
              <a:cs typeface="Helvetica" panose="020B0604020202020204" pitchFamily="34" charset="0"/>
            </a:endParaRPr>
          </a:p>
        </p:txBody>
      </p:sp>
      <p:sp>
        <p:nvSpPr>
          <p:cNvPr id="7" name="Rounded Rectangle 6"/>
          <p:cNvSpPr/>
          <p:nvPr/>
        </p:nvSpPr>
        <p:spPr>
          <a:xfrm>
            <a:off x="1610443" y="980159"/>
            <a:ext cx="8496944" cy="4824536"/>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defTabSz="457200">
              <a:spcBef>
                <a:spcPct val="20000"/>
              </a:spcBef>
              <a:defRPr/>
            </a:pPr>
            <a:endParaRPr lang="en-US" sz="1600" b="1" dirty="0">
              <a:solidFill>
                <a:srgbClr val="F96A1B"/>
              </a:solidFill>
            </a:endParaRPr>
          </a:p>
          <a:p>
            <a:pPr marL="285750" indent="-285750">
              <a:lnSpc>
                <a:spcPct val="150000"/>
              </a:lnSpc>
              <a:buFont typeface="Wingdings" panose="05000000000000000000" pitchFamily="2" charset="2"/>
              <a:buChar char="§"/>
              <a:defRPr/>
            </a:pPr>
            <a:r>
              <a:rPr lang="en-IN" altLang="en-US" sz="1600" dirty="0">
                <a:solidFill>
                  <a:schemeClr val="accent6">
                    <a:lumMod val="50000"/>
                  </a:schemeClr>
                </a:solidFill>
              </a:rPr>
              <a:t>In absence of SMS/E Mail Print out, PPC will not be conducted. </a:t>
            </a:r>
          </a:p>
          <a:p>
            <a:pPr marL="285750" indent="-285750">
              <a:lnSpc>
                <a:spcPct val="150000"/>
              </a:lnSpc>
              <a:buFont typeface="Wingdings" panose="05000000000000000000" pitchFamily="2" charset="2"/>
              <a:buChar char="§"/>
              <a:defRPr/>
            </a:pPr>
            <a:r>
              <a:rPr lang="en-IN" altLang="en-US" sz="1600" dirty="0">
                <a:solidFill>
                  <a:schemeClr val="accent6">
                    <a:lumMod val="50000"/>
                  </a:schemeClr>
                </a:solidFill>
              </a:rPr>
              <a:t>In prospect cancellation scenario post PPC compliance, 100% PPC cost would be deducted from Premium refund. Cancellation can be done either on Client request, Non compliance of add info or basis MU request.</a:t>
            </a:r>
          </a:p>
          <a:p>
            <a:pPr marL="285750" indent="-285750">
              <a:lnSpc>
                <a:spcPct val="150000"/>
              </a:lnSpc>
              <a:buFont typeface="Wingdings" panose="05000000000000000000" pitchFamily="2" charset="2"/>
              <a:buChar char="§"/>
              <a:defRPr/>
            </a:pPr>
            <a:r>
              <a:rPr lang="en-IN" altLang="en-US" sz="1600" dirty="0">
                <a:solidFill>
                  <a:schemeClr val="accent6">
                    <a:lumMod val="50000"/>
                  </a:schemeClr>
                </a:solidFill>
              </a:rPr>
              <a:t>For Cheque Bounce cases post PPC compliance, PPC cost may get recovered from </a:t>
            </a:r>
            <a:r>
              <a:rPr lang="en-IN" altLang="en-US" sz="1600" dirty="0" smtClean="0">
                <a:solidFill>
                  <a:schemeClr val="accent6">
                    <a:lumMod val="50000"/>
                  </a:schemeClr>
                </a:solidFill>
              </a:rPr>
              <a:t>Client.</a:t>
            </a:r>
          </a:p>
          <a:p>
            <a:pPr marL="285750" indent="-285750">
              <a:lnSpc>
                <a:spcPct val="150000"/>
              </a:lnSpc>
              <a:buFont typeface="Wingdings" panose="05000000000000000000" pitchFamily="2" charset="2"/>
              <a:buChar char="§"/>
              <a:defRPr/>
            </a:pPr>
            <a:r>
              <a:rPr lang="en-IN" sz="1600" dirty="0" smtClean="0">
                <a:solidFill>
                  <a:schemeClr val="accent6">
                    <a:lumMod val="50000"/>
                  </a:schemeClr>
                </a:solidFill>
              </a:rPr>
              <a:t>If </a:t>
            </a:r>
            <a:r>
              <a:rPr lang="en-US" sz="1600" dirty="0" smtClean="0">
                <a:solidFill>
                  <a:schemeClr val="accent6">
                    <a:lumMod val="50000"/>
                  </a:schemeClr>
                </a:solidFill>
              </a:rPr>
              <a:t>Customer is not ready to go for the Prescreening tests Sales has to share completely filled proposal form along with the reason for not attending prescreening to </a:t>
            </a:r>
            <a:r>
              <a:rPr lang="en-US" sz="1600" dirty="0" smtClean="0">
                <a:solidFill>
                  <a:schemeClr val="accent6">
                    <a:lumMod val="50000"/>
                  </a:schemeClr>
                </a:solidFill>
                <a:hlinkClick r:id="rId2"/>
              </a:rPr>
              <a:t>query.muwzone@hdfcergohealth.com</a:t>
            </a:r>
            <a:r>
              <a:rPr lang="en-US" sz="1600" dirty="0" smtClean="0">
                <a:solidFill>
                  <a:schemeClr val="accent6">
                    <a:lumMod val="50000"/>
                  </a:schemeClr>
                </a:solidFill>
              </a:rPr>
              <a:t>. If approved case </a:t>
            </a:r>
            <a:r>
              <a:rPr lang="en-US" sz="1600" dirty="0">
                <a:solidFill>
                  <a:schemeClr val="accent6">
                    <a:lumMod val="50000"/>
                  </a:schemeClr>
                </a:solidFill>
              </a:rPr>
              <a:t>can be logged in along with </a:t>
            </a:r>
            <a:r>
              <a:rPr lang="en-US" sz="1600" dirty="0" smtClean="0">
                <a:solidFill>
                  <a:schemeClr val="accent6">
                    <a:lumMod val="50000"/>
                  </a:schemeClr>
                </a:solidFill>
              </a:rPr>
              <a:t>the approval email</a:t>
            </a:r>
            <a:r>
              <a:rPr lang="en-US" sz="1600" dirty="0">
                <a:solidFill>
                  <a:schemeClr val="accent6">
                    <a:lumMod val="50000"/>
                  </a:schemeClr>
                </a:solidFill>
              </a:rPr>
              <a:t>.</a:t>
            </a:r>
            <a:endParaRPr lang="en-IN" altLang="en-US" sz="1600" dirty="0">
              <a:solidFill>
                <a:schemeClr val="accent6">
                  <a:lumMod val="50000"/>
                </a:schemeClr>
              </a:solidFill>
            </a:endParaRPr>
          </a:p>
          <a:p>
            <a:pPr marL="285750" indent="-285750">
              <a:lnSpc>
                <a:spcPct val="150000"/>
              </a:lnSpc>
              <a:buFont typeface="Wingdings" panose="05000000000000000000" pitchFamily="2" charset="2"/>
              <a:buChar char="§"/>
              <a:defRPr/>
            </a:pPr>
            <a:r>
              <a:rPr lang="en-IN" altLang="en-US" sz="1600" b="1" dirty="0" smtClean="0">
                <a:solidFill>
                  <a:srgbClr val="F96A1B"/>
                </a:solidFill>
              </a:rPr>
              <a:t>If </a:t>
            </a:r>
            <a:r>
              <a:rPr lang="en-IN" altLang="en-US" sz="1600" b="1" dirty="0">
                <a:solidFill>
                  <a:srgbClr val="F96A1B"/>
                </a:solidFill>
              </a:rPr>
              <a:t>prospect rejected after stage 1, </a:t>
            </a:r>
            <a:r>
              <a:rPr lang="en-IN" altLang="en-US" sz="1600" b="1" dirty="0" smtClean="0">
                <a:solidFill>
                  <a:srgbClr val="F96A1B"/>
                </a:solidFill>
              </a:rPr>
              <a:t>HDFC Ergo Health </a:t>
            </a:r>
            <a:r>
              <a:rPr lang="en-IN" altLang="en-US" sz="1600" b="1" dirty="0">
                <a:solidFill>
                  <a:srgbClr val="F96A1B"/>
                </a:solidFill>
              </a:rPr>
              <a:t>would bear the cost</a:t>
            </a:r>
          </a:p>
          <a:p>
            <a:pPr marL="285750" indent="-285750">
              <a:lnSpc>
                <a:spcPct val="150000"/>
              </a:lnSpc>
              <a:buFont typeface="Wingdings" panose="05000000000000000000" pitchFamily="2" charset="2"/>
              <a:buChar char="§"/>
              <a:defRPr/>
            </a:pPr>
            <a:r>
              <a:rPr lang="en-IN" sz="1600" b="1" dirty="0">
                <a:solidFill>
                  <a:srgbClr val="F96A1B"/>
                </a:solidFill>
              </a:rPr>
              <a:t>In case, application is rejected after 2</a:t>
            </a:r>
            <a:r>
              <a:rPr lang="en-IN" sz="1600" b="1" baseline="30000" dirty="0">
                <a:solidFill>
                  <a:srgbClr val="F96A1B"/>
                </a:solidFill>
              </a:rPr>
              <a:t>nd</a:t>
            </a:r>
            <a:r>
              <a:rPr lang="en-IN" sz="1600" b="1" dirty="0">
                <a:solidFill>
                  <a:srgbClr val="F96A1B"/>
                </a:solidFill>
              </a:rPr>
              <a:t> Phase of test, Total PPC cost of will be deducted from Premium amount (current process).</a:t>
            </a:r>
            <a:endParaRPr lang="en-IN" altLang="en-US" sz="1600" b="1" dirty="0">
              <a:solidFill>
                <a:srgbClr val="F96A1B"/>
              </a:solidFill>
            </a:endParaRPr>
          </a:p>
          <a:p>
            <a:pPr marL="285750" indent="-285750">
              <a:lnSpc>
                <a:spcPct val="150000"/>
              </a:lnSpc>
              <a:buFont typeface="Wingdings" panose="05000000000000000000" pitchFamily="2" charset="2"/>
              <a:buChar char="§"/>
              <a:defRPr/>
            </a:pPr>
            <a:endParaRPr lang="en-IN" altLang="en-US" sz="1600" dirty="0">
              <a:solidFill>
                <a:schemeClr val="tx1">
                  <a:lumMod val="75000"/>
                  <a:lumOff val="25000"/>
                </a:schemeClr>
              </a:solidFill>
            </a:endParaRPr>
          </a:p>
        </p:txBody>
      </p:sp>
    </p:spTree>
    <p:extLst>
      <p:ext uri="{BB962C8B-B14F-4D97-AF65-F5344CB8AC3E}">
        <p14:creationId xmlns:p14="http://schemas.microsoft.com/office/powerpoint/2010/main" val="200686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a:xfrm>
            <a:off x="196663" y="270278"/>
            <a:ext cx="10971609" cy="566849"/>
          </a:xfrm>
        </p:spPr>
        <p:txBody>
          <a:bodyPr>
            <a:normAutofit/>
          </a:bodyPr>
          <a:lstStyle/>
          <a:p>
            <a:pPr eaLnBrk="1" hangingPunct="1"/>
            <a:r>
              <a:rPr lang="en-US" sz="2400" dirty="0">
                <a:solidFill>
                  <a:schemeClr val="accent2"/>
                </a:solidFill>
                <a:latin typeface="Helvetica" panose="020B0604020202020204" pitchFamily="34" charset="0"/>
                <a:cs typeface="Helvetica" panose="020B0604020202020204" pitchFamily="34" charset="0"/>
              </a:rPr>
              <a:t>Acceptance Criteria</a:t>
            </a:r>
          </a:p>
        </p:txBody>
      </p:sp>
      <p:sp>
        <p:nvSpPr>
          <p:cNvPr id="3" name="Content Placeholder 2"/>
          <p:cNvSpPr>
            <a:spLocks noGrp="1"/>
          </p:cNvSpPr>
          <p:nvPr>
            <p:ph idx="4294967295"/>
          </p:nvPr>
        </p:nvSpPr>
        <p:spPr>
          <a:xfrm>
            <a:off x="0" y="938213"/>
            <a:ext cx="8229600" cy="4794250"/>
          </a:xfrm>
        </p:spPr>
        <p:txBody>
          <a:bodyPr rtlCol="0">
            <a:noAutofit/>
          </a:bodyPr>
          <a:lstStyle/>
          <a:p>
            <a:pPr>
              <a:buBlip>
                <a:blip r:embed="rId2"/>
              </a:buBlip>
              <a:defRPr/>
            </a:pPr>
            <a:r>
              <a:rPr lang="en-US" sz="2000" dirty="0">
                <a:solidFill>
                  <a:schemeClr val="accent6">
                    <a:lumMod val="50000"/>
                  </a:schemeClr>
                </a:solidFill>
                <a:latin typeface="+mj-lt"/>
              </a:rPr>
              <a:t>Acceptance criteria</a:t>
            </a:r>
          </a:p>
          <a:p>
            <a:pPr marL="742950" lvl="2" indent="-342900">
              <a:buClr>
                <a:schemeClr val="accent1"/>
              </a:buClr>
              <a:buBlip>
                <a:blip r:embed="rId2"/>
              </a:buBlip>
              <a:defRPr/>
            </a:pPr>
            <a:r>
              <a:rPr lang="en-US" dirty="0" smtClean="0">
                <a:solidFill>
                  <a:schemeClr val="accent6">
                    <a:lumMod val="50000"/>
                  </a:schemeClr>
                </a:solidFill>
                <a:latin typeface="+mj-lt"/>
              </a:rPr>
              <a:t>Diabetes mellitus type 2 without complications </a:t>
            </a:r>
          </a:p>
          <a:p>
            <a:pPr marL="742950" lvl="2" indent="-342900">
              <a:buClr>
                <a:schemeClr val="accent1"/>
              </a:buClr>
              <a:buBlip>
                <a:blip r:embed="rId2"/>
              </a:buBlip>
              <a:defRPr/>
            </a:pPr>
            <a:r>
              <a:rPr lang="en-US" dirty="0" smtClean="0">
                <a:solidFill>
                  <a:schemeClr val="accent6">
                    <a:lumMod val="50000"/>
                  </a:schemeClr>
                </a:solidFill>
                <a:latin typeface="+mj-lt"/>
              </a:rPr>
              <a:t>Diabetes type 1 without complications</a:t>
            </a:r>
          </a:p>
          <a:p>
            <a:pPr marL="742950" lvl="2" indent="-342900">
              <a:buClr>
                <a:schemeClr val="accent1"/>
              </a:buClr>
              <a:buBlip>
                <a:blip r:embed="rId2"/>
              </a:buBlip>
              <a:defRPr/>
            </a:pPr>
            <a:r>
              <a:rPr lang="en-US" dirty="0">
                <a:solidFill>
                  <a:schemeClr val="accent6">
                    <a:lumMod val="50000"/>
                  </a:schemeClr>
                </a:solidFill>
                <a:latin typeface="+mj-lt"/>
              </a:rPr>
              <a:t>H</a:t>
            </a:r>
            <a:r>
              <a:rPr lang="en-US" dirty="0" smtClean="0">
                <a:solidFill>
                  <a:schemeClr val="accent6">
                    <a:lumMod val="50000"/>
                  </a:schemeClr>
                </a:solidFill>
                <a:latin typeface="+mj-lt"/>
              </a:rPr>
              <a:t>igh blood pressure without complications </a:t>
            </a:r>
          </a:p>
          <a:p>
            <a:pPr marL="742950" lvl="2" indent="-342900">
              <a:buClr>
                <a:schemeClr val="accent1"/>
              </a:buClr>
              <a:buNone/>
              <a:defRPr/>
            </a:pPr>
            <a:endParaRPr lang="en-US" dirty="0" smtClean="0">
              <a:solidFill>
                <a:schemeClr val="accent6">
                  <a:lumMod val="50000"/>
                </a:schemeClr>
              </a:solidFill>
              <a:latin typeface="+mj-lt"/>
            </a:endParaRPr>
          </a:p>
          <a:p>
            <a:pPr marL="342900" lvl="1" indent="-342900">
              <a:lnSpc>
                <a:spcPct val="150000"/>
              </a:lnSpc>
              <a:buClr>
                <a:schemeClr val="accent1"/>
              </a:buClr>
              <a:buBlip>
                <a:blip r:embed="rId2"/>
              </a:buBlip>
              <a:defRPr/>
            </a:pPr>
            <a:r>
              <a:rPr lang="en-US" sz="2000" dirty="0" smtClean="0">
                <a:solidFill>
                  <a:schemeClr val="accent6">
                    <a:lumMod val="50000"/>
                  </a:schemeClr>
                </a:solidFill>
                <a:latin typeface="+mj-lt"/>
              </a:rPr>
              <a:t>Family details form would not be required even in case of widow.</a:t>
            </a:r>
          </a:p>
          <a:p>
            <a:pPr marL="342900" lvl="1" indent="-342900">
              <a:lnSpc>
                <a:spcPct val="150000"/>
              </a:lnSpc>
              <a:buClr>
                <a:schemeClr val="accent1"/>
              </a:buClr>
              <a:buBlip>
                <a:blip r:embed="rId2"/>
              </a:buBlip>
              <a:defRPr/>
            </a:pPr>
            <a:endParaRPr lang="en-US" sz="2000" dirty="0" smtClean="0">
              <a:solidFill>
                <a:schemeClr val="accent6">
                  <a:lumMod val="50000"/>
                </a:schemeClr>
              </a:solidFill>
              <a:latin typeface="+mj-lt"/>
            </a:endParaRPr>
          </a:p>
        </p:txBody>
      </p:sp>
    </p:spTree>
    <p:extLst>
      <p:ext uri="{BB962C8B-B14F-4D97-AF65-F5344CB8AC3E}">
        <p14:creationId xmlns:p14="http://schemas.microsoft.com/office/powerpoint/2010/main" val="183086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a:xfrm>
            <a:off x="145147" y="124205"/>
            <a:ext cx="10971609" cy="618365"/>
          </a:xfrm>
        </p:spPr>
        <p:txBody>
          <a:bodyPr>
            <a:normAutofit/>
          </a:bodyPr>
          <a:lstStyle/>
          <a:p>
            <a:r>
              <a:rPr lang="en-US" sz="2400" dirty="0">
                <a:solidFill>
                  <a:schemeClr val="accent2"/>
                </a:solidFill>
                <a:latin typeface="Helvetica" panose="020B0604020202020204" pitchFamily="34" charset="0"/>
                <a:cs typeface="Helvetica" panose="020B0604020202020204" pitchFamily="34" charset="0"/>
              </a:rPr>
              <a:t>Rejection Criteria</a:t>
            </a:r>
          </a:p>
        </p:txBody>
      </p:sp>
      <p:sp>
        <p:nvSpPr>
          <p:cNvPr id="3" name="Content Placeholder 2"/>
          <p:cNvSpPr>
            <a:spLocks noGrp="1"/>
          </p:cNvSpPr>
          <p:nvPr>
            <p:ph idx="4294967295"/>
          </p:nvPr>
        </p:nvSpPr>
        <p:spPr>
          <a:xfrm>
            <a:off x="0" y="742950"/>
            <a:ext cx="11217275" cy="4098925"/>
          </a:xfrm>
        </p:spPr>
        <p:txBody>
          <a:bodyPr rtlCol="0">
            <a:normAutofit fontScale="92500" lnSpcReduction="10000"/>
          </a:bodyPr>
          <a:lstStyle/>
          <a:p>
            <a:pPr marL="457200" lvl="1" indent="0">
              <a:buNone/>
              <a:defRPr/>
            </a:pPr>
            <a:endParaRPr lang="en-US" sz="1800" dirty="0">
              <a:solidFill>
                <a:schemeClr val="accent6">
                  <a:lumMod val="50000"/>
                </a:schemeClr>
              </a:solidFill>
              <a:latin typeface="+mj-lt"/>
            </a:endParaRPr>
          </a:p>
          <a:p>
            <a:pPr lvl="1">
              <a:buBlip>
                <a:blip r:embed="rId2"/>
              </a:buBlip>
              <a:defRPr/>
            </a:pPr>
            <a:r>
              <a:rPr lang="en-US" sz="1800" dirty="0">
                <a:solidFill>
                  <a:schemeClr val="accent6">
                    <a:lumMod val="50000"/>
                  </a:schemeClr>
                </a:solidFill>
                <a:latin typeface="+mj-lt"/>
              </a:rPr>
              <a:t>High blood pressure with co morbidities </a:t>
            </a:r>
            <a:endParaRPr lang="en-US" sz="1800" dirty="0" smtClean="0">
              <a:solidFill>
                <a:schemeClr val="accent6">
                  <a:lumMod val="50000"/>
                </a:schemeClr>
              </a:solidFill>
              <a:latin typeface="+mj-lt"/>
            </a:endParaRPr>
          </a:p>
          <a:p>
            <a:pPr lvl="1">
              <a:buBlip>
                <a:blip r:embed="rId2"/>
              </a:buBlip>
              <a:defRPr/>
            </a:pPr>
            <a:r>
              <a:rPr lang="en-US" sz="1800" dirty="0">
                <a:solidFill>
                  <a:schemeClr val="accent6">
                    <a:lumMod val="50000"/>
                  </a:schemeClr>
                </a:solidFill>
                <a:latin typeface="+mj-lt"/>
              </a:rPr>
              <a:t>HbA1C  (in gm%) &gt; </a:t>
            </a:r>
            <a:r>
              <a:rPr lang="en-US" sz="1800" dirty="0" smtClean="0">
                <a:solidFill>
                  <a:schemeClr val="accent6">
                    <a:lumMod val="50000"/>
                  </a:schemeClr>
                </a:solidFill>
                <a:latin typeface="+mj-lt"/>
              </a:rPr>
              <a:t>9</a:t>
            </a:r>
            <a:endParaRPr lang="en-US" sz="1800" dirty="0">
              <a:solidFill>
                <a:schemeClr val="accent6">
                  <a:lumMod val="50000"/>
                </a:schemeClr>
              </a:solidFill>
              <a:latin typeface="+mj-lt"/>
            </a:endParaRPr>
          </a:p>
          <a:p>
            <a:pPr lvl="1">
              <a:buBlip>
                <a:blip r:embed="rId2"/>
              </a:buBlip>
              <a:defRPr/>
            </a:pPr>
            <a:r>
              <a:rPr lang="en-US" sz="1800" dirty="0" err="1">
                <a:solidFill>
                  <a:schemeClr val="accent6">
                    <a:lumMod val="50000"/>
                  </a:schemeClr>
                </a:solidFill>
                <a:latin typeface="+mj-lt"/>
              </a:rPr>
              <a:t>Haemoglobin</a:t>
            </a:r>
            <a:r>
              <a:rPr lang="en-US" sz="1800" dirty="0">
                <a:solidFill>
                  <a:schemeClr val="accent6">
                    <a:lumMod val="50000"/>
                  </a:schemeClr>
                </a:solidFill>
                <a:latin typeface="+mj-lt"/>
              </a:rPr>
              <a:t> (</a:t>
            </a:r>
            <a:r>
              <a:rPr lang="en-US" sz="1800" dirty="0" err="1">
                <a:solidFill>
                  <a:schemeClr val="accent6">
                    <a:lumMod val="50000"/>
                  </a:schemeClr>
                </a:solidFill>
                <a:latin typeface="+mj-lt"/>
              </a:rPr>
              <a:t>Hb</a:t>
            </a:r>
            <a:r>
              <a:rPr lang="en-US" sz="1800" dirty="0">
                <a:solidFill>
                  <a:schemeClr val="accent6">
                    <a:lumMod val="50000"/>
                  </a:schemeClr>
                </a:solidFill>
                <a:latin typeface="+mj-lt"/>
              </a:rPr>
              <a:t> value in gm%) &lt; </a:t>
            </a:r>
            <a:r>
              <a:rPr lang="en-US" sz="1800" dirty="0" smtClean="0">
                <a:solidFill>
                  <a:schemeClr val="accent6">
                    <a:lumMod val="50000"/>
                  </a:schemeClr>
                </a:solidFill>
                <a:latin typeface="+mj-lt"/>
              </a:rPr>
              <a:t>10 for male and &lt; 8 for female</a:t>
            </a:r>
            <a:endParaRPr lang="en-US" sz="1800" dirty="0">
              <a:solidFill>
                <a:schemeClr val="accent6">
                  <a:lumMod val="50000"/>
                </a:schemeClr>
              </a:solidFill>
              <a:latin typeface="+mj-lt"/>
            </a:endParaRPr>
          </a:p>
          <a:p>
            <a:pPr lvl="1">
              <a:buBlip>
                <a:blip r:embed="rId2"/>
              </a:buBlip>
              <a:defRPr/>
            </a:pPr>
            <a:r>
              <a:rPr lang="en-US" sz="1800" dirty="0">
                <a:solidFill>
                  <a:schemeClr val="accent6">
                    <a:lumMod val="50000"/>
                  </a:schemeClr>
                </a:solidFill>
                <a:latin typeface="+mj-lt"/>
              </a:rPr>
              <a:t>Platelet Count &lt; 50000</a:t>
            </a:r>
          </a:p>
          <a:p>
            <a:pPr lvl="1">
              <a:buBlip>
                <a:blip r:embed="rId2"/>
              </a:buBlip>
              <a:defRPr/>
            </a:pPr>
            <a:r>
              <a:rPr lang="en-US" sz="1800" dirty="0">
                <a:solidFill>
                  <a:schemeClr val="accent6">
                    <a:lumMod val="50000"/>
                  </a:schemeClr>
                </a:solidFill>
                <a:latin typeface="+mj-lt"/>
              </a:rPr>
              <a:t>Diabetic retinopathy &amp; neuropathy</a:t>
            </a:r>
          </a:p>
          <a:p>
            <a:pPr lvl="1">
              <a:buBlip>
                <a:blip r:embed="rId2"/>
              </a:buBlip>
              <a:defRPr/>
            </a:pPr>
            <a:r>
              <a:rPr lang="en-US" sz="1800" dirty="0">
                <a:solidFill>
                  <a:schemeClr val="accent6">
                    <a:lumMod val="50000"/>
                  </a:schemeClr>
                </a:solidFill>
                <a:latin typeface="+mj-lt"/>
              </a:rPr>
              <a:t>Diabetic vasculopathy (Micro or Macro vascular)</a:t>
            </a:r>
          </a:p>
          <a:p>
            <a:pPr lvl="1">
              <a:buBlip>
                <a:blip r:embed="rId2"/>
              </a:buBlip>
              <a:defRPr/>
            </a:pPr>
            <a:r>
              <a:rPr lang="en-US" sz="1800" dirty="0">
                <a:solidFill>
                  <a:schemeClr val="accent6">
                    <a:lumMod val="50000"/>
                  </a:schemeClr>
                </a:solidFill>
                <a:latin typeface="+mj-lt"/>
              </a:rPr>
              <a:t>Diabetic nephropathy</a:t>
            </a:r>
          </a:p>
          <a:p>
            <a:pPr lvl="1">
              <a:buBlip>
                <a:blip r:embed="rId2"/>
              </a:buBlip>
              <a:defRPr/>
            </a:pPr>
            <a:r>
              <a:rPr lang="en-US" sz="1800" dirty="0">
                <a:solidFill>
                  <a:schemeClr val="accent6">
                    <a:lumMod val="50000"/>
                  </a:schemeClr>
                </a:solidFill>
                <a:latin typeface="+mj-lt"/>
              </a:rPr>
              <a:t>Leukemia (ALL, AML, CLL or CML)</a:t>
            </a:r>
          </a:p>
          <a:p>
            <a:pPr lvl="1">
              <a:buBlip>
                <a:blip r:embed="rId2"/>
              </a:buBlip>
              <a:defRPr/>
            </a:pPr>
            <a:r>
              <a:rPr lang="en-US" sz="1800" dirty="0">
                <a:solidFill>
                  <a:schemeClr val="accent6">
                    <a:lumMod val="50000"/>
                  </a:schemeClr>
                </a:solidFill>
                <a:latin typeface="+mj-lt"/>
              </a:rPr>
              <a:t>Cancer </a:t>
            </a:r>
          </a:p>
          <a:p>
            <a:pPr lvl="1">
              <a:buBlip>
                <a:blip r:embed="rId2"/>
              </a:buBlip>
              <a:defRPr/>
            </a:pPr>
            <a:r>
              <a:rPr lang="en-US" sz="1800" dirty="0">
                <a:solidFill>
                  <a:schemeClr val="accent6">
                    <a:lumMod val="50000"/>
                  </a:schemeClr>
                </a:solidFill>
                <a:latin typeface="+mj-lt"/>
              </a:rPr>
              <a:t>HIV/AIDS</a:t>
            </a:r>
          </a:p>
          <a:p>
            <a:pPr lvl="1">
              <a:buBlip>
                <a:blip r:embed="rId2"/>
              </a:buBlip>
              <a:defRPr/>
            </a:pPr>
            <a:r>
              <a:rPr lang="en-US" sz="1800" dirty="0">
                <a:solidFill>
                  <a:schemeClr val="accent6">
                    <a:lumMod val="50000"/>
                  </a:schemeClr>
                </a:solidFill>
                <a:latin typeface="+mj-lt"/>
              </a:rPr>
              <a:t>Heart failure, Myocardial Infarction (Heart Attack)</a:t>
            </a:r>
          </a:p>
          <a:p>
            <a:pPr lvl="1">
              <a:buBlip>
                <a:blip r:embed="rId2"/>
              </a:buBlip>
              <a:defRPr/>
            </a:pPr>
            <a:r>
              <a:rPr lang="en-US" sz="1800" dirty="0" err="1">
                <a:solidFill>
                  <a:schemeClr val="accent6">
                    <a:lumMod val="50000"/>
                  </a:schemeClr>
                </a:solidFill>
                <a:latin typeface="+mj-lt"/>
              </a:rPr>
              <a:t>Coronory</a:t>
            </a:r>
            <a:r>
              <a:rPr lang="en-US" sz="1800" dirty="0">
                <a:solidFill>
                  <a:schemeClr val="accent6">
                    <a:lumMod val="50000"/>
                  </a:schemeClr>
                </a:solidFill>
                <a:latin typeface="+mj-lt"/>
              </a:rPr>
              <a:t> Arterial Bypass Grafting (CABG or Heart Bypass), </a:t>
            </a:r>
            <a:r>
              <a:rPr lang="en-US" sz="1800" dirty="0" err="1">
                <a:solidFill>
                  <a:schemeClr val="accent6">
                    <a:lumMod val="50000"/>
                  </a:schemeClr>
                </a:solidFill>
                <a:latin typeface="+mj-lt"/>
              </a:rPr>
              <a:t>Ischaemic</a:t>
            </a:r>
            <a:r>
              <a:rPr lang="en-US" sz="1800" dirty="0">
                <a:solidFill>
                  <a:schemeClr val="accent6">
                    <a:lumMod val="50000"/>
                  </a:schemeClr>
                </a:solidFill>
                <a:latin typeface="+mj-lt"/>
              </a:rPr>
              <a:t> Heart Disease (IHD)</a:t>
            </a:r>
          </a:p>
          <a:p>
            <a:pPr lvl="1">
              <a:buBlip>
                <a:blip r:embed="rId2"/>
              </a:buBlip>
              <a:defRPr/>
            </a:pPr>
            <a:r>
              <a:rPr lang="en-US" sz="1800" dirty="0">
                <a:solidFill>
                  <a:schemeClr val="accent6">
                    <a:lumMod val="50000"/>
                  </a:schemeClr>
                </a:solidFill>
                <a:latin typeface="+mj-lt"/>
              </a:rPr>
              <a:t>Pulmonary artery hypertension</a:t>
            </a:r>
          </a:p>
          <a:p>
            <a:pPr lvl="1">
              <a:buBlip>
                <a:blip r:embed="rId2"/>
              </a:buBlip>
              <a:defRPr/>
            </a:pPr>
            <a:r>
              <a:rPr lang="en-US" sz="1800" dirty="0">
                <a:solidFill>
                  <a:schemeClr val="accent6">
                    <a:lumMod val="50000"/>
                  </a:schemeClr>
                </a:solidFill>
                <a:latin typeface="+mj-lt"/>
              </a:rPr>
              <a:t>Bipolar Disorder</a:t>
            </a:r>
          </a:p>
        </p:txBody>
      </p:sp>
      <p:sp>
        <p:nvSpPr>
          <p:cNvPr id="7" name="Rounded Rectangle 6"/>
          <p:cNvSpPr/>
          <p:nvPr/>
        </p:nvSpPr>
        <p:spPr>
          <a:xfrm>
            <a:off x="1678304" y="5078783"/>
            <a:ext cx="8207375" cy="484890"/>
          </a:xfrm>
          <a:prstGeom prst="roundRect">
            <a:avLst/>
          </a:prstGeom>
          <a:solidFill>
            <a:schemeClr val="accent2"/>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chor="ctr"/>
          <a:lstStyle/>
          <a:p>
            <a:pPr marL="0" lvl="1" algn="ctr">
              <a:defRPr/>
            </a:pPr>
            <a:endParaRPr lang="en-US" sz="1600" dirty="0">
              <a:solidFill>
                <a:schemeClr val="accent6">
                  <a:lumMod val="50000"/>
                </a:schemeClr>
              </a:solidFill>
              <a:latin typeface="+mj-lt"/>
            </a:endParaRPr>
          </a:p>
          <a:p>
            <a:pPr marL="0" lvl="1" algn="ctr">
              <a:defRPr/>
            </a:pPr>
            <a:r>
              <a:rPr lang="en-US" sz="1600" dirty="0">
                <a:solidFill>
                  <a:schemeClr val="accent6">
                    <a:lumMod val="50000"/>
                  </a:schemeClr>
                </a:solidFill>
                <a:latin typeface="+mj-lt"/>
              </a:rPr>
              <a:t>The above list is enumerative </a:t>
            </a:r>
            <a:r>
              <a:rPr lang="en-US" sz="1600" dirty="0" smtClean="0">
                <a:solidFill>
                  <a:schemeClr val="accent6">
                    <a:lumMod val="50000"/>
                  </a:schemeClr>
                </a:solidFill>
                <a:latin typeface="+mj-lt"/>
              </a:rPr>
              <a:t>but not </a:t>
            </a:r>
            <a:r>
              <a:rPr lang="en-US" sz="1600" dirty="0">
                <a:solidFill>
                  <a:schemeClr val="accent6">
                    <a:lumMod val="50000"/>
                  </a:schemeClr>
                </a:solidFill>
                <a:latin typeface="+mj-lt"/>
              </a:rPr>
              <a:t>exhaustive</a:t>
            </a:r>
          </a:p>
          <a:p>
            <a:pPr algn="ctr">
              <a:defRPr/>
            </a:pPr>
            <a:endParaRPr lang="en-US" sz="1200" dirty="0">
              <a:solidFill>
                <a:schemeClr val="accent6">
                  <a:lumMod val="50000"/>
                </a:schemeClr>
              </a:solidFill>
              <a:latin typeface="+mj-lt"/>
            </a:endParaRPr>
          </a:p>
        </p:txBody>
      </p:sp>
    </p:spTree>
    <p:extLst>
      <p:ext uri="{BB962C8B-B14F-4D97-AF65-F5344CB8AC3E}">
        <p14:creationId xmlns:p14="http://schemas.microsoft.com/office/powerpoint/2010/main" val="53905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mph" presetSubtype="0" fill="hold" grpId="1" nodeType="clickEffect">
                                  <p:stCondLst>
                                    <p:cond delay="0"/>
                                  </p:stCondLst>
                                  <p:childTnLst>
                                    <p:animClr clrSpc="hsl" dir="cw">
                                      <p:cBhvr override="childStyle">
                                        <p:cTn id="76" dur="500" fill="hold"/>
                                        <p:tgtEl>
                                          <p:spTgt spid="7"/>
                                        </p:tgtEl>
                                        <p:attrNameLst>
                                          <p:attrName>style.color</p:attrName>
                                        </p:attrNameLst>
                                      </p:cBhvr>
                                      <p:by>
                                        <p:hsl h="-7200000" s="0" l="0"/>
                                      </p:by>
                                    </p:animClr>
                                    <p:animClr clrSpc="hsl" dir="cw">
                                      <p:cBhvr>
                                        <p:cTn id="77" dur="500" fill="hold"/>
                                        <p:tgtEl>
                                          <p:spTgt spid="7"/>
                                        </p:tgtEl>
                                        <p:attrNameLst>
                                          <p:attrName>fillcolor</p:attrName>
                                        </p:attrNameLst>
                                      </p:cBhvr>
                                      <p:by>
                                        <p:hsl h="-7200000" s="0" l="0"/>
                                      </p:by>
                                    </p:animClr>
                                    <p:animClr clrSpc="hsl" dir="cw">
                                      <p:cBhvr>
                                        <p:cTn id="78" dur="500" fill="hold"/>
                                        <p:tgtEl>
                                          <p:spTgt spid="7"/>
                                        </p:tgtEl>
                                        <p:attrNameLst>
                                          <p:attrName>stroke.color</p:attrName>
                                        </p:attrNameLst>
                                      </p:cBhvr>
                                      <p:by>
                                        <p:hsl h="-7200000" s="0" l="0"/>
                                      </p:by>
                                    </p:animClr>
                                    <p:set>
                                      <p:cBhvr>
                                        <p:cTn id="7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3" grpId="0" build="p"/>
      <p:bldP spid="7" grpId="0" animBg="1"/>
      <p:bldP spid="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itle 1"/>
          <p:cNvSpPr>
            <a:spLocks noGrp="1"/>
          </p:cNvSpPr>
          <p:nvPr>
            <p:ph type="title"/>
          </p:nvPr>
        </p:nvSpPr>
        <p:spPr>
          <a:xfrm>
            <a:off x="196663" y="154367"/>
            <a:ext cx="10971609" cy="566849"/>
          </a:xfrm>
        </p:spPr>
        <p:txBody>
          <a:bodyPr>
            <a:normAutofit/>
          </a:bodyPr>
          <a:lstStyle/>
          <a:p>
            <a:r>
              <a:rPr lang="en-US" sz="2400" dirty="0">
                <a:solidFill>
                  <a:schemeClr val="accent2"/>
                </a:solidFill>
                <a:latin typeface="Helvetica" panose="020B0604020202020204" pitchFamily="34" charset="0"/>
                <a:cs typeface="Helvetica" panose="020B0604020202020204" pitchFamily="34" charset="0"/>
              </a:rPr>
              <a:t>Underwriting Process</a:t>
            </a:r>
          </a:p>
        </p:txBody>
      </p:sp>
      <p:sp>
        <p:nvSpPr>
          <p:cNvPr id="3" name="Content Placeholder 2"/>
          <p:cNvSpPr>
            <a:spLocks noGrp="1"/>
          </p:cNvSpPr>
          <p:nvPr>
            <p:ph idx="4294967295"/>
          </p:nvPr>
        </p:nvSpPr>
        <p:spPr>
          <a:xfrm>
            <a:off x="0" y="846138"/>
            <a:ext cx="10515600" cy="4351337"/>
          </a:xfrm>
        </p:spPr>
        <p:txBody>
          <a:bodyPr rtlCol="0">
            <a:normAutofit/>
          </a:bodyPr>
          <a:lstStyle/>
          <a:p>
            <a:pPr marL="342900" lvl="1" indent="-342900">
              <a:lnSpc>
                <a:spcPct val="150000"/>
              </a:lnSpc>
              <a:buClr>
                <a:schemeClr val="accent1"/>
              </a:buClr>
              <a:buBlip>
                <a:blip r:embed="rId2"/>
              </a:buBlip>
              <a:defRPr/>
            </a:pPr>
            <a:r>
              <a:rPr lang="en-US" sz="1800" dirty="0">
                <a:solidFill>
                  <a:schemeClr val="accent6">
                    <a:lumMod val="50000"/>
                  </a:schemeClr>
                </a:solidFill>
                <a:latin typeface="+mj-lt"/>
              </a:rPr>
              <a:t>No financial uw, all sum insured offered to housewife, widow </a:t>
            </a:r>
          </a:p>
          <a:p>
            <a:pPr marL="342900" lvl="1" indent="-342900">
              <a:lnSpc>
                <a:spcPct val="150000"/>
              </a:lnSpc>
              <a:buClr>
                <a:schemeClr val="accent1"/>
              </a:buClr>
              <a:buBlip>
                <a:blip r:embed="rId2"/>
              </a:buBlip>
              <a:defRPr/>
            </a:pPr>
            <a:r>
              <a:rPr lang="en-US" sz="1800" dirty="0">
                <a:solidFill>
                  <a:schemeClr val="accent6">
                    <a:lumMod val="50000"/>
                  </a:schemeClr>
                </a:solidFill>
                <a:latin typeface="+mj-lt"/>
              </a:rPr>
              <a:t>No loading for type II diabetes , BMI and Hypertension at inception</a:t>
            </a:r>
          </a:p>
          <a:p>
            <a:pPr marL="342900" lvl="1" indent="-342900">
              <a:buClr>
                <a:schemeClr val="accent1"/>
              </a:buClr>
              <a:buBlip>
                <a:blip r:embed="rId2"/>
              </a:buBlip>
              <a:defRPr/>
            </a:pPr>
            <a:r>
              <a:rPr lang="en-US" sz="1800" dirty="0">
                <a:solidFill>
                  <a:schemeClr val="accent6">
                    <a:lumMod val="50000"/>
                  </a:schemeClr>
                </a:solidFill>
                <a:latin typeface="+mj-lt"/>
              </a:rPr>
              <a:t>Based on the information provided in the application form, pre-policy check-up reports or other personal medical records submitted, there are following possibilities of underwriting decision:</a:t>
            </a:r>
          </a:p>
          <a:p>
            <a:pPr>
              <a:buClr>
                <a:schemeClr val="accent1"/>
              </a:buClr>
              <a:buFont typeface="Wingdings" pitchFamily="2" charset="2"/>
              <a:buChar char="§"/>
              <a:defRPr/>
            </a:pPr>
            <a:endParaRPr lang="en-US" sz="1800" dirty="0">
              <a:solidFill>
                <a:schemeClr val="accent6">
                  <a:lumMod val="50000"/>
                </a:schemeClr>
              </a:solidFill>
              <a:latin typeface="+mj-lt"/>
            </a:endParaRPr>
          </a:p>
          <a:p>
            <a:pPr lvl="1" algn="just">
              <a:spcBef>
                <a:spcPts val="0"/>
              </a:spcBef>
              <a:buClr>
                <a:schemeClr val="accent1"/>
              </a:buClr>
              <a:tabLst>
                <a:tab pos="685800" algn="l"/>
              </a:tabLst>
              <a:defRPr/>
            </a:pPr>
            <a:r>
              <a:rPr lang="en-US" sz="1700" dirty="0">
                <a:solidFill>
                  <a:schemeClr val="accent6">
                    <a:lumMod val="50000"/>
                  </a:schemeClr>
                </a:solidFill>
                <a:latin typeface="+mj-lt"/>
              </a:rPr>
              <a:t>Acceptance of application without </a:t>
            </a:r>
            <a:r>
              <a:rPr lang="en-US" sz="1700" dirty="0" smtClean="0">
                <a:solidFill>
                  <a:schemeClr val="accent6">
                    <a:lumMod val="50000"/>
                  </a:schemeClr>
                </a:solidFill>
                <a:latin typeface="+mj-lt"/>
              </a:rPr>
              <a:t>restrictions</a:t>
            </a:r>
          </a:p>
          <a:p>
            <a:pPr lvl="1" algn="just">
              <a:spcBef>
                <a:spcPts val="0"/>
              </a:spcBef>
              <a:buClr>
                <a:schemeClr val="accent1"/>
              </a:buClr>
              <a:tabLst>
                <a:tab pos="685800" algn="l"/>
              </a:tabLst>
              <a:defRPr/>
            </a:pPr>
            <a:r>
              <a:rPr lang="en-US" sz="1700" dirty="0" smtClean="0">
                <a:solidFill>
                  <a:schemeClr val="accent6">
                    <a:lumMod val="50000"/>
                  </a:schemeClr>
                </a:solidFill>
                <a:latin typeface="+mj-lt"/>
              </a:rPr>
              <a:t>Risk loading</a:t>
            </a:r>
          </a:p>
          <a:p>
            <a:pPr lvl="1" algn="just">
              <a:spcBef>
                <a:spcPts val="0"/>
              </a:spcBef>
              <a:buClr>
                <a:schemeClr val="accent1"/>
              </a:buClr>
              <a:tabLst>
                <a:tab pos="685800" algn="l"/>
              </a:tabLst>
              <a:defRPr/>
            </a:pPr>
            <a:r>
              <a:rPr lang="en-US" sz="1700" dirty="0" smtClean="0">
                <a:solidFill>
                  <a:schemeClr val="accent6">
                    <a:lumMod val="50000"/>
                  </a:schemeClr>
                </a:solidFill>
                <a:latin typeface="+mj-lt"/>
              </a:rPr>
              <a:t>Exclusion </a:t>
            </a:r>
            <a:r>
              <a:rPr lang="en-US" sz="1700" dirty="0">
                <a:solidFill>
                  <a:schemeClr val="accent6">
                    <a:lumMod val="50000"/>
                  </a:schemeClr>
                </a:solidFill>
                <a:latin typeface="+mj-lt"/>
              </a:rPr>
              <a:t>of </a:t>
            </a:r>
            <a:r>
              <a:rPr lang="en-US" sz="1700" dirty="0" smtClean="0">
                <a:solidFill>
                  <a:schemeClr val="accent6">
                    <a:lumMod val="50000"/>
                  </a:schemeClr>
                </a:solidFill>
                <a:latin typeface="+mj-lt"/>
              </a:rPr>
              <a:t>coverage</a:t>
            </a:r>
          </a:p>
          <a:p>
            <a:pPr lvl="1" algn="just">
              <a:spcBef>
                <a:spcPts val="0"/>
              </a:spcBef>
              <a:buClr>
                <a:schemeClr val="accent1"/>
              </a:buClr>
              <a:tabLst>
                <a:tab pos="685800" algn="l"/>
              </a:tabLst>
              <a:defRPr/>
            </a:pPr>
            <a:r>
              <a:rPr lang="en-US" sz="1700" dirty="0" smtClean="0">
                <a:solidFill>
                  <a:schemeClr val="accent6">
                    <a:lumMod val="50000"/>
                  </a:schemeClr>
                </a:solidFill>
                <a:latin typeface="+mj-lt"/>
              </a:rPr>
              <a:t>Request </a:t>
            </a:r>
            <a:r>
              <a:rPr lang="en-US" sz="1700" dirty="0">
                <a:solidFill>
                  <a:schemeClr val="accent6">
                    <a:lumMod val="50000"/>
                  </a:schemeClr>
                </a:solidFill>
                <a:latin typeface="+mj-lt"/>
              </a:rPr>
              <a:t>for medical reports / supplementary information from </a:t>
            </a:r>
            <a:r>
              <a:rPr lang="en-US" sz="1700" dirty="0" smtClean="0">
                <a:solidFill>
                  <a:schemeClr val="accent6">
                    <a:lumMod val="50000"/>
                  </a:schemeClr>
                </a:solidFill>
                <a:latin typeface="+mj-lt"/>
              </a:rPr>
              <a:t>customer</a:t>
            </a:r>
          </a:p>
          <a:p>
            <a:pPr lvl="1" algn="just">
              <a:spcBef>
                <a:spcPts val="0"/>
              </a:spcBef>
              <a:buClr>
                <a:schemeClr val="accent1"/>
              </a:buClr>
              <a:tabLst>
                <a:tab pos="685800" algn="l"/>
              </a:tabLst>
              <a:defRPr/>
            </a:pPr>
            <a:r>
              <a:rPr lang="en-US" sz="1700" dirty="0" smtClean="0">
                <a:solidFill>
                  <a:schemeClr val="accent6">
                    <a:lumMod val="50000"/>
                  </a:schemeClr>
                </a:solidFill>
                <a:latin typeface="+mj-lt"/>
              </a:rPr>
              <a:t>Deferment </a:t>
            </a:r>
            <a:r>
              <a:rPr lang="en-US" sz="1700" dirty="0">
                <a:solidFill>
                  <a:schemeClr val="accent6">
                    <a:lumMod val="50000"/>
                  </a:schemeClr>
                </a:solidFill>
                <a:latin typeface="+mj-lt"/>
              </a:rPr>
              <a:t>for a specified </a:t>
            </a:r>
            <a:r>
              <a:rPr lang="en-US" sz="1700" dirty="0" smtClean="0">
                <a:solidFill>
                  <a:schemeClr val="accent6">
                    <a:lumMod val="50000"/>
                  </a:schemeClr>
                </a:solidFill>
                <a:latin typeface="+mj-lt"/>
              </a:rPr>
              <a:t>period</a:t>
            </a:r>
          </a:p>
          <a:p>
            <a:pPr lvl="1" algn="just">
              <a:spcBef>
                <a:spcPts val="0"/>
              </a:spcBef>
              <a:buClr>
                <a:schemeClr val="accent1"/>
              </a:buClr>
              <a:tabLst>
                <a:tab pos="685800" algn="l"/>
              </a:tabLst>
              <a:defRPr/>
            </a:pPr>
            <a:r>
              <a:rPr lang="en-US" sz="1700" dirty="0" smtClean="0">
                <a:solidFill>
                  <a:schemeClr val="accent6">
                    <a:lumMod val="50000"/>
                  </a:schemeClr>
                </a:solidFill>
                <a:latin typeface="+mj-lt"/>
              </a:rPr>
              <a:t>Declinature </a:t>
            </a:r>
            <a:r>
              <a:rPr lang="en-US" sz="1700" dirty="0">
                <a:solidFill>
                  <a:schemeClr val="accent6">
                    <a:lumMod val="50000"/>
                  </a:schemeClr>
                </a:solidFill>
                <a:latin typeface="+mj-lt"/>
              </a:rPr>
              <a:t>(Refusal) of application</a:t>
            </a:r>
          </a:p>
        </p:txBody>
      </p:sp>
    </p:spTree>
    <p:extLst>
      <p:ext uri="{BB962C8B-B14F-4D97-AF65-F5344CB8AC3E}">
        <p14:creationId xmlns:p14="http://schemas.microsoft.com/office/powerpoint/2010/main" val="117057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985851"/>
            <a:ext cx="8229600" cy="707886"/>
          </a:xfrm>
          <a:prstGeom prst="rect">
            <a:avLst/>
          </a:prstGeom>
          <a:solidFill>
            <a:schemeClr val="accent2"/>
          </a:solidFill>
          <a:ln>
            <a:noFill/>
          </a:ln>
          <a:effectLst/>
          <a:scene3d>
            <a:camera prst="orthographicFront">
              <a:rot lat="0" lon="0" rev="0"/>
            </a:camera>
            <a:lightRig rig="balanced" dir="t">
              <a:rot lat="0" lon="0" rev="8700000"/>
            </a:lightRig>
          </a:scene3d>
          <a:sp3d>
            <a:bevelT w="190500" h="38100"/>
          </a:sp3d>
        </p:spPr>
        <p:txBody>
          <a:bodyPr vert="horz" lIns="91440" tIns="45720" rIns="91440" bIns="45720" rtlCol="0" anchor="ctr">
            <a:spAutoFit/>
          </a:bodyPr>
          <a:lstStyle/>
          <a:p>
            <a:pPr algn="ctr">
              <a:spcBef>
                <a:spcPct val="0"/>
              </a:spcBef>
              <a:defRPr/>
            </a:pPr>
            <a:r>
              <a:rPr lang="en-US" sz="4000" b="1" dirty="0">
                <a:solidFill>
                  <a:schemeClr val="bg1"/>
                </a:solidFill>
                <a:latin typeface="+mj-lt"/>
                <a:ea typeface="+mj-ea"/>
                <a:cs typeface="+mj-cs"/>
              </a:rPr>
              <a:t>CLAIM PROCESS</a:t>
            </a:r>
          </a:p>
        </p:txBody>
      </p:sp>
    </p:spTree>
    <p:extLst>
      <p:ext uri="{BB962C8B-B14F-4D97-AF65-F5344CB8AC3E}">
        <p14:creationId xmlns:p14="http://schemas.microsoft.com/office/powerpoint/2010/main" val="289568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57" y="270278"/>
            <a:ext cx="10971609" cy="476697"/>
          </a:xfrm>
        </p:spPr>
        <p:txBody>
          <a:bodyPr>
            <a:normAutofit/>
          </a:bodyPr>
          <a:lstStyle/>
          <a:p>
            <a:r>
              <a:rPr lang="en-US" sz="2600" dirty="0"/>
              <a:t>How to Manage</a:t>
            </a:r>
          </a:p>
        </p:txBody>
      </p:sp>
      <p:sp>
        <p:nvSpPr>
          <p:cNvPr id="6" name="Slide Number Placeholder 5"/>
          <p:cNvSpPr>
            <a:spLocks noGrp="1"/>
          </p:cNvSpPr>
          <p:nvPr>
            <p:ph type="sldNum" sz="quarter" idx="4294967295"/>
          </p:nvPr>
        </p:nvSpPr>
        <p:spPr>
          <a:xfrm>
            <a:off x="9448800" y="6356350"/>
            <a:ext cx="2743200" cy="365125"/>
          </a:xfrm>
        </p:spPr>
        <p:txBody>
          <a:bodyPr/>
          <a:lstStyle/>
          <a:p>
            <a:fld id="{88B2DEB7-C500-E243-87F5-1B7713CA9AC1}" type="slidenum">
              <a:rPr lang="en-US" smtClean="0">
                <a:solidFill>
                  <a:srgbClr val="000000">
                    <a:tint val="75000"/>
                  </a:srgbClr>
                </a:solidFill>
              </a:rPr>
              <a:pPr/>
              <a:t>6</a:t>
            </a:fld>
            <a:endParaRPr lang="en-US" dirty="0">
              <a:solidFill>
                <a:srgbClr val="000000">
                  <a:tint val="75000"/>
                </a:srgbClr>
              </a:solidFill>
            </a:endParaRPr>
          </a:p>
        </p:txBody>
      </p:sp>
      <p:graphicFrame>
        <p:nvGraphicFramePr>
          <p:cNvPr id="7" name="Content Placeholder 7"/>
          <p:cNvGraphicFramePr>
            <a:graphicFrameLocks/>
          </p:cNvGraphicFramePr>
          <p:nvPr>
            <p:extLst>
              <p:ext uri="{D42A27DB-BD31-4B8C-83A1-F6EECF244321}">
                <p14:modId xmlns:p14="http://schemas.microsoft.com/office/powerpoint/2010/main" val="3231662911"/>
              </p:ext>
            </p:extLst>
          </p:nvPr>
        </p:nvGraphicFramePr>
        <p:xfrm>
          <a:off x="957330" y="1728345"/>
          <a:ext cx="896448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47559" y="887659"/>
            <a:ext cx="7920880" cy="584775"/>
          </a:xfrm>
          <a:prstGeom prst="rect">
            <a:avLst/>
          </a:prstGeom>
        </p:spPr>
        <p:txBody>
          <a:bodyPr wrap="square">
            <a:spAutoFit/>
          </a:bodyPr>
          <a:lstStyle/>
          <a:p>
            <a:pPr marL="285750" indent="-285750">
              <a:buFont typeface="Wingdings" pitchFamily="2" charset="2"/>
              <a:buChar char="§"/>
            </a:pPr>
            <a:r>
              <a:rPr lang="en-US" sz="1600" dirty="0">
                <a:solidFill>
                  <a:schemeClr val="accent6">
                    <a:lumMod val="50000"/>
                  </a:schemeClr>
                </a:solidFill>
              </a:rPr>
              <a:t>Diabetes care is a lifelong responsibility</a:t>
            </a:r>
          </a:p>
          <a:p>
            <a:pPr marL="285750" indent="-285750">
              <a:buFont typeface="Wingdings" pitchFamily="2" charset="2"/>
              <a:buChar char="§"/>
            </a:pPr>
            <a:r>
              <a:rPr lang="en-US" sz="1600" dirty="0">
                <a:solidFill>
                  <a:schemeClr val="accent6">
                    <a:lumMod val="50000"/>
                  </a:schemeClr>
                </a:solidFill>
              </a:rPr>
              <a:t>Careful diabetes care can reduce risk of serious and even life-threatening complications</a:t>
            </a:r>
          </a:p>
        </p:txBody>
      </p:sp>
    </p:spTree>
    <p:extLst>
      <p:ext uri="{BB962C8B-B14F-4D97-AF65-F5344CB8AC3E}">
        <p14:creationId xmlns:p14="http://schemas.microsoft.com/office/powerpoint/2010/main" val="120096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2AE818EB-511C-4182-8C4D-F5D592470088}"/>
                                            </p:graphicEl>
                                          </p:spTgt>
                                        </p:tgtEl>
                                        <p:attrNameLst>
                                          <p:attrName>style.visibility</p:attrName>
                                        </p:attrNameLst>
                                      </p:cBhvr>
                                      <p:to>
                                        <p:strVal val="visible"/>
                                      </p:to>
                                    </p:set>
                                    <p:anim calcmode="lin" valueType="num">
                                      <p:cBhvr additive="base">
                                        <p:cTn id="25" dur="500" fill="hold"/>
                                        <p:tgtEl>
                                          <p:spTgt spid="7">
                                            <p:graphicEl>
                                              <a:dgm id="{2AE818EB-511C-4182-8C4D-F5D59247008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2AE818EB-511C-4182-8C4D-F5D59247008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17F5E78F-D22C-4F3F-B7FC-DB4E5A1F3347}"/>
                                            </p:graphicEl>
                                          </p:spTgt>
                                        </p:tgtEl>
                                        <p:attrNameLst>
                                          <p:attrName>style.visibility</p:attrName>
                                        </p:attrNameLst>
                                      </p:cBhvr>
                                      <p:to>
                                        <p:strVal val="visible"/>
                                      </p:to>
                                    </p:set>
                                    <p:anim calcmode="lin" valueType="num">
                                      <p:cBhvr additive="base">
                                        <p:cTn id="31" dur="500" fill="hold"/>
                                        <p:tgtEl>
                                          <p:spTgt spid="7">
                                            <p:graphicEl>
                                              <a:dgm id="{17F5E78F-D22C-4F3F-B7FC-DB4E5A1F334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17F5E78F-D22C-4F3F-B7FC-DB4E5A1F334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7E83F6C6-1FE5-4BC3-874A-458B99D0B724}"/>
                                            </p:graphicEl>
                                          </p:spTgt>
                                        </p:tgtEl>
                                        <p:attrNameLst>
                                          <p:attrName>style.visibility</p:attrName>
                                        </p:attrNameLst>
                                      </p:cBhvr>
                                      <p:to>
                                        <p:strVal val="visible"/>
                                      </p:to>
                                    </p:set>
                                    <p:anim calcmode="lin" valueType="num">
                                      <p:cBhvr additive="base">
                                        <p:cTn id="37" dur="500" fill="hold"/>
                                        <p:tgtEl>
                                          <p:spTgt spid="7">
                                            <p:graphicEl>
                                              <a:dgm id="{7E83F6C6-1FE5-4BC3-874A-458B99D0B72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7E83F6C6-1FE5-4BC3-874A-458B99D0B724}"/>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graphicEl>
                                              <a:dgm id="{B9C8F1D4-6351-4FB5-86CC-C819418E3C43}"/>
                                            </p:graphicEl>
                                          </p:spTgt>
                                        </p:tgtEl>
                                        <p:attrNameLst>
                                          <p:attrName>style.visibility</p:attrName>
                                        </p:attrNameLst>
                                      </p:cBhvr>
                                      <p:to>
                                        <p:strVal val="visible"/>
                                      </p:to>
                                    </p:set>
                                    <p:anim calcmode="lin" valueType="num">
                                      <p:cBhvr additive="base">
                                        <p:cTn id="41" dur="500" fill="hold"/>
                                        <p:tgtEl>
                                          <p:spTgt spid="7">
                                            <p:graphicEl>
                                              <a:dgm id="{B9C8F1D4-6351-4FB5-86CC-C819418E3C4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B9C8F1D4-6351-4FB5-86CC-C819418E3C43}"/>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graphicEl>
                                              <a:dgm id="{3F4EB430-2464-4251-A679-B814E083F68A}"/>
                                            </p:graphicEl>
                                          </p:spTgt>
                                        </p:tgtEl>
                                        <p:attrNameLst>
                                          <p:attrName>style.visibility</p:attrName>
                                        </p:attrNameLst>
                                      </p:cBhvr>
                                      <p:to>
                                        <p:strVal val="visible"/>
                                      </p:to>
                                    </p:set>
                                    <p:anim calcmode="lin" valueType="num">
                                      <p:cBhvr additive="base">
                                        <p:cTn id="47" dur="500" fill="hold"/>
                                        <p:tgtEl>
                                          <p:spTgt spid="7">
                                            <p:graphicEl>
                                              <a:dgm id="{3F4EB430-2464-4251-A679-B814E083F68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3F4EB430-2464-4251-A679-B814E083F68A}"/>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graphicEl>
                                              <a:dgm id="{6FE489F3-804C-43FE-95FA-895706D97B0D}"/>
                                            </p:graphicEl>
                                          </p:spTgt>
                                        </p:tgtEl>
                                        <p:attrNameLst>
                                          <p:attrName>style.visibility</p:attrName>
                                        </p:attrNameLst>
                                      </p:cBhvr>
                                      <p:to>
                                        <p:strVal val="visible"/>
                                      </p:to>
                                    </p:set>
                                    <p:anim calcmode="lin" valueType="num">
                                      <p:cBhvr additive="base">
                                        <p:cTn id="53" dur="500" fill="hold"/>
                                        <p:tgtEl>
                                          <p:spTgt spid="7">
                                            <p:graphicEl>
                                              <a:dgm id="{6FE489F3-804C-43FE-95FA-895706D97B0D}"/>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6FE489F3-804C-43FE-95FA-895706D97B0D}"/>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graphicEl>
                                              <a:dgm id="{D6499E4D-C983-479E-B85E-A0699F5B956E}"/>
                                            </p:graphicEl>
                                          </p:spTgt>
                                        </p:tgtEl>
                                        <p:attrNameLst>
                                          <p:attrName>style.visibility</p:attrName>
                                        </p:attrNameLst>
                                      </p:cBhvr>
                                      <p:to>
                                        <p:strVal val="visible"/>
                                      </p:to>
                                    </p:set>
                                    <p:anim calcmode="lin" valueType="num">
                                      <p:cBhvr additive="base">
                                        <p:cTn id="57" dur="500" fill="hold"/>
                                        <p:tgtEl>
                                          <p:spTgt spid="7">
                                            <p:graphicEl>
                                              <a:dgm id="{D6499E4D-C983-479E-B85E-A0699F5B956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D6499E4D-C983-479E-B85E-A0699F5B956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graphicEl>
                                              <a:dgm id="{52F4E744-1584-48E8-BF30-5C89C6BB1CFE}"/>
                                            </p:graphicEl>
                                          </p:spTgt>
                                        </p:tgtEl>
                                        <p:attrNameLst>
                                          <p:attrName>style.visibility</p:attrName>
                                        </p:attrNameLst>
                                      </p:cBhvr>
                                      <p:to>
                                        <p:strVal val="visible"/>
                                      </p:to>
                                    </p:set>
                                    <p:anim calcmode="lin" valueType="num">
                                      <p:cBhvr additive="base">
                                        <p:cTn id="63" dur="500" fill="hold"/>
                                        <p:tgtEl>
                                          <p:spTgt spid="7">
                                            <p:graphicEl>
                                              <a:dgm id="{52F4E744-1584-48E8-BF30-5C89C6BB1CF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graphicEl>
                                              <a:dgm id="{52F4E744-1584-48E8-BF30-5C89C6BB1CFE}"/>
                                            </p:graphic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graphicEl>
                                              <a:dgm id="{36FA734E-7DCA-4044-B5C2-0A840C443332}"/>
                                            </p:graphicEl>
                                          </p:spTgt>
                                        </p:tgtEl>
                                        <p:attrNameLst>
                                          <p:attrName>style.visibility</p:attrName>
                                        </p:attrNameLst>
                                      </p:cBhvr>
                                      <p:to>
                                        <p:strVal val="visible"/>
                                      </p:to>
                                    </p:set>
                                    <p:anim calcmode="lin" valueType="num">
                                      <p:cBhvr additive="base">
                                        <p:cTn id="69" dur="500" fill="hold"/>
                                        <p:tgtEl>
                                          <p:spTgt spid="7">
                                            <p:graphicEl>
                                              <a:dgm id="{36FA734E-7DCA-4044-B5C2-0A840C443332}"/>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graphicEl>
                                              <a:dgm id="{36FA734E-7DCA-4044-B5C2-0A840C443332}"/>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graphicEl>
                                              <a:dgm id="{1CBDCD63-19D8-4D40-BB63-74928C27F658}"/>
                                            </p:graphicEl>
                                          </p:spTgt>
                                        </p:tgtEl>
                                        <p:attrNameLst>
                                          <p:attrName>style.visibility</p:attrName>
                                        </p:attrNameLst>
                                      </p:cBhvr>
                                      <p:to>
                                        <p:strVal val="visible"/>
                                      </p:to>
                                    </p:set>
                                    <p:anim calcmode="lin" valueType="num">
                                      <p:cBhvr additive="base">
                                        <p:cTn id="73" dur="500" fill="hold"/>
                                        <p:tgtEl>
                                          <p:spTgt spid="7">
                                            <p:graphicEl>
                                              <a:dgm id="{1CBDCD63-19D8-4D40-BB63-74928C27F658}"/>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1CBDCD63-19D8-4D40-BB63-74928C27F658}"/>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graphicEl>
                                              <a:dgm id="{DD31A0EE-D204-4F0C-9911-BCA5F928D8C1}"/>
                                            </p:graphicEl>
                                          </p:spTgt>
                                        </p:tgtEl>
                                        <p:attrNameLst>
                                          <p:attrName>style.visibility</p:attrName>
                                        </p:attrNameLst>
                                      </p:cBhvr>
                                      <p:to>
                                        <p:strVal val="visible"/>
                                      </p:to>
                                    </p:set>
                                    <p:anim calcmode="lin" valueType="num">
                                      <p:cBhvr additive="base">
                                        <p:cTn id="79" dur="500" fill="hold"/>
                                        <p:tgtEl>
                                          <p:spTgt spid="7">
                                            <p:graphicEl>
                                              <a:dgm id="{DD31A0EE-D204-4F0C-9911-BCA5F928D8C1}"/>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graphicEl>
                                              <a:dgm id="{DD31A0EE-D204-4F0C-9911-BCA5F928D8C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32268" y="323632"/>
            <a:ext cx="10971609" cy="621864"/>
          </a:xfrm>
        </p:spPr>
        <p:txBody>
          <a:bodyPr>
            <a:normAutofit/>
          </a:bodyPr>
          <a:lstStyle/>
          <a:p>
            <a:pPr>
              <a:defRPr/>
            </a:pPr>
            <a:r>
              <a:rPr lang="en-US" sz="2400" dirty="0">
                <a:solidFill>
                  <a:schemeClr val="accent2"/>
                </a:solidFill>
                <a:latin typeface="Helvetica" panose="020B0604020202020204" pitchFamily="34" charset="0"/>
                <a:cs typeface="Helvetica" panose="020B0604020202020204" pitchFamily="34" charset="0"/>
              </a:rPr>
              <a:t>Claim Type</a:t>
            </a:r>
          </a:p>
        </p:txBody>
      </p:sp>
      <p:sp>
        <p:nvSpPr>
          <p:cNvPr id="10" name="Rectangle 9"/>
          <p:cNvSpPr/>
          <p:nvPr/>
        </p:nvSpPr>
        <p:spPr>
          <a:xfrm>
            <a:off x="3719514" y="1341438"/>
            <a:ext cx="4784725" cy="6858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0" scaled="1"/>
            <a:tileRect/>
          </a:gra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dirty="0">
              <a:solidFill>
                <a:schemeClr val="bg1"/>
              </a:solidFill>
              <a:latin typeface="+mj-lt"/>
            </a:endParaRPr>
          </a:p>
          <a:p>
            <a:pPr algn="ctr">
              <a:defRPr/>
            </a:pPr>
            <a:r>
              <a:rPr lang="en-US" b="1" dirty="0">
                <a:solidFill>
                  <a:schemeClr val="bg1"/>
                </a:solidFill>
                <a:latin typeface="+mj-lt"/>
              </a:rPr>
              <a:t>Hospitalization</a:t>
            </a:r>
          </a:p>
          <a:p>
            <a:pPr algn="ctr">
              <a:defRPr/>
            </a:pPr>
            <a:endParaRPr lang="en-US" b="1" dirty="0">
              <a:solidFill>
                <a:schemeClr val="bg1"/>
              </a:solidFill>
              <a:latin typeface="+mj-lt"/>
            </a:endParaRPr>
          </a:p>
        </p:txBody>
      </p:sp>
      <p:sp>
        <p:nvSpPr>
          <p:cNvPr id="11" name="Rectangle 10"/>
          <p:cNvSpPr/>
          <p:nvPr/>
        </p:nvSpPr>
        <p:spPr>
          <a:xfrm>
            <a:off x="4200525" y="3222625"/>
            <a:ext cx="1646238" cy="6858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0" scaled="1"/>
            <a:tileRect/>
          </a:gra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dirty="0">
              <a:solidFill>
                <a:schemeClr val="bg1"/>
              </a:solidFill>
              <a:latin typeface="+mj-lt"/>
            </a:endParaRPr>
          </a:p>
          <a:p>
            <a:pPr algn="ctr">
              <a:defRPr/>
            </a:pPr>
            <a:r>
              <a:rPr lang="en-US" b="1" dirty="0">
                <a:solidFill>
                  <a:schemeClr val="bg1"/>
                </a:solidFill>
                <a:latin typeface="+mj-lt"/>
              </a:rPr>
              <a:t>Network Hospital</a:t>
            </a:r>
          </a:p>
          <a:p>
            <a:pPr algn="ctr">
              <a:defRPr/>
            </a:pPr>
            <a:endParaRPr lang="en-US" b="1" dirty="0">
              <a:solidFill>
                <a:schemeClr val="bg1"/>
              </a:solidFill>
              <a:latin typeface="+mj-lt"/>
            </a:endParaRPr>
          </a:p>
        </p:txBody>
      </p:sp>
      <p:sp>
        <p:nvSpPr>
          <p:cNvPr id="12" name="Rectangle 11"/>
          <p:cNvSpPr/>
          <p:nvPr/>
        </p:nvSpPr>
        <p:spPr>
          <a:xfrm>
            <a:off x="6323014" y="3248025"/>
            <a:ext cx="1646237" cy="6858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0" scaled="1"/>
            <a:tileRect/>
          </a:gra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defRPr/>
            </a:pPr>
            <a:endParaRPr lang="en-US" b="1" dirty="0">
              <a:solidFill>
                <a:schemeClr val="bg1"/>
              </a:solidFill>
              <a:latin typeface="+mj-lt"/>
            </a:endParaRPr>
          </a:p>
          <a:p>
            <a:pPr algn="ctr">
              <a:defRPr/>
            </a:pPr>
            <a:r>
              <a:rPr lang="en-US" b="1" dirty="0">
                <a:solidFill>
                  <a:schemeClr val="bg1"/>
                </a:solidFill>
                <a:latin typeface="+mj-lt"/>
              </a:rPr>
              <a:t>Non Network </a:t>
            </a:r>
          </a:p>
          <a:p>
            <a:pPr algn="ctr">
              <a:defRPr/>
            </a:pPr>
            <a:r>
              <a:rPr lang="en-US" b="1" dirty="0">
                <a:solidFill>
                  <a:schemeClr val="bg1"/>
                </a:solidFill>
                <a:latin typeface="+mj-lt"/>
              </a:rPr>
              <a:t>Hospital</a:t>
            </a:r>
          </a:p>
          <a:p>
            <a:pPr algn="ctr">
              <a:defRPr/>
            </a:pPr>
            <a:endParaRPr lang="en-US" b="1" dirty="0">
              <a:solidFill>
                <a:schemeClr val="bg1"/>
              </a:solidFill>
              <a:latin typeface="+mj-lt"/>
            </a:endParaRPr>
          </a:p>
        </p:txBody>
      </p:sp>
      <p:sp>
        <p:nvSpPr>
          <p:cNvPr id="13" name="Rectangle 12"/>
          <p:cNvSpPr/>
          <p:nvPr/>
        </p:nvSpPr>
        <p:spPr>
          <a:xfrm>
            <a:off x="3814764" y="4615299"/>
            <a:ext cx="2281237" cy="7620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0" scaled="1"/>
            <a:tileRect/>
          </a:gra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dirty="0">
              <a:solidFill>
                <a:schemeClr val="bg1"/>
              </a:solidFill>
              <a:latin typeface="+mj-lt"/>
            </a:endParaRPr>
          </a:p>
          <a:p>
            <a:pPr algn="ctr">
              <a:defRPr/>
            </a:pPr>
            <a:r>
              <a:rPr lang="en-US" b="1" dirty="0">
                <a:solidFill>
                  <a:schemeClr val="bg1"/>
                </a:solidFill>
                <a:latin typeface="+mj-lt"/>
              </a:rPr>
              <a:t>Either Cashless  or </a:t>
            </a:r>
          </a:p>
          <a:p>
            <a:pPr algn="ctr">
              <a:defRPr/>
            </a:pPr>
            <a:r>
              <a:rPr lang="en-US" b="1" dirty="0">
                <a:solidFill>
                  <a:schemeClr val="bg1"/>
                </a:solidFill>
                <a:latin typeface="+mj-lt"/>
              </a:rPr>
              <a:t>Re-imbursement</a:t>
            </a:r>
          </a:p>
          <a:p>
            <a:pPr algn="ctr">
              <a:defRPr/>
            </a:pPr>
            <a:endParaRPr lang="en-US" b="1" dirty="0">
              <a:solidFill>
                <a:schemeClr val="bg1"/>
              </a:solidFill>
              <a:latin typeface="+mj-lt"/>
            </a:endParaRPr>
          </a:p>
        </p:txBody>
      </p:sp>
      <p:sp>
        <p:nvSpPr>
          <p:cNvPr id="14" name="Rectangle 13"/>
          <p:cNvSpPr/>
          <p:nvPr/>
        </p:nvSpPr>
        <p:spPr>
          <a:xfrm>
            <a:off x="6240464" y="4620061"/>
            <a:ext cx="2263775" cy="7620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0" scaled="1"/>
            <a:tileRect/>
          </a:gra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dirty="0">
              <a:solidFill>
                <a:schemeClr val="bg1"/>
              </a:solidFill>
              <a:latin typeface="+mj-lt"/>
            </a:endParaRPr>
          </a:p>
          <a:p>
            <a:pPr algn="ctr">
              <a:defRPr/>
            </a:pPr>
            <a:r>
              <a:rPr lang="en-US" b="1" dirty="0">
                <a:solidFill>
                  <a:schemeClr val="bg1"/>
                </a:solidFill>
                <a:latin typeface="+mj-lt"/>
              </a:rPr>
              <a:t>Only  Re-imbursement</a:t>
            </a:r>
          </a:p>
          <a:p>
            <a:pPr algn="ctr">
              <a:defRPr/>
            </a:pPr>
            <a:endParaRPr lang="en-US" b="1" dirty="0">
              <a:solidFill>
                <a:schemeClr val="bg1"/>
              </a:solidFill>
              <a:latin typeface="+mj-lt"/>
            </a:endParaRPr>
          </a:p>
        </p:txBody>
      </p:sp>
      <p:sp>
        <p:nvSpPr>
          <p:cNvPr id="15" name="Down Arrow 14"/>
          <p:cNvSpPr/>
          <p:nvPr/>
        </p:nvSpPr>
        <p:spPr>
          <a:xfrm>
            <a:off x="4770657" y="2608372"/>
            <a:ext cx="425450"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22" name="Down Arrow 21"/>
          <p:cNvSpPr/>
          <p:nvPr/>
        </p:nvSpPr>
        <p:spPr>
          <a:xfrm>
            <a:off x="7089122" y="2608372"/>
            <a:ext cx="393700"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23" name="Down Arrow 22"/>
          <p:cNvSpPr/>
          <p:nvPr/>
        </p:nvSpPr>
        <p:spPr>
          <a:xfrm>
            <a:off x="7106476" y="3959770"/>
            <a:ext cx="376237"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24" name="Down Arrow 23"/>
          <p:cNvSpPr/>
          <p:nvPr/>
        </p:nvSpPr>
        <p:spPr>
          <a:xfrm>
            <a:off x="4820476" y="3938806"/>
            <a:ext cx="313531"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3" name="Rectangle 2"/>
          <p:cNvSpPr/>
          <p:nvPr/>
        </p:nvSpPr>
        <p:spPr>
          <a:xfrm>
            <a:off x="4887913" y="2379663"/>
            <a:ext cx="2500312" cy="203200"/>
          </a:xfrm>
          <a:prstGeom prst="rect">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4" name="Rectangle 3"/>
          <p:cNvSpPr/>
          <p:nvPr/>
        </p:nvSpPr>
        <p:spPr>
          <a:xfrm>
            <a:off x="5991225" y="2027239"/>
            <a:ext cx="249238" cy="338137"/>
          </a:xfrm>
          <a:prstGeom prst="rect">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624496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ppt_x"/>
                                          </p:val>
                                        </p:tav>
                                        <p:tav tm="100000">
                                          <p:val>
                                            <p:strVal val="#ppt_x"/>
                                          </p:val>
                                        </p:tav>
                                      </p:tavLst>
                                    </p:anim>
                                    <p:anim calcmode="lin" valueType="num">
                                      <p:cBhvr additive="base">
                                        <p:cTn id="8" dur="500" fill="hold"/>
                                        <p:tgtEl>
                                          <p:spTgt spid="1208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0" grpId="0" animBg="1"/>
      <p:bldP spid="11" grpId="0" animBg="1"/>
      <p:bldP spid="12" grpId="0" animBg="1"/>
      <p:bldP spid="13" grpId="0" animBg="1"/>
      <p:bldP spid="14" grpId="0" animBg="1"/>
      <p:bldP spid="15" grpId="0" animBg="1"/>
      <p:bldP spid="22" grpId="0" animBg="1"/>
      <p:bldP spid="23" grpId="0" animBg="1"/>
      <p:bldP spid="24" grpId="0" animBg="1"/>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itle 1"/>
          <p:cNvSpPr>
            <a:spLocks noGrp="1"/>
          </p:cNvSpPr>
          <p:nvPr>
            <p:ph type="title"/>
          </p:nvPr>
        </p:nvSpPr>
        <p:spPr>
          <a:xfrm>
            <a:off x="170904" y="244520"/>
            <a:ext cx="10971609" cy="541092"/>
          </a:xfrm>
        </p:spPr>
        <p:txBody>
          <a:bodyPr>
            <a:normAutofit/>
          </a:bodyPr>
          <a:lstStyle/>
          <a:p>
            <a:pPr>
              <a:defRPr/>
            </a:pPr>
            <a:r>
              <a:rPr lang="en-US" sz="2400" dirty="0">
                <a:solidFill>
                  <a:schemeClr val="accent2"/>
                </a:solidFill>
                <a:latin typeface="Helvetica" panose="020B0604020202020204" pitchFamily="34" charset="0"/>
                <a:cs typeface="Helvetica" panose="020B0604020202020204" pitchFamily="34" charset="0"/>
              </a:rPr>
              <a:t>Intimation</a:t>
            </a:r>
          </a:p>
        </p:txBody>
      </p:sp>
      <p:sp>
        <p:nvSpPr>
          <p:cNvPr id="9" name="Rectangle 3"/>
          <p:cNvSpPr>
            <a:spLocks noChangeArrowheads="1"/>
          </p:cNvSpPr>
          <p:nvPr/>
        </p:nvSpPr>
        <p:spPr bwMode="auto">
          <a:xfrm>
            <a:off x="3554569" y="1098931"/>
            <a:ext cx="3291840" cy="36576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dirty="0">
                <a:solidFill>
                  <a:schemeClr val="bg1"/>
                </a:solidFill>
                <a:latin typeface="+mj-lt"/>
              </a:rPr>
              <a:t>Fax / Email / Call / Letter</a:t>
            </a:r>
          </a:p>
        </p:txBody>
      </p:sp>
      <p:sp>
        <p:nvSpPr>
          <p:cNvPr id="11" name="Rectangle 5"/>
          <p:cNvSpPr>
            <a:spLocks noChangeArrowheads="1"/>
          </p:cNvSpPr>
          <p:nvPr/>
        </p:nvSpPr>
        <p:spPr bwMode="auto">
          <a:xfrm>
            <a:off x="3566401" y="2171510"/>
            <a:ext cx="3291840" cy="36576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dirty="0" smtClean="0">
                <a:solidFill>
                  <a:schemeClr val="bg1"/>
                </a:solidFill>
                <a:latin typeface="+mj-lt"/>
              </a:rPr>
              <a:t>HDFC Ergo Health</a:t>
            </a:r>
            <a:endParaRPr lang="en-US" dirty="0">
              <a:solidFill>
                <a:schemeClr val="bg1"/>
              </a:solidFill>
              <a:latin typeface="+mj-lt"/>
            </a:endParaRPr>
          </a:p>
        </p:txBody>
      </p:sp>
      <p:sp>
        <p:nvSpPr>
          <p:cNvPr id="12" name="Rectangle 8"/>
          <p:cNvSpPr>
            <a:spLocks noChangeArrowheads="1"/>
          </p:cNvSpPr>
          <p:nvPr/>
        </p:nvSpPr>
        <p:spPr bwMode="auto">
          <a:xfrm>
            <a:off x="3586929" y="3221418"/>
            <a:ext cx="3291840" cy="36576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a:solidFill>
                  <a:schemeClr val="bg1"/>
                </a:solidFill>
                <a:latin typeface="+mj-lt"/>
              </a:rPr>
              <a:t>Intimation Acknowledgement </a:t>
            </a:r>
          </a:p>
        </p:txBody>
      </p:sp>
      <p:sp>
        <p:nvSpPr>
          <p:cNvPr id="15" name="Down Arrow 14"/>
          <p:cNvSpPr/>
          <p:nvPr/>
        </p:nvSpPr>
        <p:spPr>
          <a:xfrm>
            <a:off x="4909055" y="1504140"/>
            <a:ext cx="313531"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16" name="Down Arrow 15"/>
          <p:cNvSpPr/>
          <p:nvPr/>
        </p:nvSpPr>
        <p:spPr>
          <a:xfrm>
            <a:off x="4903022" y="2584260"/>
            <a:ext cx="313531" cy="609600"/>
          </a:xfrm>
          <a:prstGeom prst="downArrow">
            <a:avLst>
              <a:gd name="adj1" fmla="val 50000"/>
              <a:gd name="adj2" fmla="val 78036"/>
            </a:avLst>
          </a:prstGeom>
          <a:solidFill>
            <a:schemeClr val="bg1">
              <a:lumMod val="65000"/>
            </a:schemeClr>
          </a:solidFill>
          <a:ln>
            <a:solidFill>
              <a:schemeClr val="tx1">
                <a:lumMod val="50000"/>
                <a:lumOff val="50000"/>
              </a:schemeClr>
            </a:solidFill>
          </a:ln>
          <a:effectLst>
            <a:innerShdw blurRad="63500" dist="50800" dir="81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b="1">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40526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9" grpId="0" animBg="1"/>
      <p:bldP spid="11" grpId="0" animBg="1"/>
      <p:bldP spid="12"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itle 1"/>
          <p:cNvSpPr>
            <a:spLocks noGrp="1"/>
          </p:cNvSpPr>
          <p:nvPr>
            <p:ph type="title"/>
          </p:nvPr>
        </p:nvSpPr>
        <p:spPr>
          <a:xfrm>
            <a:off x="91396" y="103187"/>
            <a:ext cx="10971609" cy="502455"/>
          </a:xfrm>
        </p:spPr>
        <p:txBody>
          <a:bodyPr>
            <a:normAutofit/>
          </a:bodyPr>
          <a:lstStyle/>
          <a:p>
            <a:pPr eaLnBrk="1" hangingPunct="1"/>
            <a:r>
              <a:rPr lang="en-US" sz="2400" dirty="0">
                <a:solidFill>
                  <a:schemeClr val="accent2"/>
                </a:solidFill>
                <a:latin typeface="Helvetica" panose="020B0604020202020204" pitchFamily="34" charset="0"/>
                <a:cs typeface="Helvetica" panose="020B0604020202020204" pitchFamily="34" charset="0"/>
              </a:rPr>
              <a:t>Pre-Authorization</a:t>
            </a:r>
          </a:p>
        </p:txBody>
      </p:sp>
      <p:sp>
        <p:nvSpPr>
          <p:cNvPr id="21" name="Rectangle 20"/>
          <p:cNvSpPr>
            <a:spLocks noChangeArrowheads="1"/>
          </p:cNvSpPr>
          <p:nvPr/>
        </p:nvSpPr>
        <p:spPr bwMode="auto">
          <a:xfrm>
            <a:off x="3488051" y="1527175"/>
            <a:ext cx="2951162"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a:solidFill>
                  <a:schemeClr val="bg1"/>
                </a:solidFill>
                <a:latin typeface="+mj-lt"/>
              </a:rPr>
              <a:t>Fills a Preauthorization Form</a:t>
            </a:r>
          </a:p>
          <a:p>
            <a:pPr algn="ctr">
              <a:defRPr/>
            </a:pPr>
            <a:r>
              <a:rPr lang="en-US" sz="1400" dirty="0">
                <a:solidFill>
                  <a:schemeClr val="bg1"/>
                </a:solidFill>
                <a:latin typeface="+mj-lt"/>
              </a:rPr>
              <a:t> in the Hospital</a:t>
            </a:r>
          </a:p>
        </p:txBody>
      </p:sp>
      <p:sp>
        <p:nvSpPr>
          <p:cNvPr id="22" name="Rectangle 21"/>
          <p:cNvSpPr>
            <a:spLocks noChangeArrowheads="1"/>
          </p:cNvSpPr>
          <p:nvPr/>
        </p:nvSpPr>
        <p:spPr bwMode="auto">
          <a:xfrm>
            <a:off x="2192651" y="688975"/>
            <a:ext cx="32004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a:solidFill>
                  <a:schemeClr val="bg1"/>
                </a:solidFill>
                <a:latin typeface="+mj-lt"/>
              </a:rPr>
              <a:t>Insured </a:t>
            </a:r>
            <a:r>
              <a:rPr lang="en-US" sz="1400" dirty="0" smtClean="0">
                <a:solidFill>
                  <a:schemeClr val="bg1"/>
                </a:solidFill>
                <a:latin typeface="+mj-lt"/>
              </a:rPr>
              <a:t>Approach HDFC </a:t>
            </a:r>
            <a:r>
              <a:rPr lang="en-US" sz="1400" dirty="0">
                <a:solidFill>
                  <a:schemeClr val="bg1"/>
                </a:solidFill>
                <a:latin typeface="+mj-lt"/>
              </a:rPr>
              <a:t>Network Hospital</a:t>
            </a:r>
          </a:p>
        </p:txBody>
      </p:sp>
      <p:sp>
        <p:nvSpPr>
          <p:cNvPr id="23" name="Rectangle 5"/>
          <p:cNvSpPr>
            <a:spLocks noChangeArrowheads="1"/>
          </p:cNvSpPr>
          <p:nvPr/>
        </p:nvSpPr>
        <p:spPr bwMode="auto">
          <a:xfrm>
            <a:off x="4280213" y="2422525"/>
            <a:ext cx="3094038"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a:solidFill>
                  <a:schemeClr val="bg1"/>
                </a:solidFill>
                <a:latin typeface="+mj-lt"/>
              </a:rPr>
              <a:t>Hospital faxes papers  to </a:t>
            </a:r>
            <a:r>
              <a:rPr lang="en-US" sz="1400" dirty="0" smtClean="0">
                <a:solidFill>
                  <a:schemeClr val="bg1"/>
                </a:solidFill>
                <a:latin typeface="+mj-lt"/>
              </a:rPr>
              <a:t>the HDFC</a:t>
            </a:r>
            <a:endParaRPr lang="en-US" sz="1400" dirty="0">
              <a:solidFill>
                <a:schemeClr val="bg1"/>
              </a:solidFill>
              <a:latin typeface="+mj-lt"/>
            </a:endParaRPr>
          </a:p>
        </p:txBody>
      </p:sp>
      <p:sp>
        <p:nvSpPr>
          <p:cNvPr id="24" name="Rectangle 6"/>
          <p:cNvSpPr>
            <a:spLocks noChangeArrowheads="1"/>
          </p:cNvSpPr>
          <p:nvPr/>
        </p:nvSpPr>
        <p:spPr bwMode="auto">
          <a:xfrm>
            <a:off x="5288276" y="3430587"/>
            <a:ext cx="3167062"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smtClean="0">
                <a:solidFill>
                  <a:schemeClr val="bg1"/>
                </a:solidFill>
                <a:latin typeface="+mj-lt"/>
              </a:rPr>
              <a:t>HDFC</a:t>
            </a:r>
            <a:r>
              <a:rPr lang="en-US" sz="1400" dirty="0" smtClean="0">
                <a:solidFill>
                  <a:schemeClr val="bg1"/>
                </a:solidFill>
                <a:latin typeface="+mj-lt"/>
              </a:rPr>
              <a:t>– </a:t>
            </a:r>
            <a:r>
              <a:rPr lang="en-US" sz="1400" dirty="0">
                <a:solidFill>
                  <a:schemeClr val="bg1"/>
                </a:solidFill>
                <a:latin typeface="+mj-lt"/>
              </a:rPr>
              <a:t>Authorize/Rejects/Query</a:t>
            </a:r>
          </a:p>
        </p:txBody>
      </p:sp>
      <p:sp>
        <p:nvSpPr>
          <p:cNvPr id="25" name="Rectangle 7"/>
          <p:cNvSpPr>
            <a:spLocks noChangeArrowheads="1"/>
          </p:cNvSpPr>
          <p:nvPr/>
        </p:nvSpPr>
        <p:spPr bwMode="auto">
          <a:xfrm>
            <a:off x="6440802" y="4438650"/>
            <a:ext cx="3094037"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a:solidFill>
                  <a:schemeClr val="bg1"/>
                </a:solidFill>
                <a:latin typeface="+mj-lt"/>
              </a:rPr>
              <a:t>Treatment in </a:t>
            </a:r>
            <a:r>
              <a:rPr lang="en-US" sz="1400" dirty="0" smtClean="0">
                <a:solidFill>
                  <a:schemeClr val="bg1"/>
                </a:solidFill>
                <a:latin typeface="+mj-lt"/>
              </a:rPr>
              <a:t>HDFC</a:t>
            </a:r>
            <a:r>
              <a:rPr lang="en-US" sz="1400" dirty="0" smtClean="0">
                <a:solidFill>
                  <a:schemeClr val="bg1"/>
                </a:solidFill>
                <a:latin typeface="+mj-lt"/>
              </a:rPr>
              <a:t> </a:t>
            </a:r>
            <a:r>
              <a:rPr lang="en-US" sz="1400" dirty="0">
                <a:solidFill>
                  <a:schemeClr val="bg1"/>
                </a:solidFill>
                <a:latin typeface="+mj-lt"/>
              </a:rPr>
              <a:t>Network Hospital</a:t>
            </a:r>
          </a:p>
        </p:txBody>
      </p:sp>
      <p:sp>
        <p:nvSpPr>
          <p:cNvPr id="26" name="Rectangle 8"/>
          <p:cNvSpPr>
            <a:spLocks noChangeArrowheads="1"/>
          </p:cNvSpPr>
          <p:nvPr/>
        </p:nvSpPr>
        <p:spPr bwMode="auto">
          <a:xfrm>
            <a:off x="7377426" y="5373687"/>
            <a:ext cx="2627312"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400" dirty="0">
                <a:solidFill>
                  <a:schemeClr val="bg1"/>
                </a:solidFill>
                <a:latin typeface="+mj-lt"/>
              </a:rPr>
              <a:t>Discharge from the Hospital</a:t>
            </a:r>
          </a:p>
        </p:txBody>
      </p:sp>
      <p:sp>
        <p:nvSpPr>
          <p:cNvPr id="70668" name="AutoShape 11"/>
          <p:cNvSpPr>
            <a:spLocks noChangeArrowheads="1"/>
          </p:cNvSpPr>
          <p:nvPr/>
        </p:nvSpPr>
        <p:spPr bwMode="auto">
          <a:xfrm>
            <a:off x="2553013" y="1196975"/>
            <a:ext cx="457200" cy="609600"/>
          </a:xfrm>
          <a:prstGeom prst="curvedRightArrow">
            <a:avLst>
              <a:gd name="adj1" fmla="val 26667"/>
              <a:gd name="adj2" fmla="val 53333"/>
              <a:gd name="adj3" fmla="val 33333"/>
            </a:avLst>
          </a:prstGeom>
          <a:solidFill>
            <a:schemeClr val="bg1">
              <a:lumMod val="75000"/>
            </a:schemeClr>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70669" name="AutoShape 12"/>
          <p:cNvSpPr>
            <a:spLocks noChangeArrowheads="1"/>
          </p:cNvSpPr>
          <p:nvPr/>
        </p:nvSpPr>
        <p:spPr bwMode="auto">
          <a:xfrm>
            <a:off x="3561076" y="2133600"/>
            <a:ext cx="457200" cy="609600"/>
          </a:xfrm>
          <a:prstGeom prst="curvedRightArrow">
            <a:avLst>
              <a:gd name="adj1" fmla="val 26667"/>
              <a:gd name="adj2" fmla="val 53333"/>
              <a:gd name="adj3" fmla="val 33333"/>
            </a:avLst>
          </a:prstGeom>
          <a:solidFill>
            <a:schemeClr val="bg1">
              <a:lumMod val="75000"/>
            </a:schemeClr>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70670" name="AutoShape 13"/>
          <p:cNvSpPr>
            <a:spLocks noChangeArrowheads="1"/>
          </p:cNvSpPr>
          <p:nvPr/>
        </p:nvSpPr>
        <p:spPr bwMode="auto">
          <a:xfrm>
            <a:off x="4496113" y="3070225"/>
            <a:ext cx="457200" cy="609600"/>
          </a:xfrm>
          <a:prstGeom prst="curvedRightArrow">
            <a:avLst>
              <a:gd name="adj1" fmla="val 26667"/>
              <a:gd name="adj2" fmla="val 53333"/>
              <a:gd name="adj3" fmla="val 33333"/>
            </a:avLst>
          </a:prstGeom>
          <a:solidFill>
            <a:schemeClr val="bg1">
              <a:lumMod val="75000"/>
            </a:schemeClr>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70671" name="AutoShape 14"/>
          <p:cNvSpPr>
            <a:spLocks noChangeArrowheads="1"/>
          </p:cNvSpPr>
          <p:nvPr/>
        </p:nvSpPr>
        <p:spPr bwMode="auto">
          <a:xfrm>
            <a:off x="5577201" y="4078287"/>
            <a:ext cx="457200" cy="609600"/>
          </a:xfrm>
          <a:prstGeom prst="curvedRightArrow">
            <a:avLst>
              <a:gd name="adj1" fmla="val 26667"/>
              <a:gd name="adj2" fmla="val 53333"/>
              <a:gd name="adj3" fmla="val 33333"/>
            </a:avLst>
          </a:prstGeom>
          <a:solidFill>
            <a:schemeClr val="bg1">
              <a:lumMod val="75000"/>
            </a:schemeClr>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70672" name="AutoShape 15"/>
          <p:cNvSpPr>
            <a:spLocks noChangeArrowheads="1"/>
          </p:cNvSpPr>
          <p:nvPr/>
        </p:nvSpPr>
        <p:spPr bwMode="auto">
          <a:xfrm>
            <a:off x="6656701" y="5086350"/>
            <a:ext cx="457200" cy="609600"/>
          </a:xfrm>
          <a:prstGeom prst="curvedRightArrow">
            <a:avLst>
              <a:gd name="adj1" fmla="val 26667"/>
              <a:gd name="adj2" fmla="val 53333"/>
              <a:gd name="adj3" fmla="val 33333"/>
            </a:avLst>
          </a:prstGeom>
          <a:solidFill>
            <a:schemeClr val="bg1">
              <a:lumMod val="75000"/>
            </a:schemeClr>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Tree>
    <p:extLst>
      <p:ext uri="{BB962C8B-B14F-4D97-AF65-F5344CB8AC3E}">
        <p14:creationId xmlns:p14="http://schemas.microsoft.com/office/powerpoint/2010/main" val="317419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ppt_x"/>
                                          </p:val>
                                        </p:tav>
                                        <p:tav tm="100000">
                                          <p:val>
                                            <p:strVal val="#ppt_x"/>
                                          </p:val>
                                        </p:tav>
                                      </p:tavLst>
                                    </p:anim>
                                    <p:anim calcmode="lin" valueType="num">
                                      <p:cBhvr additive="base">
                                        <p:cTn id="8"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68"/>
                                        </p:tgtEl>
                                        <p:attrNameLst>
                                          <p:attrName>style.visibility</p:attrName>
                                        </p:attrNameLst>
                                      </p:cBhvr>
                                      <p:to>
                                        <p:strVal val="visible"/>
                                      </p:to>
                                    </p:set>
                                    <p:anim calcmode="lin" valueType="num">
                                      <p:cBhvr additive="base">
                                        <p:cTn id="19" dur="500" fill="hold"/>
                                        <p:tgtEl>
                                          <p:spTgt spid="70668"/>
                                        </p:tgtEl>
                                        <p:attrNameLst>
                                          <p:attrName>ppt_x</p:attrName>
                                        </p:attrNameLst>
                                      </p:cBhvr>
                                      <p:tavLst>
                                        <p:tav tm="0">
                                          <p:val>
                                            <p:strVal val="#ppt_x"/>
                                          </p:val>
                                        </p:tav>
                                        <p:tav tm="100000">
                                          <p:val>
                                            <p:strVal val="#ppt_x"/>
                                          </p:val>
                                        </p:tav>
                                      </p:tavLst>
                                    </p:anim>
                                    <p:anim calcmode="lin" valueType="num">
                                      <p:cBhvr additive="base">
                                        <p:cTn id="20" dur="500" fill="hold"/>
                                        <p:tgtEl>
                                          <p:spTgt spid="706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0669"/>
                                        </p:tgtEl>
                                        <p:attrNameLst>
                                          <p:attrName>style.visibility</p:attrName>
                                        </p:attrNameLst>
                                      </p:cBhvr>
                                      <p:to>
                                        <p:strVal val="visible"/>
                                      </p:to>
                                    </p:set>
                                    <p:anim calcmode="lin" valueType="num">
                                      <p:cBhvr additive="base">
                                        <p:cTn id="29" dur="500" fill="hold"/>
                                        <p:tgtEl>
                                          <p:spTgt spid="70669"/>
                                        </p:tgtEl>
                                        <p:attrNameLst>
                                          <p:attrName>ppt_x</p:attrName>
                                        </p:attrNameLst>
                                      </p:cBhvr>
                                      <p:tavLst>
                                        <p:tav tm="0">
                                          <p:val>
                                            <p:strVal val="#ppt_x"/>
                                          </p:val>
                                        </p:tav>
                                        <p:tav tm="100000">
                                          <p:val>
                                            <p:strVal val="#ppt_x"/>
                                          </p:val>
                                        </p:tav>
                                      </p:tavLst>
                                    </p:anim>
                                    <p:anim calcmode="lin" valueType="num">
                                      <p:cBhvr additive="base">
                                        <p:cTn id="30" dur="500" fill="hold"/>
                                        <p:tgtEl>
                                          <p:spTgt spid="7066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0670"/>
                                        </p:tgtEl>
                                        <p:attrNameLst>
                                          <p:attrName>style.visibility</p:attrName>
                                        </p:attrNameLst>
                                      </p:cBhvr>
                                      <p:to>
                                        <p:strVal val="visible"/>
                                      </p:to>
                                    </p:set>
                                    <p:anim calcmode="lin" valueType="num">
                                      <p:cBhvr additive="base">
                                        <p:cTn id="39" dur="500" fill="hold"/>
                                        <p:tgtEl>
                                          <p:spTgt spid="70670"/>
                                        </p:tgtEl>
                                        <p:attrNameLst>
                                          <p:attrName>ppt_x</p:attrName>
                                        </p:attrNameLst>
                                      </p:cBhvr>
                                      <p:tavLst>
                                        <p:tav tm="0">
                                          <p:val>
                                            <p:strVal val="#ppt_x"/>
                                          </p:val>
                                        </p:tav>
                                        <p:tav tm="100000">
                                          <p:val>
                                            <p:strVal val="#ppt_x"/>
                                          </p:val>
                                        </p:tav>
                                      </p:tavLst>
                                    </p:anim>
                                    <p:anim calcmode="lin" valueType="num">
                                      <p:cBhvr additive="base">
                                        <p:cTn id="40" dur="500" fill="hold"/>
                                        <p:tgtEl>
                                          <p:spTgt spid="706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671"/>
                                        </p:tgtEl>
                                        <p:attrNameLst>
                                          <p:attrName>style.visibility</p:attrName>
                                        </p:attrNameLst>
                                      </p:cBhvr>
                                      <p:to>
                                        <p:strVal val="visible"/>
                                      </p:to>
                                    </p:set>
                                    <p:anim calcmode="lin" valueType="num">
                                      <p:cBhvr additive="base">
                                        <p:cTn id="49" dur="500" fill="hold"/>
                                        <p:tgtEl>
                                          <p:spTgt spid="70671"/>
                                        </p:tgtEl>
                                        <p:attrNameLst>
                                          <p:attrName>ppt_x</p:attrName>
                                        </p:attrNameLst>
                                      </p:cBhvr>
                                      <p:tavLst>
                                        <p:tav tm="0">
                                          <p:val>
                                            <p:strVal val="#ppt_x"/>
                                          </p:val>
                                        </p:tav>
                                        <p:tav tm="100000">
                                          <p:val>
                                            <p:strVal val="#ppt_x"/>
                                          </p:val>
                                        </p:tav>
                                      </p:tavLst>
                                    </p:anim>
                                    <p:anim calcmode="lin" valueType="num">
                                      <p:cBhvr additive="base">
                                        <p:cTn id="50" dur="500" fill="hold"/>
                                        <p:tgtEl>
                                          <p:spTgt spid="7067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0672"/>
                                        </p:tgtEl>
                                        <p:attrNameLst>
                                          <p:attrName>style.visibility</p:attrName>
                                        </p:attrNameLst>
                                      </p:cBhvr>
                                      <p:to>
                                        <p:strVal val="visible"/>
                                      </p:to>
                                    </p:set>
                                    <p:anim calcmode="lin" valueType="num">
                                      <p:cBhvr additive="base">
                                        <p:cTn id="59" dur="500" fill="hold"/>
                                        <p:tgtEl>
                                          <p:spTgt spid="70672"/>
                                        </p:tgtEl>
                                        <p:attrNameLst>
                                          <p:attrName>ppt_x</p:attrName>
                                        </p:attrNameLst>
                                      </p:cBhvr>
                                      <p:tavLst>
                                        <p:tav tm="0">
                                          <p:val>
                                            <p:strVal val="#ppt_x"/>
                                          </p:val>
                                        </p:tav>
                                        <p:tav tm="100000">
                                          <p:val>
                                            <p:strVal val="#ppt_x"/>
                                          </p:val>
                                        </p:tav>
                                      </p:tavLst>
                                    </p:anim>
                                    <p:anim calcmode="lin" valueType="num">
                                      <p:cBhvr additive="base">
                                        <p:cTn id="60" dur="500" fill="hold"/>
                                        <p:tgtEl>
                                          <p:spTgt spid="7067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21" grpId="0" animBg="1"/>
      <p:bldP spid="22" grpId="0" animBg="1"/>
      <p:bldP spid="23" grpId="0" animBg="1"/>
      <p:bldP spid="24" grpId="0" animBg="1"/>
      <p:bldP spid="25" grpId="0" animBg="1"/>
      <p:bldP spid="26" grpId="0" animBg="1"/>
      <p:bldP spid="70668" grpId="0" animBg="1"/>
      <p:bldP spid="70669" grpId="0" animBg="1"/>
      <p:bldP spid="70670" grpId="0" animBg="1"/>
      <p:bldP spid="70671" grpId="0" animBg="1"/>
      <p:bldP spid="7067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81558" y="200027"/>
            <a:ext cx="10971609" cy="296317"/>
          </a:xfrm>
          <a:noFill/>
        </p:spPr>
        <p:txBody>
          <a:bodyPr>
            <a:normAutofit fontScale="90000"/>
          </a:bodyPr>
          <a:lstStyle/>
          <a:p>
            <a:pPr eaLnBrk="1" hangingPunct="1"/>
            <a:r>
              <a:rPr lang="en-US" sz="2400" dirty="0">
                <a:solidFill>
                  <a:schemeClr val="accent2"/>
                </a:solidFill>
                <a:latin typeface="Helvetica" panose="020B0604020202020204" pitchFamily="34" charset="0"/>
                <a:cs typeface="Helvetica" panose="020B0604020202020204" pitchFamily="34" charset="0"/>
              </a:rPr>
              <a:t>Claim Re-imbursement</a:t>
            </a:r>
          </a:p>
        </p:txBody>
      </p:sp>
      <p:sp>
        <p:nvSpPr>
          <p:cNvPr id="21" name="Rectangle 3"/>
          <p:cNvSpPr>
            <a:spLocks noChangeArrowheads="1"/>
          </p:cNvSpPr>
          <p:nvPr/>
        </p:nvSpPr>
        <p:spPr bwMode="auto">
          <a:xfrm>
            <a:off x="4073402" y="850536"/>
            <a:ext cx="4259263" cy="576064"/>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endParaRPr lang="en-US" sz="1400" b="1" dirty="0">
              <a:solidFill>
                <a:schemeClr val="bg1"/>
              </a:solidFill>
              <a:latin typeface="+mj-lt"/>
            </a:endParaRPr>
          </a:p>
          <a:p>
            <a:pPr algn="ctr">
              <a:defRPr/>
            </a:pPr>
            <a:r>
              <a:rPr lang="en-US" sz="1400" b="1" dirty="0">
                <a:solidFill>
                  <a:schemeClr val="bg1"/>
                </a:solidFill>
                <a:latin typeface="+mj-lt"/>
              </a:rPr>
              <a:t>Claim Submission </a:t>
            </a:r>
            <a:r>
              <a:rPr lang="en-US" sz="1400" b="1" dirty="0" smtClean="0">
                <a:solidFill>
                  <a:schemeClr val="bg1"/>
                </a:solidFill>
                <a:latin typeface="+mj-lt"/>
              </a:rPr>
              <a:t>in HDFC </a:t>
            </a:r>
            <a:r>
              <a:rPr lang="en-US" sz="1400" b="1" dirty="0">
                <a:solidFill>
                  <a:schemeClr val="bg1"/>
                </a:solidFill>
              </a:rPr>
              <a:t>Claims Hub</a:t>
            </a:r>
          </a:p>
          <a:p>
            <a:pPr algn="ctr">
              <a:defRPr/>
            </a:pPr>
            <a:r>
              <a:rPr lang="en-US" sz="1400" b="1" dirty="0" smtClean="0">
                <a:solidFill>
                  <a:schemeClr val="bg1"/>
                </a:solidFill>
              </a:rPr>
              <a:t>Mumbai</a:t>
            </a:r>
            <a:endParaRPr lang="en-US" sz="1400" b="1" dirty="0">
              <a:solidFill>
                <a:schemeClr val="bg1"/>
              </a:solidFill>
            </a:endParaRPr>
          </a:p>
          <a:p>
            <a:pPr algn="ctr">
              <a:defRPr/>
            </a:pPr>
            <a:endParaRPr lang="en-US" sz="1400" b="1" dirty="0">
              <a:solidFill>
                <a:schemeClr val="bg1"/>
              </a:solidFill>
              <a:latin typeface="+mj-lt"/>
            </a:endParaRPr>
          </a:p>
        </p:txBody>
      </p:sp>
      <p:sp>
        <p:nvSpPr>
          <p:cNvPr id="22" name="Rectangle 4"/>
          <p:cNvSpPr>
            <a:spLocks noChangeArrowheads="1"/>
          </p:cNvSpPr>
          <p:nvPr/>
        </p:nvSpPr>
        <p:spPr bwMode="auto">
          <a:xfrm>
            <a:off x="3971009" y="1698975"/>
            <a:ext cx="4260850" cy="415925"/>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Acknowledgement Letter by  </a:t>
            </a:r>
            <a:r>
              <a:rPr lang="en-US" sz="1400" b="1" dirty="0" smtClean="0">
                <a:solidFill>
                  <a:schemeClr val="bg1"/>
                </a:solidFill>
                <a:latin typeface="+mj-lt"/>
              </a:rPr>
              <a:t>HDFC</a:t>
            </a:r>
            <a:endParaRPr lang="en-US" sz="1400" b="1" dirty="0">
              <a:solidFill>
                <a:schemeClr val="bg1"/>
              </a:solidFill>
              <a:latin typeface="+mj-lt"/>
            </a:endParaRPr>
          </a:p>
        </p:txBody>
      </p:sp>
      <p:sp>
        <p:nvSpPr>
          <p:cNvPr id="24" name="Rectangle 6"/>
          <p:cNvSpPr>
            <a:spLocks noChangeArrowheads="1"/>
          </p:cNvSpPr>
          <p:nvPr/>
        </p:nvSpPr>
        <p:spPr bwMode="auto">
          <a:xfrm>
            <a:off x="2578771" y="2762599"/>
            <a:ext cx="19050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Settled  </a:t>
            </a:r>
          </a:p>
        </p:txBody>
      </p:sp>
      <p:sp>
        <p:nvSpPr>
          <p:cNvPr id="25" name="Rectangle 7"/>
          <p:cNvSpPr>
            <a:spLocks noChangeArrowheads="1"/>
          </p:cNvSpPr>
          <p:nvPr/>
        </p:nvSpPr>
        <p:spPr bwMode="auto">
          <a:xfrm>
            <a:off x="2578771" y="3786537"/>
            <a:ext cx="1968500" cy="5334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000" b="1" dirty="0">
                <a:solidFill>
                  <a:schemeClr val="bg1"/>
                </a:solidFill>
                <a:latin typeface="+mj-lt"/>
              </a:rPr>
              <a:t>NEFT transfer/ </a:t>
            </a:r>
            <a:r>
              <a:rPr lang="en-US" sz="1000" b="1" dirty="0" err="1">
                <a:solidFill>
                  <a:schemeClr val="bg1"/>
                </a:solidFill>
                <a:latin typeface="+mj-lt"/>
              </a:rPr>
              <a:t>Cheque</a:t>
            </a:r>
            <a:r>
              <a:rPr lang="en-US" sz="1000" b="1" dirty="0">
                <a:solidFill>
                  <a:schemeClr val="bg1"/>
                </a:solidFill>
                <a:latin typeface="+mj-lt"/>
              </a:rPr>
              <a:t> will be sent</a:t>
            </a:r>
          </a:p>
          <a:p>
            <a:pPr algn="ctr">
              <a:defRPr/>
            </a:pPr>
            <a:r>
              <a:rPr lang="en-US" sz="1000" b="1" dirty="0">
                <a:solidFill>
                  <a:schemeClr val="bg1"/>
                </a:solidFill>
                <a:latin typeface="+mj-lt"/>
              </a:rPr>
              <a:t> to the Customer </a:t>
            </a:r>
          </a:p>
        </p:txBody>
      </p:sp>
      <p:sp>
        <p:nvSpPr>
          <p:cNvPr id="26" name="Rectangle 8"/>
          <p:cNvSpPr>
            <a:spLocks noChangeArrowheads="1"/>
          </p:cNvSpPr>
          <p:nvPr/>
        </p:nvSpPr>
        <p:spPr bwMode="auto">
          <a:xfrm>
            <a:off x="5194971" y="5545487"/>
            <a:ext cx="15240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Claim Closure </a:t>
            </a:r>
          </a:p>
        </p:txBody>
      </p:sp>
      <p:sp>
        <p:nvSpPr>
          <p:cNvPr id="27" name="Rectangle 9"/>
          <p:cNvSpPr>
            <a:spLocks noChangeArrowheads="1"/>
          </p:cNvSpPr>
          <p:nvPr/>
        </p:nvSpPr>
        <p:spPr bwMode="auto">
          <a:xfrm>
            <a:off x="5387059" y="2762599"/>
            <a:ext cx="19050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Query</a:t>
            </a:r>
          </a:p>
        </p:txBody>
      </p:sp>
      <p:sp>
        <p:nvSpPr>
          <p:cNvPr id="28" name="Rectangle 10"/>
          <p:cNvSpPr>
            <a:spLocks noChangeArrowheads="1"/>
          </p:cNvSpPr>
          <p:nvPr/>
        </p:nvSpPr>
        <p:spPr bwMode="auto">
          <a:xfrm>
            <a:off x="8125496" y="2762599"/>
            <a:ext cx="19050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Repudiated  </a:t>
            </a:r>
          </a:p>
        </p:txBody>
      </p:sp>
      <p:sp>
        <p:nvSpPr>
          <p:cNvPr id="30" name="Rectangle 12"/>
          <p:cNvSpPr>
            <a:spLocks noChangeArrowheads="1"/>
          </p:cNvSpPr>
          <p:nvPr/>
        </p:nvSpPr>
        <p:spPr bwMode="auto">
          <a:xfrm>
            <a:off x="5242596" y="3786537"/>
            <a:ext cx="17526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Query Not Replied</a:t>
            </a:r>
          </a:p>
        </p:txBody>
      </p:sp>
      <p:sp>
        <p:nvSpPr>
          <p:cNvPr id="31" name="Rectangle 13"/>
          <p:cNvSpPr>
            <a:spLocks noChangeArrowheads="1"/>
          </p:cNvSpPr>
          <p:nvPr/>
        </p:nvSpPr>
        <p:spPr bwMode="auto">
          <a:xfrm>
            <a:off x="7330159" y="3842099"/>
            <a:ext cx="1371600" cy="457200"/>
          </a:xfrm>
          <a:prstGeom prst="rect">
            <a:avLst/>
          </a:prstGeom>
          <a:gradFill flip="none" rotWithShape="1">
            <a:gsLst>
              <a:gs pos="0">
                <a:srgbClr val="F96A1B">
                  <a:shade val="30000"/>
                  <a:satMod val="115000"/>
                </a:srgbClr>
              </a:gs>
              <a:gs pos="50000">
                <a:srgbClr val="F96A1B">
                  <a:shade val="67500"/>
                  <a:satMod val="115000"/>
                </a:srgbClr>
              </a:gs>
              <a:gs pos="100000">
                <a:srgbClr val="F96A1B">
                  <a:shade val="100000"/>
                  <a:satMod val="115000"/>
                </a:srgbClr>
              </a:gs>
            </a:gsLst>
            <a:lin ang="18900000" scaled="1"/>
            <a:tileRect/>
          </a:gradFill>
          <a:ln>
            <a:solidFill>
              <a:srgbClr val="F96A1B"/>
            </a:solidFill>
            <a:headEnd/>
            <a:tailEnd/>
          </a:ln>
          <a:effectLst>
            <a:innerShdw blurRad="63500" dist="50800" dir="81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400" b="1" dirty="0">
                <a:solidFill>
                  <a:schemeClr val="bg1"/>
                </a:solidFill>
                <a:latin typeface="+mj-lt"/>
              </a:rPr>
              <a:t>Query Replied</a:t>
            </a:r>
          </a:p>
        </p:txBody>
      </p:sp>
      <p:sp>
        <p:nvSpPr>
          <p:cNvPr id="32" name="Line 14"/>
          <p:cNvSpPr>
            <a:spLocks noChangeShapeType="1"/>
          </p:cNvSpPr>
          <p:nvPr/>
        </p:nvSpPr>
        <p:spPr bwMode="auto">
          <a:xfrm flipH="1">
            <a:off x="2218409" y="5067649"/>
            <a:ext cx="4849812" cy="0"/>
          </a:xfrm>
          <a:prstGeom prst="line">
            <a:avLst/>
          </a:prstGeom>
          <a:noFill/>
          <a:ln w="38100">
            <a:solidFill>
              <a:srgbClr val="336600"/>
            </a:solidFill>
            <a:prstDash val="dash"/>
            <a:round/>
            <a:headEnd/>
            <a:tailEnd/>
          </a:ln>
        </p:spPr>
        <p:txBody>
          <a:bodyPr/>
          <a:lstStyle/>
          <a:p>
            <a:pPr>
              <a:defRPr/>
            </a:pPr>
            <a:endParaRPr lang="en-US" b="1">
              <a:latin typeface="+mj-lt"/>
            </a:endParaRPr>
          </a:p>
        </p:txBody>
      </p:sp>
      <p:sp>
        <p:nvSpPr>
          <p:cNvPr id="33" name="Line 15"/>
          <p:cNvSpPr>
            <a:spLocks noChangeShapeType="1"/>
          </p:cNvSpPr>
          <p:nvPr/>
        </p:nvSpPr>
        <p:spPr bwMode="auto">
          <a:xfrm>
            <a:off x="2218409" y="2978499"/>
            <a:ext cx="0" cy="2133600"/>
          </a:xfrm>
          <a:prstGeom prst="line">
            <a:avLst/>
          </a:prstGeom>
          <a:noFill/>
          <a:ln w="38100">
            <a:solidFill>
              <a:srgbClr val="336600"/>
            </a:solidFill>
            <a:prstDash val="dash"/>
            <a:round/>
            <a:headEnd/>
            <a:tailEnd/>
          </a:ln>
        </p:spPr>
        <p:txBody>
          <a:bodyPr/>
          <a:lstStyle/>
          <a:p>
            <a:pPr>
              <a:defRPr/>
            </a:pPr>
            <a:endParaRPr lang="en-US" b="1">
              <a:latin typeface="+mj-lt"/>
            </a:endParaRPr>
          </a:p>
        </p:txBody>
      </p:sp>
      <p:sp>
        <p:nvSpPr>
          <p:cNvPr id="34" name="Line 16"/>
          <p:cNvSpPr>
            <a:spLocks noChangeShapeType="1"/>
          </p:cNvSpPr>
          <p:nvPr/>
        </p:nvSpPr>
        <p:spPr bwMode="auto">
          <a:xfrm>
            <a:off x="2289846" y="2978499"/>
            <a:ext cx="152400" cy="0"/>
          </a:xfrm>
          <a:prstGeom prst="line">
            <a:avLst/>
          </a:prstGeom>
          <a:noFill/>
          <a:ln w="38100">
            <a:solidFill>
              <a:srgbClr val="006600"/>
            </a:solidFill>
            <a:round/>
            <a:headEnd/>
            <a:tailEnd type="triangle" w="med" len="med"/>
          </a:ln>
        </p:spPr>
        <p:txBody>
          <a:bodyPr/>
          <a:lstStyle/>
          <a:p>
            <a:pPr>
              <a:defRPr/>
            </a:pPr>
            <a:endParaRPr lang="en-US" b="1">
              <a:latin typeface="+mj-lt"/>
            </a:endParaRPr>
          </a:p>
        </p:txBody>
      </p:sp>
      <p:sp>
        <p:nvSpPr>
          <p:cNvPr id="35" name="Line 17"/>
          <p:cNvSpPr>
            <a:spLocks noChangeShapeType="1"/>
          </p:cNvSpPr>
          <p:nvPr/>
        </p:nvSpPr>
        <p:spPr bwMode="auto">
          <a:xfrm>
            <a:off x="8050884" y="4418362"/>
            <a:ext cx="0" cy="609600"/>
          </a:xfrm>
          <a:prstGeom prst="line">
            <a:avLst/>
          </a:prstGeom>
          <a:noFill/>
          <a:ln w="38100">
            <a:solidFill>
              <a:srgbClr val="336600"/>
            </a:solidFill>
            <a:prstDash val="dash"/>
            <a:round/>
            <a:headEnd/>
            <a:tailEnd/>
          </a:ln>
        </p:spPr>
        <p:txBody>
          <a:bodyPr/>
          <a:lstStyle/>
          <a:p>
            <a:pPr>
              <a:defRPr/>
            </a:pPr>
            <a:endParaRPr lang="en-US" b="1">
              <a:latin typeface="+mj-lt"/>
            </a:endParaRPr>
          </a:p>
        </p:txBody>
      </p:sp>
      <p:sp>
        <p:nvSpPr>
          <p:cNvPr id="36" name="Line 18"/>
          <p:cNvSpPr>
            <a:spLocks noChangeShapeType="1"/>
          </p:cNvSpPr>
          <p:nvPr/>
        </p:nvSpPr>
        <p:spPr bwMode="auto">
          <a:xfrm>
            <a:off x="7063459" y="5048599"/>
            <a:ext cx="1981200" cy="0"/>
          </a:xfrm>
          <a:prstGeom prst="line">
            <a:avLst/>
          </a:prstGeom>
          <a:noFill/>
          <a:ln w="38100">
            <a:solidFill>
              <a:srgbClr val="FF3300"/>
            </a:solidFill>
            <a:prstDash val="dash"/>
            <a:round/>
            <a:headEnd/>
            <a:tailEnd/>
          </a:ln>
        </p:spPr>
        <p:txBody>
          <a:bodyPr/>
          <a:lstStyle/>
          <a:p>
            <a:pPr>
              <a:defRPr/>
            </a:pPr>
            <a:endParaRPr lang="en-US" b="1">
              <a:latin typeface="+mj-lt"/>
            </a:endParaRPr>
          </a:p>
        </p:txBody>
      </p:sp>
      <p:sp>
        <p:nvSpPr>
          <p:cNvPr id="37" name="Line 19"/>
          <p:cNvSpPr>
            <a:spLocks noChangeShapeType="1"/>
          </p:cNvSpPr>
          <p:nvPr/>
        </p:nvSpPr>
        <p:spPr bwMode="auto">
          <a:xfrm flipV="1">
            <a:off x="9025609" y="3186462"/>
            <a:ext cx="0" cy="1828800"/>
          </a:xfrm>
          <a:prstGeom prst="line">
            <a:avLst/>
          </a:prstGeom>
          <a:noFill/>
          <a:ln w="38100">
            <a:solidFill>
              <a:srgbClr val="FF3300"/>
            </a:solidFill>
            <a:prstDash val="dash"/>
            <a:round/>
            <a:headEnd/>
            <a:tailEnd type="triangle" w="med" len="med"/>
          </a:ln>
        </p:spPr>
        <p:txBody>
          <a:bodyPr/>
          <a:lstStyle/>
          <a:p>
            <a:pPr>
              <a:defRPr/>
            </a:pPr>
            <a:endParaRPr lang="en-US" b="1">
              <a:latin typeface="+mj-lt"/>
            </a:endParaRPr>
          </a:p>
        </p:txBody>
      </p:sp>
      <p:sp>
        <p:nvSpPr>
          <p:cNvPr id="40" name="Line 22"/>
          <p:cNvSpPr>
            <a:spLocks noChangeShapeType="1"/>
          </p:cNvSpPr>
          <p:nvPr/>
        </p:nvSpPr>
        <p:spPr bwMode="auto">
          <a:xfrm>
            <a:off x="6106196" y="4346924"/>
            <a:ext cx="0" cy="1143000"/>
          </a:xfrm>
          <a:prstGeom prst="line">
            <a:avLst/>
          </a:prstGeom>
          <a:noFill/>
          <a:ln w="38100" cap="rnd">
            <a:solidFill>
              <a:schemeClr val="tx1"/>
            </a:solidFill>
            <a:prstDash val="sysDot"/>
            <a:round/>
            <a:headEnd/>
            <a:tailEnd type="triangle" w="med" len="med"/>
          </a:ln>
        </p:spPr>
        <p:txBody>
          <a:bodyPr/>
          <a:lstStyle/>
          <a:p>
            <a:pPr>
              <a:defRPr/>
            </a:pPr>
            <a:endParaRPr lang="en-US" b="1">
              <a:latin typeface="+mj-lt"/>
            </a:endParaRPr>
          </a:p>
        </p:txBody>
      </p:sp>
      <p:sp>
        <p:nvSpPr>
          <p:cNvPr id="41" name="Line 23"/>
          <p:cNvSpPr>
            <a:spLocks noChangeShapeType="1"/>
          </p:cNvSpPr>
          <p:nvPr/>
        </p:nvSpPr>
        <p:spPr bwMode="auto">
          <a:xfrm>
            <a:off x="2145384" y="3483325"/>
            <a:ext cx="7885112" cy="41275"/>
          </a:xfrm>
          <a:prstGeom prst="line">
            <a:avLst/>
          </a:prstGeom>
          <a:noFill/>
          <a:ln w="38100">
            <a:solidFill>
              <a:schemeClr val="tx1"/>
            </a:solidFill>
            <a:round/>
            <a:headEnd/>
            <a:tailEnd/>
          </a:ln>
        </p:spPr>
        <p:txBody>
          <a:bodyPr/>
          <a:lstStyle/>
          <a:p>
            <a:pPr>
              <a:defRPr/>
            </a:pPr>
            <a:endParaRPr lang="en-US" b="1">
              <a:latin typeface="+mj-lt"/>
            </a:endParaRPr>
          </a:p>
        </p:txBody>
      </p:sp>
      <p:sp>
        <p:nvSpPr>
          <p:cNvPr id="42" name="Line 25"/>
          <p:cNvSpPr>
            <a:spLocks noChangeShapeType="1"/>
          </p:cNvSpPr>
          <p:nvPr/>
        </p:nvSpPr>
        <p:spPr bwMode="auto">
          <a:xfrm>
            <a:off x="3513809" y="3194399"/>
            <a:ext cx="0" cy="6096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43" name="Line 26"/>
          <p:cNvSpPr>
            <a:spLocks noChangeShapeType="1"/>
          </p:cNvSpPr>
          <p:nvPr/>
        </p:nvSpPr>
        <p:spPr bwMode="auto">
          <a:xfrm>
            <a:off x="6106196" y="3267424"/>
            <a:ext cx="0" cy="6096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44" name="Line 27"/>
          <p:cNvSpPr>
            <a:spLocks noChangeShapeType="1"/>
          </p:cNvSpPr>
          <p:nvPr/>
        </p:nvSpPr>
        <p:spPr bwMode="auto">
          <a:xfrm>
            <a:off x="6106196" y="3267424"/>
            <a:ext cx="1752600" cy="5334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47" name="Line 38"/>
          <p:cNvSpPr>
            <a:spLocks noChangeShapeType="1"/>
          </p:cNvSpPr>
          <p:nvPr/>
        </p:nvSpPr>
        <p:spPr bwMode="auto">
          <a:xfrm flipH="1">
            <a:off x="7690522" y="602012"/>
            <a:ext cx="2339975" cy="0"/>
          </a:xfrm>
          <a:prstGeom prst="line">
            <a:avLst/>
          </a:prstGeom>
          <a:noFill/>
          <a:ln w="76200" cmpd="tri">
            <a:solidFill>
              <a:schemeClr val="bg1"/>
            </a:solidFill>
            <a:round/>
            <a:headEnd/>
            <a:tailEnd/>
          </a:ln>
        </p:spPr>
        <p:txBody>
          <a:bodyPr/>
          <a:lstStyle/>
          <a:p>
            <a:pPr>
              <a:defRPr/>
            </a:pPr>
            <a:endParaRPr lang="en-US" b="1">
              <a:latin typeface="+mj-lt"/>
            </a:endParaRPr>
          </a:p>
        </p:txBody>
      </p:sp>
      <p:sp>
        <p:nvSpPr>
          <p:cNvPr id="50" name="Line 25"/>
          <p:cNvSpPr>
            <a:spLocks noChangeShapeType="1"/>
          </p:cNvSpPr>
          <p:nvPr/>
        </p:nvSpPr>
        <p:spPr bwMode="auto">
          <a:xfrm>
            <a:off x="3539209" y="2475262"/>
            <a:ext cx="0" cy="3048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51" name="Line 25"/>
          <p:cNvSpPr>
            <a:spLocks noChangeShapeType="1"/>
          </p:cNvSpPr>
          <p:nvPr/>
        </p:nvSpPr>
        <p:spPr bwMode="auto">
          <a:xfrm>
            <a:off x="6203034" y="2475262"/>
            <a:ext cx="0" cy="3048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52" name="Line 25"/>
          <p:cNvSpPr>
            <a:spLocks noChangeShapeType="1"/>
          </p:cNvSpPr>
          <p:nvPr/>
        </p:nvSpPr>
        <p:spPr bwMode="auto">
          <a:xfrm>
            <a:off x="9011321" y="2475262"/>
            <a:ext cx="0" cy="3048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
        <p:nvSpPr>
          <p:cNvPr id="53" name="Line 23"/>
          <p:cNvSpPr>
            <a:spLocks noChangeShapeType="1"/>
          </p:cNvSpPr>
          <p:nvPr/>
        </p:nvSpPr>
        <p:spPr bwMode="auto">
          <a:xfrm>
            <a:off x="3531271" y="2443512"/>
            <a:ext cx="5494338" cy="0"/>
          </a:xfrm>
          <a:prstGeom prst="line">
            <a:avLst/>
          </a:prstGeom>
          <a:noFill/>
          <a:ln w="38100">
            <a:solidFill>
              <a:schemeClr val="tx1"/>
            </a:solidFill>
            <a:round/>
            <a:headEnd/>
            <a:tailEnd/>
          </a:ln>
        </p:spPr>
        <p:txBody>
          <a:bodyPr/>
          <a:lstStyle/>
          <a:p>
            <a:pPr>
              <a:defRPr/>
            </a:pPr>
            <a:endParaRPr lang="en-US" b="1">
              <a:latin typeface="+mj-lt"/>
            </a:endParaRPr>
          </a:p>
        </p:txBody>
      </p:sp>
      <p:sp>
        <p:nvSpPr>
          <p:cNvPr id="54" name="Line 23"/>
          <p:cNvSpPr>
            <a:spLocks noChangeShapeType="1"/>
          </p:cNvSpPr>
          <p:nvPr/>
        </p:nvSpPr>
        <p:spPr bwMode="auto">
          <a:xfrm>
            <a:off x="6203034" y="2133950"/>
            <a:ext cx="0" cy="341313"/>
          </a:xfrm>
          <a:prstGeom prst="line">
            <a:avLst/>
          </a:prstGeom>
          <a:noFill/>
          <a:ln w="38100">
            <a:solidFill>
              <a:schemeClr val="tx1"/>
            </a:solidFill>
            <a:round/>
            <a:headEnd/>
            <a:tailEnd/>
          </a:ln>
        </p:spPr>
        <p:txBody>
          <a:bodyPr/>
          <a:lstStyle/>
          <a:p>
            <a:pPr>
              <a:defRPr/>
            </a:pPr>
            <a:endParaRPr lang="en-US" b="1">
              <a:latin typeface="+mj-lt"/>
            </a:endParaRPr>
          </a:p>
        </p:txBody>
      </p:sp>
      <p:sp>
        <p:nvSpPr>
          <p:cNvPr id="55" name="Line 25"/>
          <p:cNvSpPr>
            <a:spLocks noChangeShapeType="1"/>
          </p:cNvSpPr>
          <p:nvPr/>
        </p:nvSpPr>
        <p:spPr bwMode="auto">
          <a:xfrm>
            <a:off x="6203034" y="1449737"/>
            <a:ext cx="0" cy="304800"/>
          </a:xfrm>
          <a:prstGeom prst="line">
            <a:avLst/>
          </a:prstGeom>
          <a:noFill/>
          <a:ln w="38100" cmpd="dbl">
            <a:solidFill>
              <a:schemeClr val="tx1"/>
            </a:solidFill>
            <a:round/>
            <a:headEnd/>
            <a:tailEnd type="triangle" w="med" len="med"/>
          </a:ln>
        </p:spPr>
        <p:txBody>
          <a:bodyPr/>
          <a:lstStyle/>
          <a:p>
            <a:pPr>
              <a:defRPr/>
            </a:pPr>
            <a:endParaRPr lang="en-US" b="1">
              <a:latin typeface="+mj-lt"/>
            </a:endParaRPr>
          </a:p>
        </p:txBody>
      </p:sp>
    </p:spTree>
    <p:extLst>
      <p:ext uri="{BB962C8B-B14F-4D97-AF65-F5344CB8AC3E}">
        <p14:creationId xmlns:p14="http://schemas.microsoft.com/office/powerpoint/2010/main" val="16640866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500" fill="hold"/>
                                        <p:tgtEl>
                                          <p:spTgt spid="47"/>
                                        </p:tgtEl>
                                        <p:attrNameLst>
                                          <p:attrName>ppt_x</p:attrName>
                                        </p:attrNameLst>
                                      </p:cBhvr>
                                      <p:tavLst>
                                        <p:tav tm="0">
                                          <p:val>
                                            <p:strVal val="#ppt_x"/>
                                          </p:val>
                                        </p:tav>
                                        <p:tav tm="100000">
                                          <p:val>
                                            <p:strVal val="#ppt_x"/>
                                          </p:val>
                                        </p:tav>
                                      </p:tavLst>
                                    </p:anim>
                                    <p:anim calcmode="lin" valueType="num">
                                      <p:cBhvr additive="base">
                                        <p:cTn id="94" dur="500" fill="hold"/>
                                        <p:tgtEl>
                                          <p:spTgt spid="4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21" grpId="0" animBg="1"/>
      <p:bldP spid="22"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40" grpId="0" animBg="1"/>
      <p:bldP spid="41" grpId="0" animBg="1"/>
      <p:bldP spid="42" grpId="0" animBg="1"/>
      <p:bldP spid="43" grpId="0" animBg="1"/>
      <p:bldP spid="44" grpId="0" animBg="1"/>
      <p:bldP spid="47" grpId="0" animBg="1"/>
      <p:bldP spid="50" grpId="0" animBg="1"/>
      <p:bldP spid="51" grpId="0" animBg="1"/>
      <p:bldP spid="52" grpId="0" animBg="1"/>
      <p:bldP spid="53" grpId="0" animBg="1"/>
      <p:bldP spid="54" grpId="0" animBg="1"/>
      <p:bldP spid="5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Title 1"/>
          <p:cNvSpPr>
            <a:spLocks noGrp="1"/>
          </p:cNvSpPr>
          <p:nvPr>
            <p:ph type="title"/>
          </p:nvPr>
        </p:nvSpPr>
        <p:spPr>
          <a:xfrm>
            <a:off x="170905" y="360430"/>
            <a:ext cx="10971609" cy="347908"/>
          </a:xfrm>
        </p:spPr>
        <p:txBody>
          <a:bodyPr>
            <a:normAutofit fontScale="90000"/>
          </a:bodyPr>
          <a:lstStyle/>
          <a:p>
            <a:r>
              <a:rPr lang="en-US" sz="2200" dirty="0">
                <a:solidFill>
                  <a:schemeClr val="accent2"/>
                </a:solidFill>
                <a:latin typeface="Helvetica" panose="020B0604020202020204" pitchFamily="34" charset="0"/>
                <a:cs typeface="Helvetica" panose="020B0604020202020204" pitchFamily="34" charset="0"/>
              </a:rPr>
              <a:t>Services Standard - Claims</a:t>
            </a:r>
          </a:p>
        </p:txBody>
      </p:sp>
      <p:graphicFrame>
        <p:nvGraphicFramePr>
          <p:cNvPr id="21" name="Content Placeholder 4"/>
          <p:cNvGraphicFramePr>
            <a:graphicFrameLocks noGrp="1"/>
          </p:cNvGraphicFramePr>
          <p:nvPr>
            <p:ph idx="4294967295"/>
            <p:extLst>
              <p:ext uri="{D42A27DB-BD31-4B8C-83A1-F6EECF244321}">
                <p14:modId xmlns:p14="http://schemas.microsoft.com/office/powerpoint/2010/main" val="519291293"/>
              </p:ext>
            </p:extLst>
          </p:nvPr>
        </p:nvGraphicFramePr>
        <p:xfrm>
          <a:off x="875763" y="1543967"/>
          <a:ext cx="7776864" cy="2304256"/>
        </p:xfrm>
        <a:graphic>
          <a:graphicData uri="http://schemas.openxmlformats.org/drawingml/2006/table">
            <a:tbl>
              <a:tblPr firstRow="1" bandRow="1">
                <a:effectLst>
                  <a:innerShdw blurRad="63500" dist="50800" dir="8100000">
                    <a:prstClr val="black">
                      <a:alpha val="50000"/>
                    </a:prstClr>
                  </a:innerShdw>
                </a:effectLst>
                <a:tableStyleId>{7E9639D4-E3E2-4D34-9284-5A2195B3D0D7}</a:tableStyleId>
              </a:tblPr>
              <a:tblGrid>
                <a:gridCol w="338437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4692">
                <a:tc>
                  <a:txBody>
                    <a:bodyPr/>
                    <a:lstStyle/>
                    <a:p>
                      <a:r>
                        <a:rPr lang="en-US" sz="1800" dirty="0" smtClean="0"/>
                        <a:t>Particulars</a:t>
                      </a:r>
                      <a:endParaRPr lang="en-US" sz="1800" b="1" dirty="0">
                        <a:solidFill>
                          <a:schemeClr val="bg1"/>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tc>
                  <a:txBody>
                    <a:bodyPr/>
                    <a:lstStyle/>
                    <a:p>
                      <a:r>
                        <a:rPr lang="en-US" sz="1800" dirty="0" smtClean="0"/>
                        <a:t>TAT</a:t>
                      </a:r>
                      <a:endParaRPr lang="en-US" sz="1800" b="1" dirty="0">
                        <a:solidFill>
                          <a:schemeClr val="bg1"/>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chemeClr val="accent2"/>
                    </a:solidFill>
                  </a:tcPr>
                </a:tc>
                <a:extLst>
                  <a:ext uri="{0D108BD9-81ED-4DB2-BD59-A6C34878D82A}">
                    <a16:rowId xmlns:a16="http://schemas.microsoft.com/office/drawing/2014/main" val="10000"/>
                  </a:ext>
                </a:extLst>
              </a:tr>
              <a:tr h="374692">
                <a:tc>
                  <a:txBody>
                    <a:bodyPr/>
                    <a:lstStyle/>
                    <a:p>
                      <a:r>
                        <a:rPr lang="en-US" sz="1800" kern="0" dirty="0" smtClean="0">
                          <a:solidFill>
                            <a:schemeClr val="accent6">
                              <a:lumMod val="50000"/>
                            </a:schemeClr>
                          </a:solidFill>
                        </a:rPr>
                        <a:t>Preauthorization</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2</a:t>
                      </a:r>
                      <a:r>
                        <a:rPr lang="en-US" sz="1800" baseline="0" dirty="0" smtClean="0">
                          <a:solidFill>
                            <a:schemeClr val="accent6">
                              <a:lumMod val="50000"/>
                            </a:schemeClr>
                          </a:solidFill>
                        </a:rPr>
                        <a:t> hrs</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374692">
                <a:tc>
                  <a:txBody>
                    <a:bodyPr/>
                    <a:lstStyle/>
                    <a:p>
                      <a:r>
                        <a:rPr lang="en-US" sz="1800" kern="0" dirty="0" smtClean="0">
                          <a:solidFill>
                            <a:schemeClr val="accent6">
                              <a:lumMod val="50000"/>
                            </a:schemeClr>
                          </a:solidFill>
                        </a:rPr>
                        <a:t>Query</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5 days</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374692">
                <a:tc>
                  <a:txBody>
                    <a:bodyPr/>
                    <a:lstStyle/>
                    <a:p>
                      <a:r>
                        <a:rPr lang="en-US" sz="1800" kern="0" dirty="0" smtClean="0">
                          <a:solidFill>
                            <a:schemeClr val="accent6">
                              <a:lumMod val="50000"/>
                            </a:schemeClr>
                          </a:solidFill>
                        </a:rPr>
                        <a:t>Rejection</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5 days</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374692">
                <a:tc>
                  <a:txBody>
                    <a:bodyPr/>
                    <a:lstStyle/>
                    <a:p>
                      <a:r>
                        <a:rPr lang="en-US" sz="1800" kern="0" dirty="0" smtClean="0">
                          <a:solidFill>
                            <a:schemeClr val="accent6">
                              <a:lumMod val="50000"/>
                            </a:schemeClr>
                          </a:solidFill>
                        </a:rPr>
                        <a:t>Claim Reimbursement</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21 days</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430796">
                <a:tc>
                  <a:txBody>
                    <a:bodyPr/>
                    <a:lstStyle/>
                    <a:p>
                      <a:r>
                        <a:rPr lang="en-US" sz="1800" kern="0" dirty="0" smtClean="0">
                          <a:solidFill>
                            <a:schemeClr val="accent6">
                              <a:lumMod val="50000"/>
                            </a:schemeClr>
                          </a:solidFill>
                        </a:rPr>
                        <a:t>Closure</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800" dirty="0" smtClean="0">
                          <a:solidFill>
                            <a:schemeClr val="accent6">
                              <a:lumMod val="50000"/>
                            </a:schemeClr>
                          </a:solidFill>
                        </a:rPr>
                        <a:t>After 2 reminders at the interval of 15 days</a:t>
                      </a:r>
                      <a:endParaRPr lang="en-US" sz="1800" dirty="0">
                        <a:solidFill>
                          <a:schemeClr val="accent6">
                            <a:lumMod val="50000"/>
                          </a:schemeClr>
                        </a:solidFill>
                        <a:latin typeface="+mj-lt"/>
                      </a:endParaRPr>
                    </a:p>
                  </a:txBody>
                  <a:tcPr marT="45713" marB="4571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278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 fill="hold"/>
                                        <p:tgtEl>
                                          <p:spTgt spid="72709"/>
                                        </p:tgtEl>
                                        <p:attrNameLst>
                                          <p:attrName>ppt_x</p:attrName>
                                        </p:attrNameLst>
                                      </p:cBhvr>
                                      <p:tavLst>
                                        <p:tav tm="0">
                                          <p:val>
                                            <p:strVal val="#ppt_x"/>
                                          </p:val>
                                        </p:tav>
                                        <p:tav tm="100000">
                                          <p:val>
                                            <p:strVal val="#ppt_x"/>
                                          </p:val>
                                        </p:tav>
                                      </p:tavLst>
                                    </p:anim>
                                    <p:anim calcmode="lin" valueType="num">
                                      <p:cBhvr additive="base">
                                        <p:cTn id="8"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5.jpg"/>
          <p:cNvPicPr>
            <a:picLocks noChangeAspect="1"/>
          </p:cNvPicPr>
          <p:nvPr/>
        </p:nvPicPr>
        <p:blipFill>
          <a:blip r:embed="rId2"/>
          <a:stretch>
            <a:fillRect/>
          </a:stretch>
        </p:blipFill>
        <p:spPr>
          <a:xfrm>
            <a:off x="0" y="0"/>
            <a:ext cx="12192000" cy="6858000"/>
          </a:xfrm>
          <a:prstGeom prst="rect">
            <a:avLst/>
          </a:prstGeom>
        </p:spPr>
      </p:pic>
      <p:sp>
        <p:nvSpPr>
          <p:cNvPr id="6" name="Title Placeholder 1"/>
          <p:cNvSpPr txBox="1">
            <a:spLocks/>
          </p:cNvSpPr>
          <p:nvPr/>
        </p:nvSpPr>
        <p:spPr bwMode="auto">
          <a:xfrm>
            <a:off x="9648395" y="6572251"/>
            <a:ext cx="1781643" cy="314325"/>
          </a:xfrm>
          <a:prstGeom prst="rect">
            <a:avLst/>
          </a:prstGeom>
          <a:noFill/>
          <a:ln w="9525">
            <a:noFill/>
            <a:miter lim="800000"/>
            <a:headEnd/>
            <a:tailEnd/>
          </a:ln>
        </p:spPr>
        <p:txBody>
          <a:bodyPr lIns="0" rIns="0" anchor="ctr"/>
          <a:lstStyle/>
          <a:p>
            <a:pPr algn="r" eaLnBrk="0" hangingPunct="0">
              <a:lnSpc>
                <a:spcPct val="100000"/>
              </a:lnSpc>
              <a:spcBef>
                <a:spcPct val="0"/>
              </a:spcBef>
              <a:defRPr/>
            </a:pPr>
            <a:r>
              <a:rPr lang="en-US" sz="1100" b="1" kern="0" dirty="0">
                <a:solidFill>
                  <a:schemeClr val="bg1"/>
                </a:solidFill>
                <a:latin typeface="Arial" pitchFamily="34" charset="0"/>
                <a:ea typeface="+mj-ea"/>
                <a:cs typeface="Arial" pitchFamily="34" charset="0"/>
              </a:rPr>
              <a:t>hdfcergohealth.com</a:t>
            </a:r>
          </a:p>
        </p:txBody>
      </p:sp>
      <p:sp>
        <p:nvSpPr>
          <p:cNvPr id="7" name="Title Placeholder 1"/>
          <p:cNvSpPr txBox="1">
            <a:spLocks/>
          </p:cNvSpPr>
          <p:nvPr/>
        </p:nvSpPr>
        <p:spPr bwMode="auto">
          <a:xfrm>
            <a:off x="76201" y="6600826"/>
            <a:ext cx="2004484" cy="314325"/>
          </a:xfrm>
          <a:prstGeom prst="rect">
            <a:avLst/>
          </a:prstGeom>
          <a:noFill/>
          <a:ln w="9525">
            <a:noFill/>
            <a:miter lim="800000"/>
            <a:headEnd/>
            <a:tailEnd/>
          </a:ln>
        </p:spPr>
        <p:txBody>
          <a:bodyPr lIns="0" rIns="0" anchor="ctr"/>
          <a:lstStyle/>
          <a:p>
            <a:pPr algn="l" eaLnBrk="0" hangingPunct="0">
              <a:lnSpc>
                <a:spcPct val="100000"/>
              </a:lnSpc>
              <a:spcBef>
                <a:spcPct val="0"/>
              </a:spcBef>
              <a:defRPr/>
            </a:pPr>
            <a:r>
              <a:rPr lang="en-US" sz="800" b="1" kern="0" dirty="0">
                <a:solidFill>
                  <a:schemeClr val="bg1"/>
                </a:solidFill>
                <a:ea typeface="+mj-ea"/>
                <a:cs typeface="+mj-cs"/>
              </a:rPr>
              <a:t>Company Confidential</a:t>
            </a:r>
          </a:p>
        </p:txBody>
      </p:sp>
      <p:sp>
        <p:nvSpPr>
          <p:cNvPr id="8" name="Title 6"/>
          <p:cNvSpPr>
            <a:spLocks noGrp="1"/>
          </p:cNvSpPr>
          <p:nvPr>
            <p:ph type="ctrTitle"/>
          </p:nvPr>
        </p:nvSpPr>
        <p:spPr>
          <a:xfrm>
            <a:off x="3775075" y="2971800"/>
            <a:ext cx="8416925" cy="685800"/>
          </a:xfrm>
          <a:solidFill>
            <a:srgbClr val="FF0000"/>
          </a:solidFill>
        </p:spPr>
        <p:txBody>
          <a:bodyPr>
            <a:noAutofit/>
          </a:bodyPr>
          <a:lstStyle/>
          <a:p>
            <a:r>
              <a:rPr lang="en-IN" sz="4000" dirty="0">
                <a:solidFill>
                  <a:schemeClr val="bg1"/>
                </a:solidFill>
              </a:rPr>
              <a:t>Thank You !</a:t>
            </a:r>
          </a:p>
        </p:txBody>
      </p:sp>
    </p:spTree>
    <p:extLst>
      <p:ext uri="{BB962C8B-B14F-4D97-AF65-F5344CB8AC3E}">
        <p14:creationId xmlns:p14="http://schemas.microsoft.com/office/powerpoint/2010/main" val="27404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5.jpg"/>
          <p:cNvPicPr>
            <a:picLocks noChangeAspect="1"/>
          </p:cNvPicPr>
          <p:nvPr/>
        </p:nvPicPr>
        <p:blipFill>
          <a:blip r:embed="rId2"/>
          <a:stretch>
            <a:fillRect/>
          </a:stretch>
        </p:blipFill>
        <p:spPr>
          <a:xfrm>
            <a:off x="0" y="0"/>
            <a:ext cx="12192000" cy="6858000"/>
          </a:xfrm>
          <a:prstGeom prst="rect">
            <a:avLst/>
          </a:prstGeom>
        </p:spPr>
      </p:pic>
      <p:sp>
        <p:nvSpPr>
          <p:cNvPr id="6" name="Title Placeholder 1"/>
          <p:cNvSpPr txBox="1">
            <a:spLocks/>
          </p:cNvSpPr>
          <p:nvPr/>
        </p:nvSpPr>
        <p:spPr bwMode="auto">
          <a:xfrm>
            <a:off x="9648395" y="6572251"/>
            <a:ext cx="1781643" cy="314325"/>
          </a:xfrm>
          <a:prstGeom prst="rect">
            <a:avLst/>
          </a:prstGeom>
          <a:noFill/>
          <a:ln w="9525">
            <a:noFill/>
            <a:miter lim="800000"/>
            <a:headEnd/>
            <a:tailEnd/>
          </a:ln>
        </p:spPr>
        <p:txBody>
          <a:bodyPr lIns="0" rIns="0" anchor="ctr"/>
          <a:lstStyle/>
          <a:p>
            <a:pPr algn="r" eaLnBrk="0" hangingPunct="0">
              <a:lnSpc>
                <a:spcPct val="100000"/>
              </a:lnSpc>
              <a:spcBef>
                <a:spcPct val="0"/>
              </a:spcBef>
              <a:defRPr/>
            </a:pPr>
            <a:r>
              <a:rPr lang="en-US" sz="1100" b="1" kern="0" dirty="0">
                <a:solidFill>
                  <a:schemeClr val="bg1"/>
                </a:solidFill>
                <a:latin typeface="Arial" pitchFamily="34" charset="0"/>
                <a:ea typeface="+mj-ea"/>
                <a:cs typeface="Arial" pitchFamily="34" charset="0"/>
              </a:rPr>
              <a:t>hdfcergohealth.com</a:t>
            </a:r>
          </a:p>
        </p:txBody>
      </p:sp>
      <p:sp>
        <p:nvSpPr>
          <p:cNvPr id="7" name="Title Placeholder 1"/>
          <p:cNvSpPr txBox="1">
            <a:spLocks/>
          </p:cNvSpPr>
          <p:nvPr/>
        </p:nvSpPr>
        <p:spPr bwMode="auto">
          <a:xfrm>
            <a:off x="76201" y="6600826"/>
            <a:ext cx="2004484" cy="314325"/>
          </a:xfrm>
          <a:prstGeom prst="rect">
            <a:avLst/>
          </a:prstGeom>
          <a:noFill/>
          <a:ln w="9525">
            <a:noFill/>
            <a:miter lim="800000"/>
            <a:headEnd/>
            <a:tailEnd/>
          </a:ln>
        </p:spPr>
        <p:txBody>
          <a:bodyPr lIns="0" rIns="0" anchor="ctr"/>
          <a:lstStyle/>
          <a:p>
            <a:pPr algn="l" eaLnBrk="0" hangingPunct="0">
              <a:lnSpc>
                <a:spcPct val="100000"/>
              </a:lnSpc>
              <a:spcBef>
                <a:spcPct val="0"/>
              </a:spcBef>
              <a:defRPr/>
            </a:pPr>
            <a:r>
              <a:rPr lang="en-US" sz="800" b="1" kern="0" dirty="0">
                <a:solidFill>
                  <a:schemeClr val="bg1"/>
                </a:solidFill>
                <a:ea typeface="+mj-ea"/>
                <a:cs typeface="+mj-cs"/>
              </a:rPr>
              <a:t>Company Confidential</a:t>
            </a:r>
          </a:p>
        </p:txBody>
      </p:sp>
      <p:sp>
        <p:nvSpPr>
          <p:cNvPr id="8" name="Title 6"/>
          <p:cNvSpPr>
            <a:spLocks noGrp="1"/>
          </p:cNvSpPr>
          <p:nvPr>
            <p:ph type="ctrTitle"/>
          </p:nvPr>
        </p:nvSpPr>
        <p:spPr>
          <a:xfrm>
            <a:off x="3775075" y="2971800"/>
            <a:ext cx="8416925" cy="685800"/>
          </a:xfrm>
          <a:solidFill>
            <a:srgbClr val="FF3300"/>
          </a:solidFill>
        </p:spPr>
        <p:txBody>
          <a:bodyPr>
            <a:normAutofit fontScale="90000"/>
          </a:bodyPr>
          <a:lstStyle/>
          <a:p>
            <a:pPr algn="ctr"/>
            <a:r>
              <a:rPr lang="en-IN" sz="4900" dirty="0" smtClean="0">
                <a:solidFill>
                  <a:schemeClr val="bg1"/>
                </a:solidFill>
              </a:rPr>
              <a:t>Product</a:t>
            </a:r>
            <a:r>
              <a:rPr lang="en-IN" dirty="0" smtClean="0">
                <a:solidFill>
                  <a:schemeClr val="bg1"/>
                </a:solidFill>
              </a:rPr>
              <a:t> Proposition</a:t>
            </a:r>
            <a:endParaRPr lang="en-IN" dirty="0">
              <a:solidFill>
                <a:schemeClr val="bg1"/>
              </a:solidFill>
            </a:endParaRPr>
          </a:p>
        </p:txBody>
      </p:sp>
    </p:spTree>
    <p:extLst>
      <p:ext uri="{BB962C8B-B14F-4D97-AF65-F5344CB8AC3E}">
        <p14:creationId xmlns:p14="http://schemas.microsoft.com/office/powerpoint/2010/main" val="27344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78" y="114184"/>
            <a:ext cx="10971609" cy="639487"/>
          </a:xfrm>
        </p:spPr>
        <p:txBody>
          <a:bodyPr>
            <a:normAutofit/>
          </a:bodyPr>
          <a:lstStyle/>
          <a:p>
            <a:r>
              <a:rPr lang="en-US" dirty="0"/>
              <a:t>Product Proposition - ENERGY</a:t>
            </a:r>
          </a:p>
        </p:txBody>
      </p:sp>
      <p:sp>
        <p:nvSpPr>
          <p:cNvPr id="4" name="Slide Number Placeholder 3"/>
          <p:cNvSpPr>
            <a:spLocks noGrp="1"/>
          </p:cNvSpPr>
          <p:nvPr>
            <p:ph type="sldNum" sz="quarter" idx="4294967295"/>
          </p:nvPr>
        </p:nvSpPr>
        <p:spPr>
          <a:xfrm>
            <a:off x="9448800" y="6094413"/>
            <a:ext cx="2743200" cy="365125"/>
          </a:xfrm>
        </p:spPr>
        <p:txBody>
          <a:bodyPr/>
          <a:lstStyle/>
          <a:p>
            <a:pPr>
              <a:defRPr/>
            </a:pPr>
            <a:fld id="{199F4335-050F-4850-BEAD-4E2B8AA63FF9}" type="slidenum">
              <a:rPr lang="en-US" smtClean="0"/>
              <a:pPr>
                <a:defRPr/>
              </a:pPr>
              <a:t>8</a:t>
            </a:fld>
            <a:endParaRPr lang="en-US" dirty="0"/>
          </a:p>
        </p:txBody>
      </p:sp>
      <p:sp>
        <p:nvSpPr>
          <p:cNvPr id="1033" name="Rectangle 9"/>
          <p:cNvSpPr>
            <a:spLocks noChangeArrowheads="1"/>
          </p:cNvSpPr>
          <p:nvPr/>
        </p:nvSpPr>
        <p:spPr bwMode="auto">
          <a:xfrm>
            <a:off x="2510247" y="4607718"/>
            <a:ext cx="6314901" cy="210170"/>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34" name="Rectangle 10"/>
          <p:cNvSpPr>
            <a:spLocks noChangeArrowheads="1"/>
          </p:cNvSpPr>
          <p:nvPr/>
        </p:nvSpPr>
        <p:spPr bwMode="auto">
          <a:xfrm>
            <a:off x="2240372" y="5307544"/>
            <a:ext cx="6857811" cy="236278"/>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8" name="Rectangle 27"/>
          <p:cNvSpPr/>
          <p:nvPr/>
        </p:nvSpPr>
        <p:spPr>
          <a:xfrm>
            <a:off x="2545171" y="4879834"/>
            <a:ext cx="6248228" cy="375956"/>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lumMod val="75000"/>
                    <a:lumOff val="25000"/>
                  </a:schemeClr>
                </a:solidFill>
                <a:latin typeface="+mj-lt"/>
              </a:rPr>
              <a:t>Health Management</a:t>
            </a:r>
          </a:p>
        </p:txBody>
      </p:sp>
    </p:spTree>
    <p:extLst>
      <p:ext uri="{BB962C8B-B14F-4D97-AF65-F5344CB8AC3E}">
        <p14:creationId xmlns:p14="http://schemas.microsoft.com/office/powerpoint/2010/main" val="1148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wipe(down)">
                                      <p:cBhvr>
                                        <p:cTn id="13" dur="580">
                                          <p:stCondLst>
                                            <p:cond delay="0"/>
                                          </p:stCondLst>
                                        </p:cTn>
                                        <p:tgtEl>
                                          <p:spTgt spid="1033"/>
                                        </p:tgtEl>
                                      </p:cBhvr>
                                    </p:animEffect>
                                    <p:anim calcmode="lin" valueType="num">
                                      <p:cBhvr>
                                        <p:cTn id="14"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9" dur="26">
                                          <p:stCondLst>
                                            <p:cond delay="650"/>
                                          </p:stCondLst>
                                        </p:cTn>
                                        <p:tgtEl>
                                          <p:spTgt spid="1033"/>
                                        </p:tgtEl>
                                      </p:cBhvr>
                                      <p:to x="100000" y="60000"/>
                                    </p:animScale>
                                    <p:animScale>
                                      <p:cBhvr>
                                        <p:cTn id="20" dur="166" decel="50000">
                                          <p:stCondLst>
                                            <p:cond delay="676"/>
                                          </p:stCondLst>
                                        </p:cTn>
                                        <p:tgtEl>
                                          <p:spTgt spid="1033"/>
                                        </p:tgtEl>
                                      </p:cBhvr>
                                      <p:to x="100000" y="100000"/>
                                    </p:animScale>
                                    <p:animScale>
                                      <p:cBhvr>
                                        <p:cTn id="21" dur="26">
                                          <p:stCondLst>
                                            <p:cond delay="1312"/>
                                          </p:stCondLst>
                                        </p:cTn>
                                        <p:tgtEl>
                                          <p:spTgt spid="1033"/>
                                        </p:tgtEl>
                                      </p:cBhvr>
                                      <p:to x="100000" y="80000"/>
                                    </p:animScale>
                                    <p:animScale>
                                      <p:cBhvr>
                                        <p:cTn id="22" dur="166" decel="50000">
                                          <p:stCondLst>
                                            <p:cond delay="1338"/>
                                          </p:stCondLst>
                                        </p:cTn>
                                        <p:tgtEl>
                                          <p:spTgt spid="1033"/>
                                        </p:tgtEl>
                                      </p:cBhvr>
                                      <p:to x="100000" y="100000"/>
                                    </p:animScale>
                                    <p:animScale>
                                      <p:cBhvr>
                                        <p:cTn id="23" dur="26">
                                          <p:stCondLst>
                                            <p:cond delay="1642"/>
                                          </p:stCondLst>
                                        </p:cTn>
                                        <p:tgtEl>
                                          <p:spTgt spid="1033"/>
                                        </p:tgtEl>
                                      </p:cBhvr>
                                      <p:to x="100000" y="90000"/>
                                    </p:animScale>
                                    <p:animScale>
                                      <p:cBhvr>
                                        <p:cTn id="24" dur="166" decel="50000">
                                          <p:stCondLst>
                                            <p:cond delay="1668"/>
                                          </p:stCondLst>
                                        </p:cTn>
                                        <p:tgtEl>
                                          <p:spTgt spid="1033"/>
                                        </p:tgtEl>
                                      </p:cBhvr>
                                      <p:to x="100000" y="100000"/>
                                    </p:animScale>
                                    <p:animScale>
                                      <p:cBhvr>
                                        <p:cTn id="25" dur="26">
                                          <p:stCondLst>
                                            <p:cond delay="1808"/>
                                          </p:stCondLst>
                                        </p:cTn>
                                        <p:tgtEl>
                                          <p:spTgt spid="1033"/>
                                        </p:tgtEl>
                                      </p:cBhvr>
                                      <p:to x="100000" y="95000"/>
                                    </p:animScale>
                                    <p:animScale>
                                      <p:cBhvr>
                                        <p:cTn id="26" dur="166" decel="50000">
                                          <p:stCondLst>
                                            <p:cond delay="1834"/>
                                          </p:stCondLst>
                                        </p:cTn>
                                        <p:tgtEl>
                                          <p:spTgt spid="10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80">
                                          <p:stCondLst>
                                            <p:cond delay="0"/>
                                          </p:stCondLst>
                                        </p:cTn>
                                        <p:tgtEl>
                                          <p:spTgt spid="28"/>
                                        </p:tgtEl>
                                      </p:cBhvr>
                                    </p:animEffect>
                                    <p:anim calcmode="lin" valueType="num">
                                      <p:cBhvr>
                                        <p:cTn id="3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5" dur="26">
                                          <p:stCondLst>
                                            <p:cond delay="650"/>
                                          </p:stCondLst>
                                        </p:cTn>
                                        <p:tgtEl>
                                          <p:spTgt spid="28"/>
                                        </p:tgtEl>
                                      </p:cBhvr>
                                      <p:to x="100000" y="60000"/>
                                    </p:animScale>
                                    <p:animScale>
                                      <p:cBhvr>
                                        <p:cTn id="36" dur="166" decel="50000">
                                          <p:stCondLst>
                                            <p:cond delay="676"/>
                                          </p:stCondLst>
                                        </p:cTn>
                                        <p:tgtEl>
                                          <p:spTgt spid="28"/>
                                        </p:tgtEl>
                                      </p:cBhvr>
                                      <p:to x="100000" y="100000"/>
                                    </p:animScale>
                                    <p:animScale>
                                      <p:cBhvr>
                                        <p:cTn id="37" dur="26">
                                          <p:stCondLst>
                                            <p:cond delay="1312"/>
                                          </p:stCondLst>
                                        </p:cTn>
                                        <p:tgtEl>
                                          <p:spTgt spid="28"/>
                                        </p:tgtEl>
                                      </p:cBhvr>
                                      <p:to x="100000" y="80000"/>
                                    </p:animScale>
                                    <p:animScale>
                                      <p:cBhvr>
                                        <p:cTn id="38" dur="166" decel="50000">
                                          <p:stCondLst>
                                            <p:cond delay="1338"/>
                                          </p:stCondLst>
                                        </p:cTn>
                                        <p:tgtEl>
                                          <p:spTgt spid="28"/>
                                        </p:tgtEl>
                                      </p:cBhvr>
                                      <p:to x="100000" y="100000"/>
                                    </p:animScale>
                                    <p:animScale>
                                      <p:cBhvr>
                                        <p:cTn id="39" dur="26">
                                          <p:stCondLst>
                                            <p:cond delay="1642"/>
                                          </p:stCondLst>
                                        </p:cTn>
                                        <p:tgtEl>
                                          <p:spTgt spid="28"/>
                                        </p:tgtEl>
                                      </p:cBhvr>
                                      <p:to x="100000" y="90000"/>
                                    </p:animScale>
                                    <p:animScale>
                                      <p:cBhvr>
                                        <p:cTn id="40" dur="166" decel="50000">
                                          <p:stCondLst>
                                            <p:cond delay="1668"/>
                                          </p:stCondLst>
                                        </p:cTn>
                                        <p:tgtEl>
                                          <p:spTgt spid="28"/>
                                        </p:tgtEl>
                                      </p:cBhvr>
                                      <p:to x="100000" y="100000"/>
                                    </p:animScale>
                                    <p:animScale>
                                      <p:cBhvr>
                                        <p:cTn id="41" dur="26">
                                          <p:stCondLst>
                                            <p:cond delay="1808"/>
                                          </p:stCondLst>
                                        </p:cTn>
                                        <p:tgtEl>
                                          <p:spTgt spid="28"/>
                                        </p:tgtEl>
                                      </p:cBhvr>
                                      <p:to x="100000" y="95000"/>
                                    </p:animScale>
                                    <p:animScale>
                                      <p:cBhvr>
                                        <p:cTn id="42" dur="166" decel="50000">
                                          <p:stCondLst>
                                            <p:cond delay="1834"/>
                                          </p:stCondLst>
                                        </p:cTn>
                                        <p:tgtEl>
                                          <p:spTgt spid="28"/>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down)">
                                      <p:cBhvr>
                                        <p:cTn id="45" dur="580">
                                          <p:stCondLst>
                                            <p:cond delay="0"/>
                                          </p:stCondLst>
                                        </p:cTn>
                                        <p:tgtEl>
                                          <p:spTgt spid="1034"/>
                                        </p:tgtEl>
                                      </p:cBhvr>
                                    </p:animEffect>
                                    <p:anim calcmode="lin" valueType="num">
                                      <p:cBhvr>
                                        <p:cTn id="46"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1" dur="26">
                                          <p:stCondLst>
                                            <p:cond delay="650"/>
                                          </p:stCondLst>
                                        </p:cTn>
                                        <p:tgtEl>
                                          <p:spTgt spid="1034"/>
                                        </p:tgtEl>
                                      </p:cBhvr>
                                      <p:to x="100000" y="60000"/>
                                    </p:animScale>
                                    <p:animScale>
                                      <p:cBhvr>
                                        <p:cTn id="52" dur="166" decel="50000">
                                          <p:stCondLst>
                                            <p:cond delay="676"/>
                                          </p:stCondLst>
                                        </p:cTn>
                                        <p:tgtEl>
                                          <p:spTgt spid="1034"/>
                                        </p:tgtEl>
                                      </p:cBhvr>
                                      <p:to x="100000" y="100000"/>
                                    </p:animScale>
                                    <p:animScale>
                                      <p:cBhvr>
                                        <p:cTn id="53" dur="26">
                                          <p:stCondLst>
                                            <p:cond delay="1312"/>
                                          </p:stCondLst>
                                        </p:cTn>
                                        <p:tgtEl>
                                          <p:spTgt spid="1034"/>
                                        </p:tgtEl>
                                      </p:cBhvr>
                                      <p:to x="100000" y="80000"/>
                                    </p:animScale>
                                    <p:animScale>
                                      <p:cBhvr>
                                        <p:cTn id="54" dur="166" decel="50000">
                                          <p:stCondLst>
                                            <p:cond delay="1338"/>
                                          </p:stCondLst>
                                        </p:cTn>
                                        <p:tgtEl>
                                          <p:spTgt spid="1034"/>
                                        </p:tgtEl>
                                      </p:cBhvr>
                                      <p:to x="100000" y="100000"/>
                                    </p:animScale>
                                    <p:animScale>
                                      <p:cBhvr>
                                        <p:cTn id="55" dur="26">
                                          <p:stCondLst>
                                            <p:cond delay="1642"/>
                                          </p:stCondLst>
                                        </p:cTn>
                                        <p:tgtEl>
                                          <p:spTgt spid="1034"/>
                                        </p:tgtEl>
                                      </p:cBhvr>
                                      <p:to x="100000" y="90000"/>
                                    </p:animScale>
                                    <p:animScale>
                                      <p:cBhvr>
                                        <p:cTn id="56" dur="166" decel="50000">
                                          <p:stCondLst>
                                            <p:cond delay="1668"/>
                                          </p:stCondLst>
                                        </p:cTn>
                                        <p:tgtEl>
                                          <p:spTgt spid="1034"/>
                                        </p:tgtEl>
                                      </p:cBhvr>
                                      <p:to x="100000" y="100000"/>
                                    </p:animScale>
                                    <p:animScale>
                                      <p:cBhvr>
                                        <p:cTn id="57" dur="26">
                                          <p:stCondLst>
                                            <p:cond delay="1808"/>
                                          </p:stCondLst>
                                        </p:cTn>
                                        <p:tgtEl>
                                          <p:spTgt spid="1034"/>
                                        </p:tgtEl>
                                      </p:cBhvr>
                                      <p:to x="100000" y="95000"/>
                                    </p:animScale>
                                    <p:animScale>
                                      <p:cBhvr>
                                        <p:cTn id="58"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33" grpId="0" animBg="1"/>
      <p:bldP spid="1034"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7"/>
          <p:cNvSpPr>
            <a:spLocks/>
          </p:cNvSpPr>
          <p:nvPr/>
        </p:nvSpPr>
        <p:spPr bwMode="auto">
          <a:xfrm>
            <a:off x="2629283" y="935310"/>
            <a:ext cx="6019800" cy="720080"/>
          </a:xfrm>
          <a:custGeom>
            <a:avLst/>
            <a:gdLst/>
            <a:ahLst/>
            <a:cxnLst>
              <a:cxn ang="0">
                <a:pos x="1758" y="218"/>
              </a:cxn>
              <a:cxn ang="0">
                <a:pos x="1758" y="217"/>
              </a:cxn>
              <a:cxn ang="0">
                <a:pos x="821" y="0"/>
              </a:cxn>
              <a:cxn ang="0">
                <a:pos x="0" y="218"/>
              </a:cxn>
              <a:cxn ang="0">
                <a:pos x="1758" y="218"/>
              </a:cxn>
            </a:cxnLst>
            <a:rect l="0" t="0" r="r" b="b"/>
            <a:pathLst>
              <a:path w="1758" h="218">
                <a:moveTo>
                  <a:pt x="1758" y="218"/>
                </a:moveTo>
                <a:lnTo>
                  <a:pt x="1758" y="217"/>
                </a:lnTo>
                <a:lnTo>
                  <a:pt x="821" y="0"/>
                </a:lnTo>
                <a:lnTo>
                  <a:pt x="0" y="218"/>
                </a:lnTo>
                <a:lnTo>
                  <a:pt x="1758" y="218"/>
                </a:lnTo>
                <a:close/>
              </a:path>
            </a:pathLst>
          </a:custGeom>
          <a:solidFill>
            <a:schemeClr val="accent5">
              <a:lumMod val="60000"/>
              <a:lumOff val="4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chemeClr val="accent4">
                  <a:lumMod val="75000"/>
                </a:schemeClr>
              </a:solidFill>
              <a:latin typeface="+mj-lt"/>
            </a:endParaRPr>
          </a:p>
        </p:txBody>
      </p:sp>
      <p:sp>
        <p:nvSpPr>
          <p:cNvPr id="2" name="Title 1"/>
          <p:cNvSpPr>
            <a:spLocks noGrp="1"/>
          </p:cNvSpPr>
          <p:nvPr>
            <p:ph type="title"/>
          </p:nvPr>
        </p:nvSpPr>
        <p:spPr>
          <a:xfrm>
            <a:off x="153378" y="114184"/>
            <a:ext cx="10971609" cy="639487"/>
          </a:xfrm>
        </p:spPr>
        <p:txBody>
          <a:bodyPr>
            <a:normAutofit/>
          </a:bodyPr>
          <a:lstStyle/>
          <a:p>
            <a:r>
              <a:rPr lang="en-US" dirty="0" smtClean="0"/>
              <a:t>ENERGY – THE COMPLETE SOLUTION</a:t>
            </a:r>
            <a:endParaRPr lang="en-US" dirty="0"/>
          </a:p>
        </p:txBody>
      </p:sp>
      <p:sp>
        <p:nvSpPr>
          <p:cNvPr id="1030" name="Freeform 6"/>
          <p:cNvSpPr>
            <a:spLocks/>
          </p:cNvSpPr>
          <p:nvPr/>
        </p:nvSpPr>
        <p:spPr bwMode="auto">
          <a:xfrm>
            <a:off x="2312379" y="908720"/>
            <a:ext cx="6690296" cy="1034702"/>
          </a:xfrm>
          <a:custGeom>
            <a:avLst/>
            <a:gdLst/>
            <a:ahLst/>
            <a:cxnLst>
              <a:cxn ang="0">
                <a:pos x="1817" y="148"/>
              </a:cxn>
              <a:cxn ang="0">
                <a:pos x="3674" y="578"/>
              </a:cxn>
              <a:cxn ang="0">
                <a:pos x="3674" y="688"/>
              </a:cxn>
              <a:cxn ang="0">
                <a:pos x="143" y="688"/>
              </a:cxn>
              <a:cxn ang="0">
                <a:pos x="143" y="591"/>
              </a:cxn>
              <a:cxn ang="0">
                <a:pos x="1817" y="148"/>
              </a:cxn>
              <a:cxn ang="0">
                <a:pos x="1815" y="0"/>
              </a:cxn>
              <a:cxn ang="0">
                <a:pos x="0" y="481"/>
              </a:cxn>
              <a:cxn ang="0">
                <a:pos x="0" y="831"/>
              </a:cxn>
              <a:cxn ang="0">
                <a:pos x="3817" y="831"/>
              </a:cxn>
              <a:cxn ang="0">
                <a:pos x="3817" y="463"/>
              </a:cxn>
              <a:cxn ang="0">
                <a:pos x="1815" y="0"/>
              </a:cxn>
              <a:cxn ang="0">
                <a:pos x="1817" y="148"/>
              </a:cxn>
            </a:cxnLst>
            <a:rect l="0" t="0" r="r" b="b"/>
            <a:pathLst>
              <a:path w="3817" h="831">
                <a:moveTo>
                  <a:pt x="1817" y="148"/>
                </a:moveTo>
                <a:lnTo>
                  <a:pt x="3674" y="578"/>
                </a:lnTo>
                <a:lnTo>
                  <a:pt x="3674" y="688"/>
                </a:lnTo>
                <a:lnTo>
                  <a:pt x="143" y="688"/>
                </a:lnTo>
                <a:lnTo>
                  <a:pt x="143" y="591"/>
                </a:lnTo>
                <a:lnTo>
                  <a:pt x="1817" y="148"/>
                </a:lnTo>
                <a:lnTo>
                  <a:pt x="1815" y="0"/>
                </a:lnTo>
                <a:lnTo>
                  <a:pt x="0" y="481"/>
                </a:lnTo>
                <a:lnTo>
                  <a:pt x="0" y="831"/>
                </a:lnTo>
                <a:lnTo>
                  <a:pt x="3817" y="831"/>
                </a:lnTo>
                <a:lnTo>
                  <a:pt x="3817" y="463"/>
                </a:lnTo>
                <a:lnTo>
                  <a:pt x="1815" y="0"/>
                </a:lnTo>
                <a:lnTo>
                  <a:pt x="1817" y="14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33" name="Rectangle 9"/>
          <p:cNvSpPr>
            <a:spLocks noChangeArrowheads="1"/>
          </p:cNvSpPr>
          <p:nvPr/>
        </p:nvSpPr>
        <p:spPr bwMode="auto">
          <a:xfrm>
            <a:off x="2510247" y="4607718"/>
            <a:ext cx="6314901" cy="210170"/>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34" name="Rectangle 10"/>
          <p:cNvSpPr>
            <a:spLocks noChangeArrowheads="1"/>
          </p:cNvSpPr>
          <p:nvPr/>
        </p:nvSpPr>
        <p:spPr bwMode="auto">
          <a:xfrm>
            <a:off x="2240372" y="5307544"/>
            <a:ext cx="6857811" cy="236278"/>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3" name="Group 18"/>
          <p:cNvGrpSpPr/>
          <p:nvPr/>
        </p:nvGrpSpPr>
        <p:grpSpPr>
          <a:xfrm>
            <a:off x="2744427" y="1871414"/>
            <a:ext cx="794792" cy="2769790"/>
            <a:chOff x="1905000" y="2209800"/>
            <a:chExt cx="762000" cy="2743200"/>
          </a:xfrm>
          <a:solidFill>
            <a:schemeClr val="accent4">
              <a:lumMod val="75000"/>
            </a:schemeClr>
          </a:solidFill>
        </p:grpSpPr>
        <p:sp>
          <p:nvSpPr>
            <p:cNvPr id="13" name="Rectangle 12"/>
            <p:cNvSpPr/>
            <p:nvPr/>
          </p:nvSpPr>
          <p:spPr>
            <a:xfrm rot="16200000">
              <a:off x="914400" y="3352800"/>
              <a:ext cx="2743200" cy="457200"/>
            </a:xfrm>
            <a:prstGeom prst="rect">
              <a:avLst/>
            </a:prstGeom>
            <a:solidFill>
              <a:srgbClr val="DACEB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lumMod val="75000"/>
                      <a:lumOff val="25000"/>
                    </a:schemeClr>
                  </a:solidFill>
                  <a:latin typeface="+mj-lt"/>
                </a:rPr>
                <a:t>Indemnity Coverage</a:t>
              </a:r>
            </a:p>
          </p:txBody>
        </p:sp>
        <p:sp>
          <p:nvSpPr>
            <p:cNvPr id="16" name="Freeform 17"/>
            <p:cNvSpPr>
              <a:spLocks/>
            </p:cNvSpPr>
            <p:nvPr/>
          </p:nvSpPr>
          <p:spPr bwMode="auto">
            <a:xfrm>
              <a:off x="1905000" y="2209800"/>
              <a:ext cx="152400" cy="2743200"/>
            </a:xfrm>
            <a:custGeom>
              <a:avLst/>
              <a:gdLst/>
              <a:ahLst/>
              <a:cxnLst>
                <a:cxn ang="0">
                  <a:pos x="0" y="0"/>
                </a:cxn>
                <a:cxn ang="0">
                  <a:pos x="0" y="2591"/>
                </a:cxn>
                <a:cxn ang="0">
                  <a:pos x="232" y="2591"/>
                </a:cxn>
                <a:cxn ang="0">
                  <a:pos x="232" y="0"/>
                </a:cxn>
                <a:cxn ang="0">
                  <a:pos x="0" y="0"/>
                </a:cxn>
                <a:cxn ang="0">
                  <a:pos x="0" y="0"/>
                </a:cxn>
              </a:cxnLst>
              <a:rect l="0" t="0" r="r" b="b"/>
              <a:pathLst>
                <a:path w="232" h="2591">
                  <a:moveTo>
                    <a:pt x="0" y="0"/>
                  </a:moveTo>
                  <a:lnTo>
                    <a:pt x="0" y="2591"/>
                  </a:lnTo>
                  <a:lnTo>
                    <a:pt x="232" y="2591"/>
                  </a:lnTo>
                  <a:lnTo>
                    <a:pt x="232"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sp>
          <p:nvSpPr>
            <p:cNvPr id="17" name="Freeform 18"/>
            <p:cNvSpPr>
              <a:spLocks/>
            </p:cNvSpPr>
            <p:nvPr/>
          </p:nvSpPr>
          <p:spPr bwMode="auto">
            <a:xfrm>
              <a:off x="2514600" y="2209800"/>
              <a:ext cx="152400" cy="2743200"/>
            </a:xfrm>
            <a:custGeom>
              <a:avLst/>
              <a:gdLst/>
              <a:ahLst/>
              <a:cxnLst>
                <a:cxn ang="0">
                  <a:pos x="0" y="0"/>
                </a:cxn>
                <a:cxn ang="0">
                  <a:pos x="0" y="2591"/>
                </a:cxn>
                <a:cxn ang="0">
                  <a:pos x="231" y="2591"/>
                </a:cxn>
                <a:cxn ang="0">
                  <a:pos x="231" y="0"/>
                </a:cxn>
                <a:cxn ang="0">
                  <a:pos x="0" y="0"/>
                </a:cxn>
                <a:cxn ang="0">
                  <a:pos x="0" y="0"/>
                </a:cxn>
              </a:cxnLst>
              <a:rect l="0" t="0" r="r" b="b"/>
              <a:pathLst>
                <a:path w="231" h="2591">
                  <a:moveTo>
                    <a:pt x="0" y="0"/>
                  </a:moveTo>
                  <a:lnTo>
                    <a:pt x="0" y="2591"/>
                  </a:lnTo>
                  <a:lnTo>
                    <a:pt x="231" y="2591"/>
                  </a:lnTo>
                  <a:lnTo>
                    <a:pt x="231"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grpSp>
      <p:sp>
        <p:nvSpPr>
          <p:cNvPr id="18" name="TextBox 17"/>
          <p:cNvSpPr txBox="1"/>
          <p:nvPr/>
        </p:nvSpPr>
        <p:spPr>
          <a:xfrm>
            <a:off x="3811227" y="1245408"/>
            <a:ext cx="3200400" cy="369332"/>
          </a:xfrm>
          <a:prstGeom prst="rect">
            <a:avLst/>
          </a:prstGeom>
          <a:noFill/>
        </p:spPr>
        <p:txBody>
          <a:bodyPr wrap="square" rtlCol="0">
            <a:spAutoFit/>
          </a:bodyPr>
          <a:lstStyle/>
          <a:p>
            <a:pPr algn="ctr"/>
            <a:r>
              <a:rPr lang="en-US" b="1" dirty="0">
                <a:solidFill>
                  <a:schemeClr val="tx1">
                    <a:lumMod val="75000"/>
                    <a:lumOff val="25000"/>
                  </a:schemeClr>
                </a:solidFill>
                <a:latin typeface="+mj-lt"/>
              </a:rPr>
              <a:t>The Solution</a:t>
            </a:r>
          </a:p>
        </p:txBody>
      </p:sp>
      <p:grpSp>
        <p:nvGrpSpPr>
          <p:cNvPr id="5" name="Group 19"/>
          <p:cNvGrpSpPr/>
          <p:nvPr/>
        </p:nvGrpSpPr>
        <p:grpSpPr>
          <a:xfrm>
            <a:off x="5259027" y="1898004"/>
            <a:ext cx="762000" cy="2743200"/>
            <a:chOff x="1905000" y="2209800"/>
            <a:chExt cx="762000" cy="2743200"/>
          </a:xfrm>
          <a:solidFill>
            <a:schemeClr val="accent5">
              <a:lumMod val="60000"/>
              <a:lumOff val="40000"/>
            </a:schemeClr>
          </a:solidFill>
        </p:grpSpPr>
        <p:sp>
          <p:nvSpPr>
            <p:cNvPr id="21" name="Rectangle 20"/>
            <p:cNvSpPr/>
            <p:nvPr/>
          </p:nvSpPr>
          <p:spPr>
            <a:xfrm rot="16200000">
              <a:off x="914400" y="3352800"/>
              <a:ext cx="2743200" cy="457200"/>
            </a:xfrm>
            <a:prstGeom prst="rect">
              <a:avLst/>
            </a:prstGeom>
            <a:solidFill>
              <a:srgbClr val="DACEB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lumMod val="75000"/>
                      <a:lumOff val="25000"/>
                    </a:schemeClr>
                  </a:solidFill>
                  <a:latin typeface="+mj-lt"/>
                </a:rPr>
                <a:t>Wellness Program</a:t>
              </a:r>
            </a:p>
          </p:txBody>
        </p:sp>
        <p:sp>
          <p:nvSpPr>
            <p:cNvPr id="22" name="Freeform 17"/>
            <p:cNvSpPr>
              <a:spLocks/>
            </p:cNvSpPr>
            <p:nvPr/>
          </p:nvSpPr>
          <p:spPr bwMode="auto">
            <a:xfrm>
              <a:off x="1905000" y="2209800"/>
              <a:ext cx="152400" cy="2743200"/>
            </a:xfrm>
            <a:custGeom>
              <a:avLst/>
              <a:gdLst/>
              <a:ahLst/>
              <a:cxnLst>
                <a:cxn ang="0">
                  <a:pos x="0" y="0"/>
                </a:cxn>
                <a:cxn ang="0">
                  <a:pos x="0" y="2591"/>
                </a:cxn>
                <a:cxn ang="0">
                  <a:pos x="232" y="2591"/>
                </a:cxn>
                <a:cxn ang="0">
                  <a:pos x="232" y="0"/>
                </a:cxn>
                <a:cxn ang="0">
                  <a:pos x="0" y="0"/>
                </a:cxn>
                <a:cxn ang="0">
                  <a:pos x="0" y="0"/>
                </a:cxn>
              </a:cxnLst>
              <a:rect l="0" t="0" r="r" b="b"/>
              <a:pathLst>
                <a:path w="232" h="2591">
                  <a:moveTo>
                    <a:pt x="0" y="0"/>
                  </a:moveTo>
                  <a:lnTo>
                    <a:pt x="0" y="2591"/>
                  </a:lnTo>
                  <a:lnTo>
                    <a:pt x="232" y="2591"/>
                  </a:lnTo>
                  <a:lnTo>
                    <a:pt x="232" y="0"/>
                  </a:lnTo>
                  <a:lnTo>
                    <a:pt x="0" y="0"/>
                  </a:lnTo>
                  <a:lnTo>
                    <a:pt x="0"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sp>
          <p:nvSpPr>
            <p:cNvPr id="23" name="Freeform 18"/>
            <p:cNvSpPr>
              <a:spLocks/>
            </p:cNvSpPr>
            <p:nvPr/>
          </p:nvSpPr>
          <p:spPr bwMode="auto">
            <a:xfrm>
              <a:off x="2514600" y="2209800"/>
              <a:ext cx="152400" cy="2743200"/>
            </a:xfrm>
            <a:custGeom>
              <a:avLst/>
              <a:gdLst/>
              <a:ahLst/>
              <a:cxnLst>
                <a:cxn ang="0">
                  <a:pos x="0" y="0"/>
                </a:cxn>
                <a:cxn ang="0">
                  <a:pos x="0" y="2591"/>
                </a:cxn>
                <a:cxn ang="0">
                  <a:pos x="231" y="2591"/>
                </a:cxn>
                <a:cxn ang="0">
                  <a:pos x="231" y="0"/>
                </a:cxn>
                <a:cxn ang="0">
                  <a:pos x="0" y="0"/>
                </a:cxn>
                <a:cxn ang="0">
                  <a:pos x="0" y="0"/>
                </a:cxn>
              </a:cxnLst>
              <a:rect l="0" t="0" r="r" b="b"/>
              <a:pathLst>
                <a:path w="231" h="2591">
                  <a:moveTo>
                    <a:pt x="0" y="0"/>
                  </a:moveTo>
                  <a:lnTo>
                    <a:pt x="0" y="2591"/>
                  </a:lnTo>
                  <a:lnTo>
                    <a:pt x="231" y="2591"/>
                  </a:lnTo>
                  <a:lnTo>
                    <a:pt x="231" y="0"/>
                  </a:lnTo>
                  <a:lnTo>
                    <a:pt x="0" y="0"/>
                  </a:lnTo>
                  <a:lnTo>
                    <a:pt x="0"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grpSp>
      <p:grpSp>
        <p:nvGrpSpPr>
          <p:cNvPr id="6" name="Group 23"/>
          <p:cNvGrpSpPr/>
          <p:nvPr/>
        </p:nvGrpSpPr>
        <p:grpSpPr>
          <a:xfrm>
            <a:off x="7697427" y="1898004"/>
            <a:ext cx="762000" cy="2743200"/>
            <a:chOff x="1905000" y="2209800"/>
            <a:chExt cx="762000" cy="2743200"/>
          </a:xfrm>
          <a:solidFill>
            <a:schemeClr val="accent5">
              <a:lumMod val="60000"/>
              <a:lumOff val="40000"/>
            </a:schemeClr>
          </a:solidFill>
        </p:grpSpPr>
        <p:sp>
          <p:nvSpPr>
            <p:cNvPr id="25" name="Rectangle 24"/>
            <p:cNvSpPr/>
            <p:nvPr/>
          </p:nvSpPr>
          <p:spPr>
            <a:xfrm rot="16200000">
              <a:off x="914400" y="3352800"/>
              <a:ext cx="2743200" cy="457200"/>
            </a:xfrm>
            <a:prstGeom prst="rect">
              <a:avLst/>
            </a:prstGeom>
            <a:solidFill>
              <a:srgbClr val="DACEB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lumMod val="75000"/>
                      <a:lumOff val="25000"/>
                    </a:schemeClr>
                  </a:solidFill>
                  <a:latin typeface="+mj-lt"/>
                </a:rPr>
                <a:t>Health rewards</a:t>
              </a:r>
            </a:p>
          </p:txBody>
        </p:sp>
        <p:sp>
          <p:nvSpPr>
            <p:cNvPr id="26" name="Freeform 17"/>
            <p:cNvSpPr>
              <a:spLocks/>
            </p:cNvSpPr>
            <p:nvPr/>
          </p:nvSpPr>
          <p:spPr bwMode="auto">
            <a:xfrm>
              <a:off x="1905000" y="2209800"/>
              <a:ext cx="152400" cy="2743200"/>
            </a:xfrm>
            <a:custGeom>
              <a:avLst/>
              <a:gdLst/>
              <a:ahLst/>
              <a:cxnLst>
                <a:cxn ang="0">
                  <a:pos x="0" y="0"/>
                </a:cxn>
                <a:cxn ang="0">
                  <a:pos x="0" y="2591"/>
                </a:cxn>
                <a:cxn ang="0">
                  <a:pos x="232" y="2591"/>
                </a:cxn>
                <a:cxn ang="0">
                  <a:pos x="232" y="0"/>
                </a:cxn>
                <a:cxn ang="0">
                  <a:pos x="0" y="0"/>
                </a:cxn>
                <a:cxn ang="0">
                  <a:pos x="0" y="0"/>
                </a:cxn>
              </a:cxnLst>
              <a:rect l="0" t="0" r="r" b="b"/>
              <a:pathLst>
                <a:path w="232" h="2591">
                  <a:moveTo>
                    <a:pt x="0" y="0"/>
                  </a:moveTo>
                  <a:lnTo>
                    <a:pt x="0" y="2591"/>
                  </a:lnTo>
                  <a:lnTo>
                    <a:pt x="232" y="2591"/>
                  </a:lnTo>
                  <a:lnTo>
                    <a:pt x="232" y="0"/>
                  </a:lnTo>
                  <a:lnTo>
                    <a:pt x="0" y="0"/>
                  </a:lnTo>
                  <a:lnTo>
                    <a:pt x="0"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sp>
          <p:nvSpPr>
            <p:cNvPr id="27" name="Freeform 18"/>
            <p:cNvSpPr>
              <a:spLocks/>
            </p:cNvSpPr>
            <p:nvPr/>
          </p:nvSpPr>
          <p:spPr bwMode="auto">
            <a:xfrm>
              <a:off x="2514600" y="2209800"/>
              <a:ext cx="152400" cy="2743200"/>
            </a:xfrm>
            <a:custGeom>
              <a:avLst/>
              <a:gdLst/>
              <a:ahLst/>
              <a:cxnLst>
                <a:cxn ang="0">
                  <a:pos x="0" y="0"/>
                </a:cxn>
                <a:cxn ang="0">
                  <a:pos x="0" y="2591"/>
                </a:cxn>
                <a:cxn ang="0">
                  <a:pos x="231" y="2591"/>
                </a:cxn>
                <a:cxn ang="0">
                  <a:pos x="231" y="0"/>
                </a:cxn>
                <a:cxn ang="0">
                  <a:pos x="0" y="0"/>
                </a:cxn>
                <a:cxn ang="0">
                  <a:pos x="0" y="0"/>
                </a:cxn>
              </a:cxnLst>
              <a:rect l="0" t="0" r="r" b="b"/>
              <a:pathLst>
                <a:path w="231" h="2591">
                  <a:moveTo>
                    <a:pt x="0" y="0"/>
                  </a:moveTo>
                  <a:lnTo>
                    <a:pt x="0" y="2591"/>
                  </a:lnTo>
                  <a:lnTo>
                    <a:pt x="231" y="2591"/>
                  </a:lnTo>
                  <a:lnTo>
                    <a:pt x="231" y="0"/>
                  </a:lnTo>
                  <a:lnTo>
                    <a:pt x="0" y="0"/>
                  </a:lnTo>
                  <a:lnTo>
                    <a:pt x="0"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dirty="0">
                <a:solidFill>
                  <a:schemeClr val="tx1">
                    <a:lumMod val="75000"/>
                    <a:lumOff val="25000"/>
                  </a:schemeClr>
                </a:solidFill>
                <a:latin typeface="+mj-lt"/>
              </a:endParaRPr>
            </a:p>
          </p:txBody>
        </p:sp>
      </p:grpSp>
      <p:sp>
        <p:nvSpPr>
          <p:cNvPr id="28" name="Rectangle 27"/>
          <p:cNvSpPr/>
          <p:nvPr/>
        </p:nvSpPr>
        <p:spPr>
          <a:xfrm>
            <a:off x="2545171" y="4879834"/>
            <a:ext cx="6248228" cy="375956"/>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lumMod val="75000"/>
                    <a:lumOff val="25000"/>
                  </a:schemeClr>
                </a:solidFill>
                <a:latin typeface="+mj-lt"/>
              </a:rPr>
              <a:t>Health Management</a:t>
            </a:r>
          </a:p>
        </p:txBody>
      </p:sp>
      <p:sp>
        <p:nvSpPr>
          <p:cNvPr id="31" name="TextBox 30"/>
          <p:cNvSpPr txBox="1"/>
          <p:nvPr/>
        </p:nvSpPr>
        <p:spPr>
          <a:xfrm>
            <a:off x="1639527" y="5637666"/>
            <a:ext cx="9114332" cy="369332"/>
          </a:xfrm>
          <a:prstGeom prst="rect">
            <a:avLst/>
          </a:prstGeom>
          <a:solidFill>
            <a:schemeClr val="accent2"/>
          </a:solidFill>
        </p:spPr>
        <p:txBody>
          <a:bodyPr wrap="square" rtlCol="0">
            <a:spAutoFit/>
          </a:bodyPr>
          <a:lstStyle/>
          <a:p>
            <a:pPr algn="ctr"/>
            <a:r>
              <a:rPr lang="en-US" dirty="0">
                <a:solidFill>
                  <a:schemeClr val="accent6">
                    <a:lumMod val="50000"/>
                  </a:schemeClr>
                </a:solidFill>
              </a:rPr>
              <a:t>A plan that </a:t>
            </a:r>
            <a:r>
              <a:rPr lang="en-US" b="1" dirty="0">
                <a:solidFill>
                  <a:schemeClr val="accent6">
                    <a:lumMod val="50000"/>
                  </a:schemeClr>
                </a:solidFill>
              </a:rPr>
              <a:t>helps you </a:t>
            </a:r>
            <a:r>
              <a:rPr lang="en-US" dirty="0">
                <a:solidFill>
                  <a:schemeClr val="accent6">
                    <a:lumMod val="50000"/>
                  </a:schemeClr>
                </a:solidFill>
              </a:rPr>
              <a:t>control and </a:t>
            </a:r>
            <a:r>
              <a:rPr lang="en-US" b="1" dirty="0">
                <a:solidFill>
                  <a:schemeClr val="accent6">
                    <a:lumMod val="50000"/>
                  </a:schemeClr>
                </a:solidFill>
              </a:rPr>
              <a:t>manage your health </a:t>
            </a:r>
            <a:r>
              <a:rPr lang="en-US" dirty="0">
                <a:solidFill>
                  <a:schemeClr val="accent6">
                    <a:lumMod val="50000"/>
                  </a:schemeClr>
                </a:solidFill>
              </a:rPr>
              <a:t>and </a:t>
            </a:r>
            <a:r>
              <a:rPr lang="en-US" b="1" dirty="0">
                <a:solidFill>
                  <a:schemeClr val="accent6">
                    <a:lumMod val="50000"/>
                  </a:schemeClr>
                </a:solidFill>
              </a:rPr>
              <a:t>also covers </a:t>
            </a:r>
            <a:r>
              <a:rPr lang="en-US" dirty="0">
                <a:solidFill>
                  <a:schemeClr val="accent6">
                    <a:lumMod val="50000"/>
                  </a:schemeClr>
                </a:solidFill>
              </a:rPr>
              <a:t>you </a:t>
            </a:r>
            <a:r>
              <a:rPr lang="en-US" dirty="0" smtClean="0">
                <a:solidFill>
                  <a:schemeClr val="accent6">
                    <a:lumMod val="50000"/>
                  </a:schemeClr>
                </a:solidFill>
              </a:rPr>
              <a:t>when you need</a:t>
            </a:r>
            <a:endParaRPr lang="en-US" dirty="0">
              <a:solidFill>
                <a:schemeClr val="accent6">
                  <a:lumMod val="50000"/>
                </a:schemeClr>
              </a:solidFill>
            </a:endParaRPr>
          </a:p>
        </p:txBody>
      </p:sp>
    </p:spTree>
    <p:extLst>
      <p:ext uri="{BB962C8B-B14F-4D97-AF65-F5344CB8AC3E}">
        <p14:creationId xmlns:p14="http://schemas.microsoft.com/office/powerpoint/2010/main" val="10991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wipe(down)">
                                      <p:cBhvr>
                                        <p:cTn id="13" dur="580">
                                          <p:stCondLst>
                                            <p:cond delay="0"/>
                                          </p:stCondLst>
                                        </p:cTn>
                                        <p:tgtEl>
                                          <p:spTgt spid="1033"/>
                                        </p:tgtEl>
                                      </p:cBhvr>
                                    </p:animEffect>
                                    <p:anim calcmode="lin" valueType="num">
                                      <p:cBhvr>
                                        <p:cTn id="14"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9" dur="26">
                                          <p:stCondLst>
                                            <p:cond delay="650"/>
                                          </p:stCondLst>
                                        </p:cTn>
                                        <p:tgtEl>
                                          <p:spTgt spid="1033"/>
                                        </p:tgtEl>
                                      </p:cBhvr>
                                      <p:to x="100000" y="60000"/>
                                    </p:animScale>
                                    <p:animScale>
                                      <p:cBhvr>
                                        <p:cTn id="20" dur="166" decel="50000">
                                          <p:stCondLst>
                                            <p:cond delay="676"/>
                                          </p:stCondLst>
                                        </p:cTn>
                                        <p:tgtEl>
                                          <p:spTgt spid="1033"/>
                                        </p:tgtEl>
                                      </p:cBhvr>
                                      <p:to x="100000" y="100000"/>
                                    </p:animScale>
                                    <p:animScale>
                                      <p:cBhvr>
                                        <p:cTn id="21" dur="26">
                                          <p:stCondLst>
                                            <p:cond delay="1312"/>
                                          </p:stCondLst>
                                        </p:cTn>
                                        <p:tgtEl>
                                          <p:spTgt spid="1033"/>
                                        </p:tgtEl>
                                      </p:cBhvr>
                                      <p:to x="100000" y="80000"/>
                                    </p:animScale>
                                    <p:animScale>
                                      <p:cBhvr>
                                        <p:cTn id="22" dur="166" decel="50000">
                                          <p:stCondLst>
                                            <p:cond delay="1338"/>
                                          </p:stCondLst>
                                        </p:cTn>
                                        <p:tgtEl>
                                          <p:spTgt spid="1033"/>
                                        </p:tgtEl>
                                      </p:cBhvr>
                                      <p:to x="100000" y="100000"/>
                                    </p:animScale>
                                    <p:animScale>
                                      <p:cBhvr>
                                        <p:cTn id="23" dur="26">
                                          <p:stCondLst>
                                            <p:cond delay="1642"/>
                                          </p:stCondLst>
                                        </p:cTn>
                                        <p:tgtEl>
                                          <p:spTgt spid="1033"/>
                                        </p:tgtEl>
                                      </p:cBhvr>
                                      <p:to x="100000" y="90000"/>
                                    </p:animScale>
                                    <p:animScale>
                                      <p:cBhvr>
                                        <p:cTn id="24" dur="166" decel="50000">
                                          <p:stCondLst>
                                            <p:cond delay="1668"/>
                                          </p:stCondLst>
                                        </p:cTn>
                                        <p:tgtEl>
                                          <p:spTgt spid="1033"/>
                                        </p:tgtEl>
                                      </p:cBhvr>
                                      <p:to x="100000" y="100000"/>
                                    </p:animScale>
                                    <p:animScale>
                                      <p:cBhvr>
                                        <p:cTn id="25" dur="26">
                                          <p:stCondLst>
                                            <p:cond delay="1808"/>
                                          </p:stCondLst>
                                        </p:cTn>
                                        <p:tgtEl>
                                          <p:spTgt spid="1033"/>
                                        </p:tgtEl>
                                      </p:cBhvr>
                                      <p:to x="100000" y="95000"/>
                                    </p:animScale>
                                    <p:animScale>
                                      <p:cBhvr>
                                        <p:cTn id="26" dur="166" decel="50000">
                                          <p:stCondLst>
                                            <p:cond delay="1834"/>
                                          </p:stCondLst>
                                        </p:cTn>
                                        <p:tgtEl>
                                          <p:spTgt spid="10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80">
                                          <p:stCondLst>
                                            <p:cond delay="0"/>
                                          </p:stCondLst>
                                        </p:cTn>
                                        <p:tgtEl>
                                          <p:spTgt spid="28"/>
                                        </p:tgtEl>
                                      </p:cBhvr>
                                    </p:animEffect>
                                    <p:anim calcmode="lin" valueType="num">
                                      <p:cBhvr>
                                        <p:cTn id="3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5" dur="26">
                                          <p:stCondLst>
                                            <p:cond delay="650"/>
                                          </p:stCondLst>
                                        </p:cTn>
                                        <p:tgtEl>
                                          <p:spTgt spid="28"/>
                                        </p:tgtEl>
                                      </p:cBhvr>
                                      <p:to x="100000" y="60000"/>
                                    </p:animScale>
                                    <p:animScale>
                                      <p:cBhvr>
                                        <p:cTn id="36" dur="166" decel="50000">
                                          <p:stCondLst>
                                            <p:cond delay="676"/>
                                          </p:stCondLst>
                                        </p:cTn>
                                        <p:tgtEl>
                                          <p:spTgt spid="28"/>
                                        </p:tgtEl>
                                      </p:cBhvr>
                                      <p:to x="100000" y="100000"/>
                                    </p:animScale>
                                    <p:animScale>
                                      <p:cBhvr>
                                        <p:cTn id="37" dur="26">
                                          <p:stCondLst>
                                            <p:cond delay="1312"/>
                                          </p:stCondLst>
                                        </p:cTn>
                                        <p:tgtEl>
                                          <p:spTgt spid="28"/>
                                        </p:tgtEl>
                                      </p:cBhvr>
                                      <p:to x="100000" y="80000"/>
                                    </p:animScale>
                                    <p:animScale>
                                      <p:cBhvr>
                                        <p:cTn id="38" dur="166" decel="50000">
                                          <p:stCondLst>
                                            <p:cond delay="1338"/>
                                          </p:stCondLst>
                                        </p:cTn>
                                        <p:tgtEl>
                                          <p:spTgt spid="28"/>
                                        </p:tgtEl>
                                      </p:cBhvr>
                                      <p:to x="100000" y="100000"/>
                                    </p:animScale>
                                    <p:animScale>
                                      <p:cBhvr>
                                        <p:cTn id="39" dur="26">
                                          <p:stCondLst>
                                            <p:cond delay="1642"/>
                                          </p:stCondLst>
                                        </p:cTn>
                                        <p:tgtEl>
                                          <p:spTgt spid="28"/>
                                        </p:tgtEl>
                                      </p:cBhvr>
                                      <p:to x="100000" y="90000"/>
                                    </p:animScale>
                                    <p:animScale>
                                      <p:cBhvr>
                                        <p:cTn id="40" dur="166" decel="50000">
                                          <p:stCondLst>
                                            <p:cond delay="1668"/>
                                          </p:stCondLst>
                                        </p:cTn>
                                        <p:tgtEl>
                                          <p:spTgt spid="28"/>
                                        </p:tgtEl>
                                      </p:cBhvr>
                                      <p:to x="100000" y="100000"/>
                                    </p:animScale>
                                    <p:animScale>
                                      <p:cBhvr>
                                        <p:cTn id="41" dur="26">
                                          <p:stCondLst>
                                            <p:cond delay="1808"/>
                                          </p:stCondLst>
                                        </p:cTn>
                                        <p:tgtEl>
                                          <p:spTgt spid="28"/>
                                        </p:tgtEl>
                                      </p:cBhvr>
                                      <p:to x="100000" y="95000"/>
                                    </p:animScale>
                                    <p:animScale>
                                      <p:cBhvr>
                                        <p:cTn id="42" dur="166" decel="50000">
                                          <p:stCondLst>
                                            <p:cond delay="1834"/>
                                          </p:stCondLst>
                                        </p:cTn>
                                        <p:tgtEl>
                                          <p:spTgt spid="28"/>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down)">
                                      <p:cBhvr>
                                        <p:cTn id="45" dur="580">
                                          <p:stCondLst>
                                            <p:cond delay="0"/>
                                          </p:stCondLst>
                                        </p:cTn>
                                        <p:tgtEl>
                                          <p:spTgt spid="1034"/>
                                        </p:tgtEl>
                                      </p:cBhvr>
                                    </p:animEffect>
                                    <p:anim calcmode="lin" valueType="num">
                                      <p:cBhvr>
                                        <p:cTn id="46"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1" dur="26">
                                          <p:stCondLst>
                                            <p:cond delay="650"/>
                                          </p:stCondLst>
                                        </p:cTn>
                                        <p:tgtEl>
                                          <p:spTgt spid="1034"/>
                                        </p:tgtEl>
                                      </p:cBhvr>
                                      <p:to x="100000" y="60000"/>
                                    </p:animScale>
                                    <p:animScale>
                                      <p:cBhvr>
                                        <p:cTn id="52" dur="166" decel="50000">
                                          <p:stCondLst>
                                            <p:cond delay="676"/>
                                          </p:stCondLst>
                                        </p:cTn>
                                        <p:tgtEl>
                                          <p:spTgt spid="1034"/>
                                        </p:tgtEl>
                                      </p:cBhvr>
                                      <p:to x="100000" y="100000"/>
                                    </p:animScale>
                                    <p:animScale>
                                      <p:cBhvr>
                                        <p:cTn id="53" dur="26">
                                          <p:stCondLst>
                                            <p:cond delay="1312"/>
                                          </p:stCondLst>
                                        </p:cTn>
                                        <p:tgtEl>
                                          <p:spTgt spid="1034"/>
                                        </p:tgtEl>
                                      </p:cBhvr>
                                      <p:to x="100000" y="80000"/>
                                    </p:animScale>
                                    <p:animScale>
                                      <p:cBhvr>
                                        <p:cTn id="54" dur="166" decel="50000">
                                          <p:stCondLst>
                                            <p:cond delay="1338"/>
                                          </p:stCondLst>
                                        </p:cTn>
                                        <p:tgtEl>
                                          <p:spTgt spid="1034"/>
                                        </p:tgtEl>
                                      </p:cBhvr>
                                      <p:to x="100000" y="100000"/>
                                    </p:animScale>
                                    <p:animScale>
                                      <p:cBhvr>
                                        <p:cTn id="55" dur="26">
                                          <p:stCondLst>
                                            <p:cond delay="1642"/>
                                          </p:stCondLst>
                                        </p:cTn>
                                        <p:tgtEl>
                                          <p:spTgt spid="1034"/>
                                        </p:tgtEl>
                                      </p:cBhvr>
                                      <p:to x="100000" y="90000"/>
                                    </p:animScale>
                                    <p:animScale>
                                      <p:cBhvr>
                                        <p:cTn id="56" dur="166" decel="50000">
                                          <p:stCondLst>
                                            <p:cond delay="1668"/>
                                          </p:stCondLst>
                                        </p:cTn>
                                        <p:tgtEl>
                                          <p:spTgt spid="1034"/>
                                        </p:tgtEl>
                                      </p:cBhvr>
                                      <p:to x="100000" y="100000"/>
                                    </p:animScale>
                                    <p:animScale>
                                      <p:cBhvr>
                                        <p:cTn id="57" dur="26">
                                          <p:stCondLst>
                                            <p:cond delay="1808"/>
                                          </p:stCondLst>
                                        </p:cTn>
                                        <p:tgtEl>
                                          <p:spTgt spid="1034"/>
                                        </p:tgtEl>
                                      </p:cBhvr>
                                      <p:to x="100000" y="95000"/>
                                    </p:animScale>
                                    <p:animScale>
                                      <p:cBhvr>
                                        <p:cTn id="58" dur="166" decel="50000">
                                          <p:stCondLst>
                                            <p:cond delay="1834"/>
                                          </p:stCondLst>
                                        </p:cTn>
                                        <p:tgtEl>
                                          <p:spTgt spid="103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80">
                                          <p:stCondLst>
                                            <p:cond delay="0"/>
                                          </p:stCondLst>
                                        </p:cTn>
                                        <p:tgtEl>
                                          <p:spTgt spid="3"/>
                                        </p:tgtEl>
                                      </p:cBhvr>
                                    </p:animEffect>
                                    <p:anim calcmode="lin" valueType="num">
                                      <p:cBhvr>
                                        <p:cTn id="6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gtEl>
                                      </p:cBhvr>
                                      <p:to x="100000" y="60000"/>
                                    </p:animScale>
                                    <p:animScale>
                                      <p:cBhvr>
                                        <p:cTn id="70" dur="166" decel="50000">
                                          <p:stCondLst>
                                            <p:cond delay="676"/>
                                          </p:stCondLst>
                                        </p:cTn>
                                        <p:tgtEl>
                                          <p:spTgt spid="3"/>
                                        </p:tgtEl>
                                      </p:cBhvr>
                                      <p:to x="100000" y="100000"/>
                                    </p:animScale>
                                    <p:animScale>
                                      <p:cBhvr>
                                        <p:cTn id="71" dur="26">
                                          <p:stCondLst>
                                            <p:cond delay="1312"/>
                                          </p:stCondLst>
                                        </p:cTn>
                                        <p:tgtEl>
                                          <p:spTgt spid="3"/>
                                        </p:tgtEl>
                                      </p:cBhvr>
                                      <p:to x="100000" y="80000"/>
                                    </p:animScale>
                                    <p:animScale>
                                      <p:cBhvr>
                                        <p:cTn id="72" dur="166" decel="50000">
                                          <p:stCondLst>
                                            <p:cond delay="1338"/>
                                          </p:stCondLst>
                                        </p:cTn>
                                        <p:tgtEl>
                                          <p:spTgt spid="3"/>
                                        </p:tgtEl>
                                      </p:cBhvr>
                                      <p:to x="100000" y="100000"/>
                                    </p:animScale>
                                    <p:animScale>
                                      <p:cBhvr>
                                        <p:cTn id="73" dur="26">
                                          <p:stCondLst>
                                            <p:cond delay="1642"/>
                                          </p:stCondLst>
                                        </p:cTn>
                                        <p:tgtEl>
                                          <p:spTgt spid="3"/>
                                        </p:tgtEl>
                                      </p:cBhvr>
                                      <p:to x="100000" y="90000"/>
                                    </p:animScale>
                                    <p:animScale>
                                      <p:cBhvr>
                                        <p:cTn id="74" dur="166" decel="50000">
                                          <p:stCondLst>
                                            <p:cond delay="1668"/>
                                          </p:stCondLst>
                                        </p:cTn>
                                        <p:tgtEl>
                                          <p:spTgt spid="3"/>
                                        </p:tgtEl>
                                      </p:cBhvr>
                                      <p:to x="100000" y="100000"/>
                                    </p:animScale>
                                    <p:animScale>
                                      <p:cBhvr>
                                        <p:cTn id="75" dur="26">
                                          <p:stCondLst>
                                            <p:cond delay="1808"/>
                                          </p:stCondLst>
                                        </p:cTn>
                                        <p:tgtEl>
                                          <p:spTgt spid="3"/>
                                        </p:tgtEl>
                                      </p:cBhvr>
                                      <p:to x="100000" y="95000"/>
                                    </p:animScale>
                                    <p:animScale>
                                      <p:cBhvr>
                                        <p:cTn id="76" dur="166" decel="50000">
                                          <p:stCondLst>
                                            <p:cond delay="1834"/>
                                          </p:stCondLst>
                                        </p:cTn>
                                        <p:tgtEl>
                                          <p:spTgt spid="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80">
                                          <p:stCondLst>
                                            <p:cond delay="0"/>
                                          </p:stCondLst>
                                        </p:cTn>
                                        <p:tgtEl>
                                          <p:spTgt spid="5"/>
                                        </p:tgtEl>
                                      </p:cBhvr>
                                    </p:animEffect>
                                    <p:anim calcmode="lin" valueType="num">
                                      <p:cBhvr>
                                        <p:cTn id="8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7" dur="26">
                                          <p:stCondLst>
                                            <p:cond delay="650"/>
                                          </p:stCondLst>
                                        </p:cTn>
                                        <p:tgtEl>
                                          <p:spTgt spid="5"/>
                                        </p:tgtEl>
                                      </p:cBhvr>
                                      <p:to x="100000" y="60000"/>
                                    </p:animScale>
                                    <p:animScale>
                                      <p:cBhvr>
                                        <p:cTn id="88" dur="166" decel="50000">
                                          <p:stCondLst>
                                            <p:cond delay="676"/>
                                          </p:stCondLst>
                                        </p:cTn>
                                        <p:tgtEl>
                                          <p:spTgt spid="5"/>
                                        </p:tgtEl>
                                      </p:cBhvr>
                                      <p:to x="100000" y="100000"/>
                                    </p:animScale>
                                    <p:animScale>
                                      <p:cBhvr>
                                        <p:cTn id="89" dur="26">
                                          <p:stCondLst>
                                            <p:cond delay="1312"/>
                                          </p:stCondLst>
                                        </p:cTn>
                                        <p:tgtEl>
                                          <p:spTgt spid="5"/>
                                        </p:tgtEl>
                                      </p:cBhvr>
                                      <p:to x="100000" y="80000"/>
                                    </p:animScale>
                                    <p:animScale>
                                      <p:cBhvr>
                                        <p:cTn id="90" dur="166" decel="50000">
                                          <p:stCondLst>
                                            <p:cond delay="1338"/>
                                          </p:stCondLst>
                                        </p:cTn>
                                        <p:tgtEl>
                                          <p:spTgt spid="5"/>
                                        </p:tgtEl>
                                      </p:cBhvr>
                                      <p:to x="100000" y="100000"/>
                                    </p:animScale>
                                    <p:animScale>
                                      <p:cBhvr>
                                        <p:cTn id="91" dur="26">
                                          <p:stCondLst>
                                            <p:cond delay="1642"/>
                                          </p:stCondLst>
                                        </p:cTn>
                                        <p:tgtEl>
                                          <p:spTgt spid="5"/>
                                        </p:tgtEl>
                                      </p:cBhvr>
                                      <p:to x="100000" y="90000"/>
                                    </p:animScale>
                                    <p:animScale>
                                      <p:cBhvr>
                                        <p:cTn id="92" dur="166" decel="50000">
                                          <p:stCondLst>
                                            <p:cond delay="1668"/>
                                          </p:stCondLst>
                                        </p:cTn>
                                        <p:tgtEl>
                                          <p:spTgt spid="5"/>
                                        </p:tgtEl>
                                      </p:cBhvr>
                                      <p:to x="100000" y="100000"/>
                                    </p:animScale>
                                    <p:animScale>
                                      <p:cBhvr>
                                        <p:cTn id="93" dur="26">
                                          <p:stCondLst>
                                            <p:cond delay="1808"/>
                                          </p:stCondLst>
                                        </p:cTn>
                                        <p:tgtEl>
                                          <p:spTgt spid="5"/>
                                        </p:tgtEl>
                                      </p:cBhvr>
                                      <p:to x="100000" y="95000"/>
                                    </p:animScale>
                                    <p:animScale>
                                      <p:cBhvr>
                                        <p:cTn id="94" dur="166" decel="50000">
                                          <p:stCondLst>
                                            <p:cond delay="1834"/>
                                          </p:stCondLst>
                                        </p:cTn>
                                        <p:tgtEl>
                                          <p:spTgt spid="5"/>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down)">
                                      <p:cBhvr>
                                        <p:cTn id="99" dur="580">
                                          <p:stCondLst>
                                            <p:cond delay="0"/>
                                          </p:stCondLst>
                                        </p:cTn>
                                        <p:tgtEl>
                                          <p:spTgt spid="6"/>
                                        </p:tgtEl>
                                      </p:cBhvr>
                                    </p:animEffect>
                                    <p:anim calcmode="lin" valueType="num">
                                      <p:cBhvr>
                                        <p:cTn id="10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5" dur="26">
                                          <p:stCondLst>
                                            <p:cond delay="650"/>
                                          </p:stCondLst>
                                        </p:cTn>
                                        <p:tgtEl>
                                          <p:spTgt spid="6"/>
                                        </p:tgtEl>
                                      </p:cBhvr>
                                      <p:to x="100000" y="60000"/>
                                    </p:animScale>
                                    <p:animScale>
                                      <p:cBhvr>
                                        <p:cTn id="106" dur="166" decel="50000">
                                          <p:stCondLst>
                                            <p:cond delay="676"/>
                                          </p:stCondLst>
                                        </p:cTn>
                                        <p:tgtEl>
                                          <p:spTgt spid="6"/>
                                        </p:tgtEl>
                                      </p:cBhvr>
                                      <p:to x="100000" y="100000"/>
                                    </p:animScale>
                                    <p:animScale>
                                      <p:cBhvr>
                                        <p:cTn id="107" dur="26">
                                          <p:stCondLst>
                                            <p:cond delay="1312"/>
                                          </p:stCondLst>
                                        </p:cTn>
                                        <p:tgtEl>
                                          <p:spTgt spid="6"/>
                                        </p:tgtEl>
                                      </p:cBhvr>
                                      <p:to x="100000" y="80000"/>
                                    </p:animScale>
                                    <p:animScale>
                                      <p:cBhvr>
                                        <p:cTn id="108" dur="166" decel="50000">
                                          <p:stCondLst>
                                            <p:cond delay="1338"/>
                                          </p:stCondLst>
                                        </p:cTn>
                                        <p:tgtEl>
                                          <p:spTgt spid="6"/>
                                        </p:tgtEl>
                                      </p:cBhvr>
                                      <p:to x="100000" y="100000"/>
                                    </p:animScale>
                                    <p:animScale>
                                      <p:cBhvr>
                                        <p:cTn id="109" dur="26">
                                          <p:stCondLst>
                                            <p:cond delay="1642"/>
                                          </p:stCondLst>
                                        </p:cTn>
                                        <p:tgtEl>
                                          <p:spTgt spid="6"/>
                                        </p:tgtEl>
                                      </p:cBhvr>
                                      <p:to x="100000" y="90000"/>
                                    </p:animScale>
                                    <p:animScale>
                                      <p:cBhvr>
                                        <p:cTn id="110" dur="166" decel="50000">
                                          <p:stCondLst>
                                            <p:cond delay="1668"/>
                                          </p:stCondLst>
                                        </p:cTn>
                                        <p:tgtEl>
                                          <p:spTgt spid="6"/>
                                        </p:tgtEl>
                                      </p:cBhvr>
                                      <p:to x="100000" y="100000"/>
                                    </p:animScale>
                                    <p:animScale>
                                      <p:cBhvr>
                                        <p:cTn id="111" dur="26">
                                          <p:stCondLst>
                                            <p:cond delay="1808"/>
                                          </p:stCondLst>
                                        </p:cTn>
                                        <p:tgtEl>
                                          <p:spTgt spid="6"/>
                                        </p:tgtEl>
                                      </p:cBhvr>
                                      <p:to x="100000" y="95000"/>
                                    </p:animScale>
                                    <p:animScale>
                                      <p:cBhvr>
                                        <p:cTn id="112" dur="166" decel="50000">
                                          <p:stCondLst>
                                            <p:cond delay="1834"/>
                                          </p:stCondLst>
                                        </p:cTn>
                                        <p:tgtEl>
                                          <p:spTgt spid="6"/>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1030"/>
                                        </p:tgtEl>
                                        <p:attrNameLst>
                                          <p:attrName>style.visibility</p:attrName>
                                        </p:attrNameLst>
                                      </p:cBhvr>
                                      <p:to>
                                        <p:strVal val="visible"/>
                                      </p:to>
                                    </p:set>
                                    <p:animEffect transition="in" filter="wipe(down)">
                                      <p:cBhvr>
                                        <p:cTn id="117" dur="580">
                                          <p:stCondLst>
                                            <p:cond delay="0"/>
                                          </p:stCondLst>
                                        </p:cTn>
                                        <p:tgtEl>
                                          <p:spTgt spid="1030"/>
                                        </p:tgtEl>
                                      </p:cBhvr>
                                    </p:animEffect>
                                    <p:anim calcmode="lin" valueType="num">
                                      <p:cBhvr>
                                        <p:cTn id="11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23" dur="26">
                                          <p:stCondLst>
                                            <p:cond delay="650"/>
                                          </p:stCondLst>
                                        </p:cTn>
                                        <p:tgtEl>
                                          <p:spTgt spid="1030"/>
                                        </p:tgtEl>
                                      </p:cBhvr>
                                      <p:to x="100000" y="60000"/>
                                    </p:animScale>
                                    <p:animScale>
                                      <p:cBhvr>
                                        <p:cTn id="124" dur="166" decel="50000">
                                          <p:stCondLst>
                                            <p:cond delay="676"/>
                                          </p:stCondLst>
                                        </p:cTn>
                                        <p:tgtEl>
                                          <p:spTgt spid="1030"/>
                                        </p:tgtEl>
                                      </p:cBhvr>
                                      <p:to x="100000" y="100000"/>
                                    </p:animScale>
                                    <p:animScale>
                                      <p:cBhvr>
                                        <p:cTn id="125" dur="26">
                                          <p:stCondLst>
                                            <p:cond delay="1312"/>
                                          </p:stCondLst>
                                        </p:cTn>
                                        <p:tgtEl>
                                          <p:spTgt spid="1030"/>
                                        </p:tgtEl>
                                      </p:cBhvr>
                                      <p:to x="100000" y="80000"/>
                                    </p:animScale>
                                    <p:animScale>
                                      <p:cBhvr>
                                        <p:cTn id="126" dur="166" decel="50000">
                                          <p:stCondLst>
                                            <p:cond delay="1338"/>
                                          </p:stCondLst>
                                        </p:cTn>
                                        <p:tgtEl>
                                          <p:spTgt spid="1030"/>
                                        </p:tgtEl>
                                      </p:cBhvr>
                                      <p:to x="100000" y="100000"/>
                                    </p:animScale>
                                    <p:animScale>
                                      <p:cBhvr>
                                        <p:cTn id="127" dur="26">
                                          <p:stCondLst>
                                            <p:cond delay="1642"/>
                                          </p:stCondLst>
                                        </p:cTn>
                                        <p:tgtEl>
                                          <p:spTgt spid="1030"/>
                                        </p:tgtEl>
                                      </p:cBhvr>
                                      <p:to x="100000" y="90000"/>
                                    </p:animScale>
                                    <p:animScale>
                                      <p:cBhvr>
                                        <p:cTn id="128" dur="166" decel="50000">
                                          <p:stCondLst>
                                            <p:cond delay="1668"/>
                                          </p:stCondLst>
                                        </p:cTn>
                                        <p:tgtEl>
                                          <p:spTgt spid="1030"/>
                                        </p:tgtEl>
                                      </p:cBhvr>
                                      <p:to x="100000" y="100000"/>
                                    </p:animScale>
                                    <p:animScale>
                                      <p:cBhvr>
                                        <p:cTn id="129" dur="26">
                                          <p:stCondLst>
                                            <p:cond delay="1808"/>
                                          </p:stCondLst>
                                        </p:cTn>
                                        <p:tgtEl>
                                          <p:spTgt spid="1030"/>
                                        </p:tgtEl>
                                      </p:cBhvr>
                                      <p:to x="100000" y="95000"/>
                                    </p:animScale>
                                    <p:animScale>
                                      <p:cBhvr>
                                        <p:cTn id="130" dur="166" decel="50000">
                                          <p:stCondLst>
                                            <p:cond delay="1834"/>
                                          </p:stCondLst>
                                        </p:cTn>
                                        <p:tgtEl>
                                          <p:spTgt spid="1030"/>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down)">
                                      <p:cBhvr>
                                        <p:cTn id="133" dur="580">
                                          <p:stCondLst>
                                            <p:cond delay="0"/>
                                          </p:stCondLst>
                                        </p:cTn>
                                        <p:tgtEl>
                                          <p:spTgt spid="18"/>
                                        </p:tgtEl>
                                      </p:cBhvr>
                                    </p:animEffect>
                                    <p:anim calcmode="lin" valueType="num">
                                      <p:cBhvr>
                                        <p:cTn id="1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
                                        </p:tgtEl>
                                      </p:cBhvr>
                                      <p:to x="100000" y="60000"/>
                                    </p:animScale>
                                    <p:animScale>
                                      <p:cBhvr>
                                        <p:cTn id="140" dur="166" decel="50000">
                                          <p:stCondLst>
                                            <p:cond delay="676"/>
                                          </p:stCondLst>
                                        </p:cTn>
                                        <p:tgtEl>
                                          <p:spTgt spid="18"/>
                                        </p:tgtEl>
                                      </p:cBhvr>
                                      <p:to x="100000" y="100000"/>
                                    </p:animScale>
                                    <p:animScale>
                                      <p:cBhvr>
                                        <p:cTn id="141" dur="26">
                                          <p:stCondLst>
                                            <p:cond delay="1312"/>
                                          </p:stCondLst>
                                        </p:cTn>
                                        <p:tgtEl>
                                          <p:spTgt spid="18"/>
                                        </p:tgtEl>
                                      </p:cBhvr>
                                      <p:to x="100000" y="80000"/>
                                    </p:animScale>
                                    <p:animScale>
                                      <p:cBhvr>
                                        <p:cTn id="142" dur="166" decel="50000">
                                          <p:stCondLst>
                                            <p:cond delay="1338"/>
                                          </p:stCondLst>
                                        </p:cTn>
                                        <p:tgtEl>
                                          <p:spTgt spid="18"/>
                                        </p:tgtEl>
                                      </p:cBhvr>
                                      <p:to x="100000" y="100000"/>
                                    </p:animScale>
                                    <p:animScale>
                                      <p:cBhvr>
                                        <p:cTn id="143" dur="26">
                                          <p:stCondLst>
                                            <p:cond delay="1642"/>
                                          </p:stCondLst>
                                        </p:cTn>
                                        <p:tgtEl>
                                          <p:spTgt spid="18"/>
                                        </p:tgtEl>
                                      </p:cBhvr>
                                      <p:to x="100000" y="90000"/>
                                    </p:animScale>
                                    <p:animScale>
                                      <p:cBhvr>
                                        <p:cTn id="144" dur="166" decel="50000">
                                          <p:stCondLst>
                                            <p:cond delay="1668"/>
                                          </p:stCondLst>
                                        </p:cTn>
                                        <p:tgtEl>
                                          <p:spTgt spid="18"/>
                                        </p:tgtEl>
                                      </p:cBhvr>
                                      <p:to x="100000" y="100000"/>
                                    </p:animScale>
                                    <p:animScale>
                                      <p:cBhvr>
                                        <p:cTn id="145" dur="26">
                                          <p:stCondLst>
                                            <p:cond delay="1808"/>
                                          </p:stCondLst>
                                        </p:cTn>
                                        <p:tgtEl>
                                          <p:spTgt spid="18"/>
                                        </p:tgtEl>
                                      </p:cBhvr>
                                      <p:to x="100000" y="95000"/>
                                    </p:animScale>
                                    <p:animScale>
                                      <p:cBhvr>
                                        <p:cTn id="146" dur="166" decel="50000">
                                          <p:stCondLst>
                                            <p:cond delay="1834"/>
                                          </p:stCondLst>
                                        </p:cTn>
                                        <p:tgtEl>
                                          <p:spTgt spid="1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ipe(down)">
                                      <p:cBhvr>
                                        <p:cTn id="149" dur="580">
                                          <p:stCondLst>
                                            <p:cond delay="0"/>
                                          </p:stCondLst>
                                        </p:cTn>
                                        <p:tgtEl>
                                          <p:spTgt spid="30"/>
                                        </p:tgtEl>
                                      </p:cBhvr>
                                    </p:animEffect>
                                    <p:anim calcmode="lin" valueType="num">
                                      <p:cBhvr>
                                        <p:cTn id="15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5" dur="26">
                                          <p:stCondLst>
                                            <p:cond delay="650"/>
                                          </p:stCondLst>
                                        </p:cTn>
                                        <p:tgtEl>
                                          <p:spTgt spid="30"/>
                                        </p:tgtEl>
                                      </p:cBhvr>
                                      <p:to x="100000" y="60000"/>
                                    </p:animScale>
                                    <p:animScale>
                                      <p:cBhvr>
                                        <p:cTn id="156" dur="166" decel="50000">
                                          <p:stCondLst>
                                            <p:cond delay="676"/>
                                          </p:stCondLst>
                                        </p:cTn>
                                        <p:tgtEl>
                                          <p:spTgt spid="30"/>
                                        </p:tgtEl>
                                      </p:cBhvr>
                                      <p:to x="100000" y="100000"/>
                                    </p:animScale>
                                    <p:animScale>
                                      <p:cBhvr>
                                        <p:cTn id="157" dur="26">
                                          <p:stCondLst>
                                            <p:cond delay="1312"/>
                                          </p:stCondLst>
                                        </p:cTn>
                                        <p:tgtEl>
                                          <p:spTgt spid="30"/>
                                        </p:tgtEl>
                                      </p:cBhvr>
                                      <p:to x="100000" y="80000"/>
                                    </p:animScale>
                                    <p:animScale>
                                      <p:cBhvr>
                                        <p:cTn id="158" dur="166" decel="50000">
                                          <p:stCondLst>
                                            <p:cond delay="1338"/>
                                          </p:stCondLst>
                                        </p:cTn>
                                        <p:tgtEl>
                                          <p:spTgt spid="30"/>
                                        </p:tgtEl>
                                      </p:cBhvr>
                                      <p:to x="100000" y="100000"/>
                                    </p:animScale>
                                    <p:animScale>
                                      <p:cBhvr>
                                        <p:cTn id="159" dur="26">
                                          <p:stCondLst>
                                            <p:cond delay="1642"/>
                                          </p:stCondLst>
                                        </p:cTn>
                                        <p:tgtEl>
                                          <p:spTgt spid="30"/>
                                        </p:tgtEl>
                                      </p:cBhvr>
                                      <p:to x="100000" y="90000"/>
                                    </p:animScale>
                                    <p:animScale>
                                      <p:cBhvr>
                                        <p:cTn id="160" dur="166" decel="50000">
                                          <p:stCondLst>
                                            <p:cond delay="1668"/>
                                          </p:stCondLst>
                                        </p:cTn>
                                        <p:tgtEl>
                                          <p:spTgt spid="30"/>
                                        </p:tgtEl>
                                      </p:cBhvr>
                                      <p:to x="100000" y="100000"/>
                                    </p:animScale>
                                    <p:animScale>
                                      <p:cBhvr>
                                        <p:cTn id="161" dur="26">
                                          <p:stCondLst>
                                            <p:cond delay="1808"/>
                                          </p:stCondLst>
                                        </p:cTn>
                                        <p:tgtEl>
                                          <p:spTgt spid="30"/>
                                        </p:tgtEl>
                                      </p:cBhvr>
                                      <p:to x="100000" y="95000"/>
                                    </p:animScale>
                                    <p:animScale>
                                      <p:cBhvr>
                                        <p:cTn id="162" dur="166" decel="50000">
                                          <p:stCondLst>
                                            <p:cond delay="1834"/>
                                          </p:stCondLst>
                                        </p:cTn>
                                        <p:tgtEl>
                                          <p:spTgt spid="3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down)">
                                      <p:cBhvr>
                                        <p:cTn id="167" dur="580">
                                          <p:stCondLst>
                                            <p:cond delay="0"/>
                                          </p:stCondLst>
                                        </p:cTn>
                                        <p:tgtEl>
                                          <p:spTgt spid="31"/>
                                        </p:tgtEl>
                                      </p:cBhvr>
                                    </p:animEffect>
                                    <p:anim calcmode="lin" valueType="num">
                                      <p:cBhvr>
                                        <p:cTn id="16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73" dur="26">
                                          <p:stCondLst>
                                            <p:cond delay="650"/>
                                          </p:stCondLst>
                                        </p:cTn>
                                        <p:tgtEl>
                                          <p:spTgt spid="31"/>
                                        </p:tgtEl>
                                      </p:cBhvr>
                                      <p:to x="100000" y="60000"/>
                                    </p:animScale>
                                    <p:animScale>
                                      <p:cBhvr>
                                        <p:cTn id="174" dur="166" decel="50000">
                                          <p:stCondLst>
                                            <p:cond delay="676"/>
                                          </p:stCondLst>
                                        </p:cTn>
                                        <p:tgtEl>
                                          <p:spTgt spid="31"/>
                                        </p:tgtEl>
                                      </p:cBhvr>
                                      <p:to x="100000" y="100000"/>
                                    </p:animScale>
                                    <p:animScale>
                                      <p:cBhvr>
                                        <p:cTn id="175" dur="26">
                                          <p:stCondLst>
                                            <p:cond delay="1312"/>
                                          </p:stCondLst>
                                        </p:cTn>
                                        <p:tgtEl>
                                          <p:spTgt spid="31"/>
                                        </p:tgtEl>
                                      </p:cBhvr>
                                      <p:to x="100000" y="80000"/>
                                    </p:animScale>
                                    <p:animScale>
                                      <p:cBhvr>
                                        <p:cTn id="176" dur="166" decel="50000">
                                          <p:stCondLst>
                                            <p:cond delay="1338"/>
                                          </p:stCondLst>
                                        </p:cTn>
                                        <p:tgtEl>
                                          <p:spTgt spid="31"/>
                                        </p:tgtEl>
                                      </p:cBhvr>
                                      <p:to x="100000" y="100000"/>
                                    </p:animScale>
                                    <p:animScale>
                                      <p:cBhvr>
                                        <p:cTn id="177" dur="26">
                                          <p:stCondLst>
                                            <p:cond delay="1642"/>
                                          </p:stCondLst>
                                        </p:cTn>
                                        <p:tgtEl>
                                          <p:spTgt spid="31"/>
                                        </p:tgtEl>
                                      </p:cBhvr>
                                      <p:to x="100000" y="90000"/>
                                    </p:animScale>
                                    <p:animScale>
                                      <p:cBhvr>
                                        <p:cTn id="178" dur="166" decel="50000">
                                          <p:stCondLst>
                                            <p:cond delay="1668"/>
                                          </p:stCondLst>
                                        </p:cTn>
                                        <p:tgtEl>
                                          <p:spTgt spid="31"/>
                                        </p:tgtEl>
                                      </p:cBhvr>
                                      <p:to x="100000" y="100000"/>
                                    </p:animScale>
                                    <p:animScale>
                                      <p:cBhvr>
                                        <p:cTn id="179" dur="26">
                                          <p:stCondLst>
                                            <p:cond delay="1808"/>
                                          </p:stCondLst>
                                        </p:cTn>
                                        <p:tgtEl>
                                          <p:spTgt spid="31"/>
                                        </p:tgtEl>
                                      </p:cBhvr>
                                      <p:to x="100000" y="95000"/>
                                    </p:animScale>
                                    <p:animScale>
                                      <p:cBhvr>
                                        <p:cTn id="180" dur="166" decel="50000">
                                          <p:stCondLst>
                                            <p:cond delay="1834"/>
                                          </p:stCondLst>
                                        </p:cTn>
                                        <p:tgtEl>
                                          <p:spTgt spid="31"/>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3" presetClass="emph" presetSubtype="0" fill="hold" grpId="1" nodeType="clickEffect">
                                  <p:stCondLst>
                                    <p:cond delay="0"/>
                                  </p:stCondLst>
                                  <p:childTnLst>
                                    <p:animClr clrSpc="hsl" dir="cw">
                                      <p:cBhvr override="childStyle">
                                        <p:cTn id="184" dur="500" fill="hold"/>
                                        <p:tgtEl>
                                          <p:spTgt spid="31"/>
                                        </p:tgtEl>
                                        <p:attrNameLst>
                                          <p:attrName>style.color</p:attrName>
                                        </p:attrNameLst>
                                      </p:cBhvr>
                                      <p:by>
                                        <p:hsl h="10842353" s="0" l="0"/>
                                      </p:by>
                                    </p:animClr>
                                    <p:animClr clrSpc="hsl" dir="cw">
                                      <p:cBhvr>
                                        <p:cTn id="185" dur="500" fill="hold"/>
                                        <p:tgtEl>
                                          <p:spTgt spid="31"/>
                                        </p:tgtEl>
                                        <p:attrNameLst>
                                          <p:attrName>fillcolor</p:attrName>
                                        </p:attrNameLst>
                                      </p:cBhvr>
                                      <p:by>
                                        <p:hsl h="10842353" s="0" l="0"/>
                                      </p:by>
                                    </p:animClr>
                                    <p:animClr clrSpc="hsl" dir="cw">
                                      <p:cBhvr>
                                        <p:cTn id="186" dur="500" fill="hold"/>
                                        <p:tgtEl>
                                          <p:spTgt spid="31"/>
                                        </p:tgtEl>
                                        <p:attrNameLst>
                                          <p:attrName>stroke.color</p:attrName>
                                        </p:attrNameLst>
                                      </p:cBhvr>
                                      <p:by>
                                        <p:hsl h="10842353" s="0" l="0"/>
                                      </p:by>
                                    </p:animClr>
                                    <p:set>
                                      <p:cBhvr>
                                        <p:cTn id="187" dur="5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1030" grpId="0" animBg="1"/>
      <p:bldP spid="1033" grpId="0" animBg="1"/>
      <p:bldP spid="1034" grpId="0" animBg="1"/>
      <p:bldP spid="18" grpId="0"/>
      <p:bldP spid="28" grpId="0" animBg="1"/>
      <p:bldP spid="31" grpId="0" animBg="1"/>
      <p:bldP spid="31" grpId="1" animBg="1"/>
    </p:bld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FDCA36B6-C9AE-4485-A1DF-D0E60153DD2F}" vid="{F0A7A7D3-75B0-4E31-B6A2-C6825160A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60605</TotalTime>
  <Words>4153</Words>
  <Application>Microsoft Office PowerPoint</Application>
  <PresentationFormat>Widescreen</PresentationFormat>
  <Paragraphs>813</Paragraphs>
  <Slides>65</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Arial</vt:lpstr>
      <vt:lpstr>Calibri</vt:lpstr>
      <vt:lpstr>Calibri Light</vt:lpstr>
      <vt:lpstr>Candara</vt:lpstr>
      <vt:lpstr>Franklin Gothic Book</vt:lpstr>
      <vt:lpstr>Franklin Gothic Medium</vt:lpstr>
      <vt:lpstr>Gill Sans</vt:lpstr>
      <vt:lpstr>Helvetica</vt:lpstr>
      <vt:lpstr>Megaphone</vt:lpstr>
      <vt:lpstr>Times New Roman</vt:lpstr>
      <vt:lpstr>Trebuchet MS</vt:lpstr>
      <vt:lpstr>Verdana</vt:lpstr>
      <vt:lpstr>Wingdings</vt:lpstr>
      <vt:lpstr>Theme3</vt:lpstr>
      <vt:lpstr>PowerPoint Presentation</vt:lpstr>
      <vt:lpstr>What is Diabetes ?</vt:lpstr>
      <vt:lpstr>Beginner</vt:lpstr>
      <vt:lpstr>Troubler</vt:lpstr>
      <vt:lpstr>How big is the problem ?</vt:lpstr>
      <vt:lpstr>How to Manage</vt:lpstr>
      <vt:lpstr>Product Proposition</vt:lpstr>
      <vt:lpstr>Product Proposition - ENERGY</vt:lpstr>
      <vt:lpstr>ENERGY – THE COMPLETE SOLUTION</vt:lpstr>
      <vt:lpstr>What’s New</vt:lpstr>
      <vt:lpstr>Product Benefits Enhancement</vt:lpstr>
      <vt:lpstr>Eligibility Criteria</vt:lpstr>
      <vt:lpstr>Sum Insured Options</vt:lpstr>
      <vt:lpstr>Indemnity Coverage</vt:lpstr>
      <vt:lpstr>Other Benefits</vt:lpstr>
      <vt:lpstr>PowerPoint Presentation</vt:lpstr>
      <vt:lpstr>PowerPoint Presentation</vt:lpstr>
      <vt:lpstr>PowerPoint Presentation</vt:lpstr>
      <vt:lpstr>In-Patient Hospitalisation</vt:lpstr>
      <vt:lpstr>Pre/ Post - Hospitalisation</vt:lpstr>
      <vt:lpstr>Day Care Procedures</vt:lpstr>
      <vt:lpstr>Organ Donor</vt:lpstr>
      <vt:lpstr>Emergency Ambulance</vt:lpstr>
      <vt:lpstr>Waiting Periods </vt:lpstr>
      <vt:lpstr>Major Exclusions</vt:lpstr>
      <vt:lpstr>Other Features</vt:lpstr>
      <vt:lpstr>Saving Tax - 80 D</vt:lpstr>
      <vt:lpstr>Energy – Revised Variants at glance</vt:lpstr>
      <vt:lpstr>Components of Wellness program</vt:lpstr>
      <vt:lpstr>Components of Wellness program</vt:lpstr>
      <vt:lpstr>Wellness Program Flow</vt:lpstr>
      <vt:lpstr>Wellness Tests</vt:lpstr>
      <vt:lpstr>Wellness Tests</vt:lpstr>
      <vt:lpstr>Wellness Tests Schedule</vt:lpstr>
      <vt:lpstr>Product Variants</vt:lpstr>
      <vt:lpstr>Cashless Wellness Test </vt:lpstr>
      <vt:lpstr>Wellness Test Reimbursement</vt:lpstr>
      <vt:lpstr>Integrated Health Portal</vt:lpstr>
      <vt:lpstr>Login Page</vt:lpstr>
      <vt:lpstr>How to Enrol on IHP</vt:lpstr>
      <vt:lpstr>Components of Wellness program</vt:lpstr>
      <vt:lpstr>THE HEALTH COACH</vt:lpstr>
      <vt:lpstr>PowerPoint Presentation</vt:lpstr>
      <vt:lpstr>PowerPoint Presentation</vt:lpstr>
      <vt:lpstr>PowerPoint Presentation</vt:lpstr>
      <vt:lpstr>Wellness Score</vt:lpstr>
      <vt:lpstr>Wellness Score</vt:lpstr>
      <vt:lpstr>Wellness Discount</vt:lpstr>
      <vt:lpstr>Wellness Incentive</vt:lpstr>
      <vt:lpstr>Wellness Incentive Reimbursement</vt:lpstr>
      <vt:lpstr>PowerPoint Presentation</vt:lpstr>
      <vt:lpstr>Energy - Policy Check Grid</vt:lpstr>
      <vt:lpstr>Pre Policy check – Stage 1</vt:lpstr>
      <vt:lpstr>Pre Policy check – Stage 2 </vt:lpstr>
      <vt:lpstr>Pre Policy Check (Important Points)</vt:lpstr>
      <vt:lpstr>Acceptance Criteria</vt:lpstr>
      <vt:lpstr>Rejection Criteria</vt:lpstr>
      <vt:lpstr>Underwriting Process</vt:lpstr>
      <vt:lpstr>PowerPoint Presentation</vt:lpstr>
      <vt:lpstr>Claim Type</vt:lpstr>
      <vt:lpstr>Intimation</vt:lpstr>
      <vt:lpstr>Pre-Authorization</vt:lpstr>
      <vt:lpstr>Claim Re-imbursement</vt:lpstr>
      <vt:lpstr>Services Standard - Claims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Sonali.singh</dc:creator>
  <cp:lastModifiedBy>Harshbir Bhatia</cp:lastModifiedBy>
  <cp:revision>1107</cp:revision>
  <cp:lastPrinted>2016-06-20T15:18:09Z</cp:lastPrinted>
  <dcterms:created xsi:type="dcterms:W3CDTF">2016-06-17T17:43:44Z</dcterms:created>
  <dcterms:modified xsi:type="dcterms:W3CDTF">2020-04-03T05:28:19Z</dcterms:modified>
</cp:coreProperties>
</file>